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72" r:id="rId2"/>
    <p:sldId id="276" r:id="rId3"/>
    <p:sldId id="327" r:id="rId4"/>
    <p:sldId id="318" r:id="rId5"/>
    <p:sldId id="328" r:id="rId6"/>
    <p:sldId id="319" r:id="rId7"/>
    <p:sldId id="278" r:id="rId8"/>
    <p:sldId id="279" r:id="rId9"/>
    <p:sldId id="280" r:id="rId10"/>
    <p:sldId id="281" r:id="rId11"/>
    <p:sldId id="330" r:id="rId12"/>
    <p:sldId id="282" r:id="rId13"/>
    <p:sldId id="320" r:id="rId14"/>
    <p:sldId id="284" r:id="rId15"/>
    <p:sldId id="285" r:id="rId16"/>
    <p:sldId id="286" r:id="rId17"/>
    <p:sldId id="331" r:id="rId18"/>
    <p:sldId id="321" r:id="rId19"/>
    <p:sldId id="287" r:id="rId20"/>
    <p:sldId id="340" r:id="rId21"/>
    <p:sldId id="289" r:id="rId22"/>
    <p:sldId id="290" r:id="rId23"/>
    <p:sldId id="275" r:id="rId24"/>
    <p:sldId id="292" r:id="rId25"/>
    <p:sldId id="293" r:id="rId26"/>
    <p:sldId id="294" r:id="rId27"/>
    <p:sldId id="341" r:id="rId28"/>
    <p:sldId id="342" r:id="rId29"/>
    <p:sldId id="343" r:id="rId30"/>
    <p:sldId id="344" r:id="rId31"/>
    <p:sldId id="345" r:id="rId32"/>
    <p:sldId id="346" r:id="rId33"/>
    <p:sldId id="347" r:id="rId34"/>
    <p:sldId id="348" r:id="rId35"/>
    <p:sldId id="295" r:id="rId36"/>
    <p:sldId id="296" r:id="rId37"/>
    <p:sldId id="297" r:id="rId38"/>
    <p:sldId id="298" r:id="rId39"/>
    <p:sldId id="299" r:id="rId40"/>
    <p:sldId id="300" r:id="rId41"/>
    <p:sldId id="301" r:id="rId42"/>
    <p:sldId id="302" r:id="rId43"/>
    <p:sldId id="304" r:id="rId44"/>
    <p:sldId id="306" r:id="rId45"/>
    <p:sldId id="307" r:id="rId46"/>
    <p:sldId id="308" r:id="rId47"/>
    <p:sldId id="309" r:id="rId48"/>
    <p:sldId id="310" r:id="rId49"/>
    <p:sldId id="339" r:id="rId50"/>
    <p:sldId id="338" r:id="rId51"/>
    <p:sldId id="337" r:id="rId52"/>
    <p:sldId id="317" r:id="rId53"/>
    <p:sldId id="334" r:id="rId54"/>
    <p:sldId id="332" r:id="rId55"/>
    <p:sldId id="336" r:id="rId56"/>
    <p:sldId id="322" r:id="rId57"/>
  </p:sldIdLst>
  <p:sldSz cx="9144000" cy="5143500" type="screen16x9"/>
  <p:notesSz cx="6858000" cy="9144000"/>
  <p:defaultTextStyle>
    <a:defPPr>
      <a:defRPr lang="zh-CN"/>
    </a:defPPr>
    <a:lvl1pPr marL="0" algn="l" defTabSz="739750" rtl="0" eaLnBrk="1" latinLnBrk="0" hangingPunct="1">
      <a:defRPr sz="1500" kern="1200">
        <a:solidFill>
          <a:schemeClr val="tx1"/>
        </a:solidFill>
        <a:latin typeface="+mn-lt"/>
        <a:ea typeface="+mn-ea"/>
        <a:cs typeface="+mn-cs"/>
      </a:defRPr>
    </a:lvl1pPr>
    <a:lvl2pPr marL="369875" algn="l" defTabSz="739750" rtl="0" eaLnBrk="1" latinLnBrk="0" hangingPunct="1">
      <a:defRPr sz="1500" kern="1200">
        <a:solidFill>
          <a:schemeClr val="tx1"/>
        </a:solidFill>
        <a:latin typeface="+mn-lt"/>
        <a:ea typeface="+mn-ea"/>
        <a:cs typeface="+mn-cs"/>
      </a:defRPr>
    </a:lvl2pPr>
    <a:lvl3pPr marL="739750" algn="l" defTabSz="739750" rtl="0" eaLnBrk="1" latinLnBrk="0" hangingPunct="1">
      <a:defRPr sz="1500" kern="1200">
        <a:solidFill>
          <a:schemeClr val="tx1"/>
        </a:solidFill>
        <a:latin typeface="+mn-lt"/>
        <a:ea typeface="+mn-ea"/>
        <a:cs typeface="+mn-cs"/>
      </a:defRPr>
    </a:lvl3pPr>
    <a:lvl4pPr marL="1109624" algn="l" defTabSz="739750" rtl="0" eaLnBrk="1" latinLnBrk="0" hangingPunct="1">
      <a:defRPr sz="1500" kern="1200">
        <a:solidFill>
          <a:schemeClr val="tx1"/>
        </a:solidFill>
        <a:latin typeface="+mn-lt"/>
        <a:ea typeface="+mn-ea"/>
        <a:cs typeface="+mn-cs"/>
      </a:defRPr>
    </a:lvl4pPr>
    <a:lvl5pPr marL="1479499" algn="l" defTabSz="739750" rtl="0" eaLnBrk="1" latinLnBrk="0" hangingPunct="1">
      <a:defRPr sz="1500" kern="1200">
        <a:solidFill>
          <a:schemeClr val="tx1"/>
        </a:solidFill>
        <a:latin typeface="+mn-lt"/>
        <a:ea typeface="+mn-ea"/>
        <a:cs typeface="+mn-cs"/>
      </a:defRPr>
    </a:lvl5pPr>
    <a:lvl6pPr marL="1849374" algn="l" defTabSz="739750" rtl="0" eaLnBrk="1" latinLnBrk="0" hangingPunct="1">
      <a:defRPr sz="1500" kern="1200">
        <a:solidFill>
          <a:schemeClr val="tx1"/>
        </a:solidFill>
        <a:latin typeface="+mn-lt"/>
        <a:ea typeface="+mn-ea"/>
        <a:cs typeface="+mn-cs"/>
      </a:defRPr>
    </a:lvl6pPr>
    <a:lvl7pPr marL="2219249" algn="l" defTabSz="739750" rtl="0" eaLnBrk="1" latinLnBrk="0" hangingPunct="1">
      <a:defRPr sz="1500" kern="1200">
        <a:solidFill>
          <a:schemeClr val="tx1"/>
        </a:solidFill>
        <a:latin typeface="+mn-lt"/>
        <a:ea typeface="+mn-ea"/>
        <a:cs typeface="+mn-cs"/>
      </a:defRPr>
    </a:lvl7pPr>
    <a:lvl8pPr marL="2589124" algn="l" defTabSz="739750" rtl="0" eaLnBrk="1" latinLnBrk="0" hangingPunct="1">
      <a:defRPr sz="1500" kern="1200">
        <a:solidFill>
          <a:schemeClr val="tx1"/>
        </a:solidFill>
        <a:latin typeface="+mn-lt"/>
        <a:ea typeface="+mn-ea"/>
        <a:cs typeface="+mn-cs"/>
      </a:defRPr>
    </a:lvl8pPr>
    <a:lvl9pPr marL="2958998" algn="l" defTabSz="739750"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008AC2"/>
    <a:srgbClr val="77C1E0"/>
    <a:srgbClr val="8BBC58"/>
    <a:srgbClr val="E4793D"/>
    <a:srgbClr val="BCDBE4"/>
    <a:srgbClr val="FFD114"/>
    <a:srgbClr val="C0C1BF"/>
    <a:srgbClr val="DDDEDD"/>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6" autoAdjust="0"/>
    <p:restoredTop sz="93885" autoAdjust="0"/>
  </p:normalViewPr>
  <p:slideViewPr>
    <p:cSldViewPr>
      <p:cViewPr varScale="1">
        <p:scale>
          <a:sx n="92" d="100"/>
          <a:sy n="92" d="100"/>
        </p:scale>
        <p:origin x="852"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9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工作表1!$B$1</c:f>
              <c:strCache>
                <c:ptCount val="1"/>
                <c:pt idx="0">
                  <c:v>系列 1</c:v>
                </c:pt>
              </c:strCache>
            </c:strRef>
          </c:tx>
          <c:spPr>
            <a:solidFill>
              <a:srgbClr val="008AC2"/>
            </a:solidFill>
            <a:effectLst/>
          </c:spPr>
          <c:invertIfNegative val="0"/>
          <c:dPt>
            <c:idx val="1"/>
            <c:invertIfNegative val="0"/>
            <c:bubble3D val="0"/>
            <c:spPr>
              <a:solidFill>
                <a:srgbClr val="E4793D"/>
              </a:solidFill>
              <a:effectLst/>
            </c:spPr>
          </c:dPt>
          <c:cat>
            <c:strRef>
              <c:f>工作表1!$A$2:$A$10</c:f>
              <c:strCache>
                <c:ptCount val="4"/>
                <c:pt idx="1">
                  <c:v>类别 2</c:v>
                </c:pt>
                <c:pt idx="2">
                  <c:v>类别 3</c:v>
                </c:pt>
                <c:pt idx="3">
                  <c:v>类别 4</c:v>
                </c:pt>
              </c:strCache>
            </c:strRef>
          </c:cat>
          <c:val>
            <c:numRef>
              <c:f>工作表1!$B$2:$B$10</c:f>
              <c:numCache>
                <c:formatCode>0.00%</c:formatCode>
                <c:ptCount val="9"/>
                <c:pt idx="0">
                  <c:v>0.48700000000000032</c:v>
                </c:pt>
                <c:pt idx="1">
                  <c:v>0</c:v>
                </c:pt>
                <c:pt idx="2">
                  <c:v>9.0000000000000038E-2</c:v>
                </c:pt>
                <c:pt idx="3">
                  <c:v>0.29000000000000031</c:v>
                </c:pt>
                <c:pt idx="4">
                  <c:v>0</c:v>
                </c:pt>
                <c:pt idx="5" formatCode="0%">
                  <c:v>0.87300000000000189</c:v>
                </c:pt>
                <c:pt idx="6">
                  <c:v>0.78900000000000003</c:v>
                </c:pt>
                <c:pt idx="7">
                  <c:v>0.81</c:v>
                </c:pt>
                <c:pt idx="8">
                  <c:v>0.85400000000000065</c:v>
                </c:pt>
              </c:numCache>
            </c:numRef>
          </c:val>
        </c:ser>
        <c:ser>
          <c:idx val="1"/>
          <c:order val="1"/>
          <c:tx>
            <c:strRef>
              <c:f>工作表1!$C$1</c:f>
              <c:strCache>
                <c:ptCount val="1"/>
                <c:pt idx="0">
                  <c:v>系列 2</c:v>
                </c:pt>
              </c:strCache>
            </c:strRef>
          </c:tx>
          <c:spPr>
            <a:solidFill>
              <a:srgbClr val="77C1E0"/>
            </a:solidFill>
            <a:effectLst/>
          </c:spPr>
          <c:invertIfNegative val="0"/>
          <c:cat>
            <c:strRef>
              <c:f>工作表1!$A$2:$A$10</c:f>
              <c:strCache>
                <c:ptCount val="4"/>
                <c:pt idx="1">
                  <c:v>类别 2</c:v>
                </c:pt>
                <c:pt idx="2">
                  <c:v>类别 3</c:v>
                </c:pt>
                <c:pt idx="3">
                  <c:v>类别 4</c:v>
                </c:pt>
              </c:strCache>
            </c:strRef>
          </c:cat>
          <c:val>
            <c:numRef>
              <c:f>工作表1!$C$2:$C$10</c:f>
              <c:numCache>
                <c:formatCode>0%</c:formatCode>
                <c:ptCount val="9"/>
                <c:pt idx="0" formatCode="0.00%">
                  <c:v>0.126</c:v>
                </c:pt>
                <c:pt idx="1">
                  <c:v>0</c:v>
                </c:pt>
                <c:pt idx="2" formatCode="0.00%">
                  <c:v>2.300000000000001E-2</c:v>
                </c:pt>
                <c:pt idx="3" formatCode="0.00%">
                  <c:v>6.8000000000000033E-2</c:v>
                </c:pt>
                <c:pt idx="4" formatCode="0.00%">
                  <c:v>0.27200000000000002</c:v>
                </c:pt>
                <c:pt idx="5" formatCode="0.00%">
                  <c:v>0.127</c:v>
                </c:pt>
                <c:pt idx="6" formatCode="0.00%">
                  <c:v>0.12400000000000012</c:v>
                </c:pt>
                <c:pt idx="7" formatCode="0.00%">
                  <c:v>0.11600000000000003</c:v>
                </c:pt>
                <c:pt idx="8" formatCode="0.00%">
                  <c:v>0.11900000000000004</c:v>
                </c:pt>
              </c:numCache>
            </c:numRef>
          </c:val>
        </c:ser>
        <c:ser>
          <c:idx val="2"/>
          <c:order val="2"/>
          <c:tx>
            <c:strRef>
              <c:f>工作表1!$D$1</c:f>
              <c:strCache>
                <c:ptCount val="1"/>
                <c:pt idx="0">
                  <c:v>系列 3</c:v>
                </c:pt>
              </c:strCache>
            </c:strRef>
          </c:tx>
          <c:spPr>
            <a:solidFill>
              <a:srgbClr val="8BBC58"/>
            </a:solidFill>
            <a:effectLst/>
          </c:spPr>
          <c:invertIfNegative val="0"/>
          <c:dPt>
            <c:idx val="0"/>
            <c:invertIfNegative val="0"/>
            <c:bubble3D val="0"/>
            <c:spPr>
              <a:solidFill>
                <a:srgbClr val="E4793D"/>
              </a:solidFill>
              <a:effectLst/>
            </c:spPr>
          </c:dPt>
          <c:dPt>
            <c:idx val="1"/>
            <c:invertIfNegative val="0"/>
            <c:bubble3D val="0"/>
            <c:spPr>
              <a:solidFill>
                <a:srgbClr val="E4793D"/>
              </a:solidFill>
              <a:effectLst/>
            </c:spPr>
          </c:dPt>
          <c:dPt>
            <c:idx val="2"/>
            <c:invertIfNegative val="0"/>
            <c:bubble3D val="0"/>
            <c:spPr>
              <a:solidFill>
                <a:srgbClr val="E4793D"/>
              </a:solidFill>
              <a:effectLst/>
            </c:spPr>
          </c:dPt>
          <c:dPt>
            <c:idx val="3"/>
            <c:invertIfNegative val="0"/>
            <c:bubble3D val="0"/>
            <c:spPr>
              <a:solidFill>
                <a:srgbClr val="E4793D"/>
              </a:solidFill>
              <a:effectLst/>
            </c:spPr>
          </c:dPt>
          <c:dPt>
            <c:idx val="4"/>
            <c:invertIfNegative val="0"/>
            <c:bubble3D val="0"/>
            <c:spPr>
              <a:solidFill>
                <a:srgbClr val="E4793D"/>
              </a:solidFill>
              <a:effectLst/>
            </c:spPr>
          </c:dPt>
          <c:cat>
            <c:strRef>
              <c:f>工作表1!$A$2:$A$10</c:f>
              <c:strCache>
                <c:ptCount val="4"/>
                <c:pt idx="1">
                  <c:v>类别 2</c:v>
                </c:pt>
                <c:pt idx="2">
                  <c:v>类别 3</c:v>
                </c:pt>
                <c:pt idx="3">
                  <c:v>类别 4</c:v>
                </c:pt>
              </c:strCache>
            </c:strRef>
          </c:cat>
          <c:val>
            <c:numRef>
              <c:f>工作表1!$D$2:$D$10</c:f>
              <c:numCache>
                <c:formatCode>0%</c:formatCode>
                <c:ptCount val="9"/>
                <c:pt idx="0" formatCode="0.00%">
                  <c:v>0.38700000000000107</c:v>
                </c:pt>
                <c:pt idx="1">
                  <c:v>1</c:v>
                </c:pt>
                <c:pt idx="2" formatCode="0.00%">
                  <c:v>0.88700000000000012</c:v>
                </c:pt>
                <c:pt idx="3" formatCode="0.00%">
                  <c:v>0.64200000000000212</c:v>
                </c:pt>
                <c:pt idx="4" formatCode="0.00%">
                  <c:v>0.72800000000000065</c:v>
                </c:pt>
                <c:pt idx="5" formatCode="0.00%">
                  <c:v>0</c:v>
                </c:pt>
                <c:pt idx="6" formatCode="0.00%">
                  <c:v>8.7000000000000022E-2</c:v>
                </c:pt>
                <c:pt idx="7" formatCode="0.00%">
                  <c:v>7.4000000000000038E-2</c:v>
                </c:pt>
                <c:pt idx="8" formatCode="0.00%">
                  <c:v>2.700000000000009E-2</c:v>
                </c:pt>
              </c:numCache>
            </c:numRef>
          </c:val>
        </c:ser>
        <c:dLbls>
          <c:showLegendKey val="0"/>
          <c:showVal val="0"/>
          <c:showCatName val="0"/>
          <c:showSerName val="0"/>
          <c:showPercent val="0"/>
          <c:showBubbleSize val="0"/>
        </c:dLbls>
        <c:gapWidth val="75"/>
        <c:overlap val="100"/>
        <c:axId val="348823360"/>
        <c:axId val="348824144"/>
      </c:barChart>
      <c:catAx>
        <c:axId val="348823360"/>
        <c:scaling>
          <c:orientation val="minMax"/>
        </c:scaling>
        <c:delete val="1"/>
        <c:axPos val="b"/>
        <c:numFmt formatCode="General" sourceLinked="0"/>
        <c:majorTickMark val="none"/>
        <c:minorTickMark val="none"/>
        <c:tickLblPos val="nextTo"/>
        <c:crossAx val="348824144"/>
        <c:crosses val="autoZero"/>
        <c:auto val="1"/>
        <c:lblAlgn val="ctr"/>
        <c:lblOffset val="100"/>
        <c:noMultiLvlLbl val="0"/>
      </c:catAx>
      <c:valAx>
        <c:axId val="348824144"/>
        <c:scaling>
          <c:orientation val="minMax"/>
        </c:scaling>
        <c:delete val="1"/>
        <c:axPos val="l"/>
        <c:majorGridlines>
          <c:spPr>
            <a:ln>
              <a:solidFill>
                <a:srgbClr val="FFFFFF"/>
              </a:solidFill>
            </a:ln>
          </c:spPr>
        </c:majorGridlines>
        <c:numFmt formatCode="0%" sourceLinked="1"/>
        <c:majorTickMark val="out"/>
        <c:minorTickMark val="none"/>
        <c:tickLblPos val="nextTo"/>
        <c:crossAx val="348823360"/>
        <c:crosses val="autoZero"/>
        <c:crossBetween val="between"/>
      </c:valAx>
      <c:spPr>
        <a:noFill/>
        <a:ln w="25400">
          <a:solidFill>
            <a:schemeClr val="bg1"/>
          </a:solidFill>
        </a:ln>
      </c:spPr>
    </c:plotArea>
    <c:plotVisOnly val="1"/>
    <c:dispBlanksAs val="gap"/>
    <c:showDLblsOverMax val="0"/>
  </c:chart>
  <c:spPr>
    <a:effectLst/>
  </c:spPr>
  <c:txPr>
    <a:bodyPr/>
    <a:lstStyle/>
    <a:p>
      <a:pPr>
        <a:defRPr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53DC8-DAD0-4A1C-B5C0-5CE64ABB4D0F}" type="datetimeFigureOut">
              <a:rPr lang="zh-CN" altLang="en-US" smtClean="0"/>
              <a:pPr/>
              <a:t>2015/5/21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6AA998-3087-4A83-A5AF-FAEEC56AA412}" type="slidenum">
              <a:rPr lang="zh-CN" altLang="en-US" smtClean="0"/>
              <a:pPr/>
              <a:t>‹#›</a:t>
            </a:fld>
            <a:endParaRPr lang="zh-CN" altLang="en-US"/>
          </a:p>
        </p:txBody>
      </p:sp>
    </p:spTree>
    <p:extLst>
      <p:ext uri="{BB962C8B-B14F-4D97-AF65-F5344CB8AC3E}">
        <p14:creationId xmlns:p14="http://schemas.microsoft.com/office/powerpoint/2010/main" val="35255256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F6169-4947-4F90-A15B-728F978B4358}" type="datetimeFigureOut">
              <a:rPr lang="zh-CN" altLang="en-US" smtClean="0"/>
              <a:pPr/>
              <a:t>2015/5/21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EEDAA6-AA41-4B08-B8E8-386550C742C6}" type="slidenum">
              <a:rPr lang="zh-CN" altLang="en-US" smtClean="0"/>
              <a:pPr/>
              <a:t>‹#›</a:t>
            </a:fld>
            <a:endParaRPr lang="zh-CN" altLang="en-US"/>
          </a:p>
        </p:txBody>
      </p:sp>
    </p:spTree>
    <p:extLst>
      <p:ext uri="{BB962C8B-B14F-4D97-AF65-F5344CB8AC3E}">
        <p14:creationId xmlns:p14="http://schemas.microsoft.com/office/powerpoint/2010/main" val="470734219"/>
      </p:ext>
    </p:extLst>
  </p:cSld>
  <p:clrMap bg1="lt1" tx1="dk1" bg2="lt2" tx2="dk2" accent1="accent1" accent2="accent2" accent3="accent3" accent4="accent4" accent5="accent5" accent6="accent6" hlink="hlink" folHlink="folHlink"/>
  <p:hf sldNum="0" hdr="0" ftr="0" dt="0"/>
  <p:notesStyle>
    <a:lvl1pPr marL="0" algn="l" defTabSz="739750" rtl="0" eaLnBrk="1" latinLnBrk="0" hangingPunct="1">
      <a:defRPr sz="1000" kern="1200">
        <a:solidFill>
          <a:schemeClr val="tx1"/>
        </a:solidFill>
        <a:latin typeface="+mn-lt"/>
        <a:ea typeface="+mn-ea"/>
        <a:cs typeface="+mn-cs"/>
      </a:defRPr>
    </a:lvl1pPr>
    <a:lvl2pPr marL="369875" algn="l" defTabSz="739750" rtl="0" eaLnBrk="1" latinLnBrk="0" hangingPunct="1">
      <a:defRPr sz="1000" kern="1200">
        <a:solidFill>
          <a:schemeClr val="tx1"/>
        </a:solidFill>
        <a:latin typeface="+mn-lt"/>
        <a:ea typeface="+mn-ea"/>
        <a:cs typeface="+mn-cs"/>
      </a:defRPr>
    </a:lvl2pPr>
    <a:lvl3pPr marL="739750" algn="l" defTabSz="739750" rtl="0" eaLnBrk="1" latinLnBrk="0" hangingPunct="1">
      <a:defRPr sz="1000" kern="1200">
        <a:solidFill>
          <a:schemeClr val="tx1"/>
        </a:solidFill>
        <a:latin typeface="+mn-lt"/>
        <a:ea typeface="+mn-ea"/>
        <a:cs typeface="+mn-cs"/>
      </a:defRPr>
    </a:lvl3pPr>
    <a:lvl4pPr marL="1109624" algn="l" defTabSz="739750" rtl="0" eaLnBrk="1" latinLnBrk="0" hangingPunct="1">
      <a:defRPr sz="1000" kern="1200">
        <a:solidFill>
          <a:schemeClr val="tx1"/>
        </a:solidFill>
        <a:latin typeface="+mn-lt"/>
        <a:ea typeface="+mn-ea"/>
        <a:cs typeface="+mn-cs"/>
      </a:defRPr>
    </a:lvl4pPr>
    <a:lvl5pPr marL="1479499" algn="l" defTabSz="739750" rtl="0" eaLnBrk="1" latinLnBrk="0" hangingPunct="1">
      <a:defRPr sz="1000" kern="1200">
        <a:solidFill>
          <a:schemeClr val="tx1"/>
        </a:solidFill>
        <a:latin typeface="+mn-lt"/>
        <a:ea typeface="+mn-ea"/>
        <a:cs typeface="+mn-cs"/>
      </a:defRPr>
    </a:lvl5pPr>
    <a:lvl6pPr marL="1849374" algn="l" defTabSz="739750" rtl="0" eaLnBrk="1" latinLnBrk="0" hangingPunct="1">
      <a:defRPr sz="1000" kern="1200">
        <a:solidFill>
          <a:schemeClr val="tx1"/>
        </a:solidFill>
        <a:latin typeface="+mn-lt"/>
        <a:ea typeface="+mn-ea"/>
        <a:cs typeface="+mn-cs"/>
      </a:defRPr>
    </a:lvl6pPr>
    <a:lvl7pPr marL="2219249" algn="l" defTabSz="739750" rtl="0" eaLnBrk="1" latinLnBrk="0" hangingPunct="1">
      <a:defRPr sz="1000" kern="1200">
        <a:solidFill>
          <a:schemeClr val="tx1"/>
        </a:solidFill>
        <a:latin typeface="+mn-lt"/>
        <a:ea typeface="+mn-ea"/>
        <a:cs typeface="+mn-cs"/>
      </a:defRPr>
    </a:lvl7pPr>
    <a:lvl8pPr marL="2589124" algn="l" defTabSz="739750" rtl="0" eaLnBrk="1" latinLnBrk="0" hangingPunct="1">
      <a:defRPr sz="1000" kern="1200">
        <a:solidFill>
          <a:schemeClr val="tx1"/>
        </a:solidFill>
        <a:latin typeface="+mn-lt"/>
        <a:ea typeface="+mn-ea"/>
        <a:cs typeface="+mn-cs"/>
      </a:defRPr>
    </a:lvl8pPr>
    <a:lvl9pPr marL="2958998" algn="l" defTabSz="73975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69937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52228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403550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63013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03628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613664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05173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478224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897240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38637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2990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152965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32811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815395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164916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600834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54671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409684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792180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71480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070796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14331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926677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584029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135639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075233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98438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15902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82184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32735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35658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65144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535152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模板-1.jpg"/>
          <p:cNvPicPr>
            <a:picLocks noChangeAspect="1"/>
          </p:cNvPicPr>
          <p:nvPr userDrawn="1"/>
        </p:nvPicPr>
        <p:blipFill>
          <a:blip r:embed="rId2" cstate="print"/>
          <a:stretch>
            <a:fillRect/>
          </a:stretch>
        </p:blipFill>
        <p:spPr>
          <a:xfrm>
            <a:off x="1354" y="0"/>
            <a:ext cx="9141291" cy="5143500"/>
          </a:xfrm>
          <a:prstGeom prst="rect">
            <a:avLst/>
          </a:prstGeom>
        </p:spPr>
      </p:pic>
      <p:sp>
        <p:nvSpPr>
          <p:cNvPr id="2" name="标题 1"/>
          <p:cNvSpPr>
            <a:spLocks noGrp="1"/>
          </p:cNvSpPr>
          <p:nvPr>
            <p:ph type="ctrTitle" hasCustomPrompt="1"/>
          </p:nvPr>
        </p:nvSpPr>
        <p:spPr>
          <a:xfrm>
            <a:off x="2011715" y="1599642"/>
            <a:ext cx="3840427" cy="1026114"/>
          </a:xfrm>
        </p:spPr>
        <p:txBody>
          <a:bodyPr>
            <a:normAutofit/>
          </a:bodyPr>
          <a:lstStyle>
            <a:lvl1pPr>
              <a:defRPr sz="3200" b="0">
                <a:solidFill>
                  <a:schemeClr val="bg1"/>
                </a:solidFill>
                <a:latin typeface="+mn-lt"/>
                <a:cs typeface="Arial" pitchFamily="34" charset="0"/>
              </a:defRPr>
            </a:lvl1pPr>
          </a:lstStyle>
          <a:p>
            <a:r>
              <a:rPr lang="zh-CN" altLang="en-US" dirty="0" smtClean="0"/>
              <a:t>单击此处添加标题</a:t>
            </a:r>
            <a:endParaRPr lang="zh-CN" altLang="en-US" dirty="0"/>
          </a:p>
        </p:txBody>
      </p:sp>
      <p:sp>
        <p:nvSpPr>
          <p:cNvPr id="3" name="副标题 2"/>
          <p:cNvSpPr>
            <a:spLocks noGrp="1"/>
          </p:cNvSpPr>
          <p:nvPr>
            <p:ph type="subTitle" idx="1" hasCustomPrompt="1"/>
          </p:nvPr>
        </p:nvSpPr>
        <p:spPr>
          <a:xfrm>
            <a:off x="2011716" y="2409732"/>
            <a:ext cx="2926039" cy="270030"/>
          </a:xfrm>
        </p:spPr>
        <p:txBody>
          <a:bodyPr>
            <a:normAutofit/>
          </a:bodyPr>
          <a:lstStyle>
            <a:lvl1pPr marL="0" indent="0" algn="l">
              <a:buNone/>
              <a:defRPr sz="1500" b="0">
                <a:solidFill>
                  <a:schemeClr val="bg1"/>
                </a:solidFill>
                <a:latin typeface="微软雅黑" pitchFamily="34" charset="-122"/>
                <a:ea typeface="微软雅黑" pitchFamily="34" charset="-122"/>
              </a:defRPr>
            </a:lvl1pPr>
            <a:lvl2pPr marL="369875" indent="0" algn="ctr">
              <a:buNone/>
              <a:defRPr>
                <a:solidFill>
                  <a:schemeClr val="tx1">
                    <a:tint val="75000"/>
                  </a:schemeClr>
                </a:solidFill>
              </a:defRPr>
            </a:lvl2pPr>
            <a:lvl3pPr marL="739750" indent="0" algn="ctr">
              <a:buNone/>
              <a:defRPr>
                <a:solidFill>
                  <a:schemeClr val="tx1">
                    <a:tint val="75000"/>
                  </a:schemeClr>
                </a:solidFill>
              </a:defRPr>
            </a:lvl3pPr>
            <a:lvl4pPr marL="1109624" indent="0" algn="ctr">
              <a:buNone/>
              <a:defRPr>
                <a:solidFill>
                  <a:schemeClr val="tx1">
                    <a:tint val="75000"/>
                  </a:schemeClr>
                </a:solidFill>
              </a:defRPr>
            </a:lvl4pPr>
            <a:lvl5pPr marL="1479499" indent="0" algn="ctr">
              <a:buNone/>
              <a:defRPr>
                <a:solidFill>
                  <a:schemeClr val="tx1">
                    <a:tint val="75000"/>
                  </a:schemeClr>
                </a:solidFill>
              </a:defRPr>
            </a:lvl5pPr>
            <a:lvl6pPr marL="1849374" indent="0" algn="ctr">
              <a:buNone/>
              <a:defRPr>
                <a:solidFill>
                  <a:schemeClr val="tx1">
                    <a:tint val="75000"/>
                  </a:schemeClr>
                </a:solidFill>
              </a:defRPr>
            </a:lvl6pPr>
            <a:lvl7pPr marL="2219249" indent="0" algn="ctr">
              <a:buNone/>
              <a:defRPr>
                <a:solidFill>
                  <a:schemeClr val="tx1">
                    <a:tint val="75000"/>
                  </a:schemeClr>
                </a:solidFill>
              </a:defRPr>
            </a:lvl7pPr>
            <a:lvl8pPr marL="2589124" indent="0" algn="ctr">
              <a:buNone/>
              <a:defRPr>
                <a:solidFill>
                  <a:schemeClr val="tx1">
                    <a:tint val="75000"/>
                  </a:schemeClr>
                </a:solidFill>
              </a:defRPr>
            </a:lvl8pPr>
            <a:lvl9pPr marL="2958998" indent="0" algn="ctr">
              <a:buNone/>
              <a:defRPr>
                <a:solidFill>
                  <a:schemeClr val="tx1">
                    <a:tint val="75000"/>
                  </a:schemeClr>
                </a:solidFill>
              </a:defRPr>
            </a:lvl9pPr>
          </a:lstStyle>
          <a:p>
            <a:r>
              <a:rPr lang="zh-CN" altLang="en-US" dirty="0" smtClean="0"/>
              <a:t>单击此处添加副标题</a:t>
            </a:r>
            <a:endParaRPr lang="en-US" altLang="zh-CN" dirty="0"/>
          </a:p>
        </p:txBody>
      </p:sp>
      <p:sp>
        <p:nvSpPr>
          <p:cNvPr id="4" name="日期占位符 3"/>
          <p:cNvSpPr>
            <a:spLocks noGrp="1"/>
          </p:cNvSpPr>
          <p:nvPr>
            <p:ph type="dt" sz="half" idx="10"/>
          </p:nvPr>
        </p:nvSpPr>
        <p:spPr/>
        <p:txBody>
          <a:bodyPr/>
          <a:lstStyle/>
          <a:p>
            <a:r>
              <a:rPr lang="en-US" altLang="zh-CN" smtClean="0"/>
              <a:t>© Pactera. Confidential. All Rights Reserved. </a:t>
            </a:r>
            <a:endParaRPr lang="zh-CN" altLang="en-US"/>
          </a:p>
        </p:txBody>
      </p:sp>
      <p:sp>
        <p:nvSpPr>
          <p:cNvPr id="6" name="灯片编号占位符 5"/>
          <p:cNvSpPr>
            <a:spLocks noGrp="1"/>
          </p:cNvSpPr>
          <p:nvPr>
            <p:ph type="sldNum" sz="quarter" idx="12"/>
          </p:nvPr>
        </p:nvSpPr>
        <p:spPr/>
        <p:txBody>
          <a:bodyPr/>
          <a:lstStyle/>
          <a:p>
            <a:fld id="{8810F394-C716-49D3-8450-D4BAA85FC0F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结束页">
    <p:spTree>
      <p:nvGrpSpPr>
        <p:cNvPr id="1" name=""/>
        <p:cNvGrpSpPr/>
        <p:nvPr/>
      </p:nvGrpSpPr>
      <p:grpSpPr>
        <a:xfrm>
          <a:off x="0" y="0"/>
          <a:ext cx="0" cy="0"/>
          <a:chOff x="0" y="0"/>
          <a:chExt cx="0" cy="0"/>
        </a:xfrm>
      </p:grpSpPr>
      <p:pic>
        <p:nvPicPr>
          <p:cNvPr id="7" name="图片 6" descr="模板-底.jpg"/>
          <p:cNvPicPr>
            <a:picLocks noChangeAspect="1"/>
          </p:cNvPicPr>
          <p:nvPr userDrawn="1"/>
        </p:nvPicPr>
        <p:blipFill>
          <a:blip r:embed="rId2" cstate="print"/>
          <a:stretch>
            <a:fillRect/>
          </a:stretch>
        </p:blipFill>
        <p:spPr>
          <a:xfrm>
            <a:off x="1354" y="0"/>
            <a:ext cx="9141291" cy="5143500"/>
          </a:xfrm>
          <a:prstGeom prst="rect">
            <a:avLst/>
          </a:prstGeom>
        </p:spPr>
      </p:pic>
      <p:sp>
        <p:nvSpPr>
          <p:cNvPr id="4" name="日期占位符 3"/>
          <p:cNvSpPr>
            <a:spLocks noGrp="1"/>
          </p:cNvSpPr>
          <p:nvPr>
            <p:ph type="dt" sz="half" idx="10"/>
          </p:nvPr>
        </p:nvSpPr>
        <p:spPr/>
        <p:txBody>
          <a:bodyPr/>
          <a:lstStyle/>
          <a:p>
            <a:r>
              <a:rPr lang="en-US" altLang="zh-CN" smtClean="0"/>
              <a:t>© Pactera. Confidential. All Rights Reserved. </a:t>
            </a:r>
            <a:endParaRPr lang="zh-CN" altLang="en-US"/>
          </a:p>
        </p:txBody>
      </p:sp>
      <p:sp>
        <p:nvSpPr>
          <p:cNvPr id="6" name="灯片编号占位符 5"/>
          <p:cNvSpPr>
            <a:spLocks noGrp="1"/>
          </p:cNvSpPr>
          <p:nvPr>
            <p:ph type="sldNum" sz="quarter" idx="12"/>
          </p:nvPr>
        </p:nvSpPr>
        <p:spPr/>
        <p:txBody>
          <a:bodyPr/>
          <a:lstStyle/>
          <a:p>
            <a:fld id="{8810F394-C716-49D3-8450-D4BAA85FC0FF}" type="slidenum">
              <a:rPr lang="zh-CN" altLang="en-US" smtClean="0"/>
              <a:pPr/>
              <a:t>‹#›</a:t>
            </a:fld>
            <a:endParaRPr lang="zh-CN" altLang="en-US"/>
          </a:p>
        </p:txBody>
      </p:sp>
      <p:sp>
        <p:nvSpPr>
          <p:cNvPr id="8" name="标题 1"/>
          <p:cNvSpPr>
            <a:spLocks noGrp="1"/>
          </p:cNvSpPr>
          <p:nvPr>
            <p:ph type="title" hasCustomPrompt="1"/>
          </p:nvPr>
        </p:nvSpPr>
        <p:spPr>
          <a:xfrm>
            <a:off x="3413776" y="1437624"/>
            <a:ext cx="5262680" cy="918102"/>
          </a:xfrm>
        </p:spPr>
        <p:txBody>
          <a:bodyPr anchor="b"/>
          <a:lstStyle>
            <a:lvl1pPr algn="l">
              <a:defRPr sz="4400" b="1">
                <a:solidFill>
                  <a:schemeClr val="tx1">
                    <a:lumMod val="75000"/>
                    <a:lumOff val="25000"/>
                  </a:schemeClr>
                </a:solidFill>
              </a:defRPr>
            </a:lvl1pPr>
          </a:lstStyle>
          <a:p>
            <a:r>
              <a:rPr lang="zh-CN" altLang="en-US" dirty="0" smtClean="0"/>
              <a:t>单击此处添加标题</a:t>
            </a:r>
            <a:endParaRPr lang="zh-CN" altLang="en-US" dirty="0"/>
          </a:p>
        </p:txBody>
      </p:sp>
      <p:pic>
        <p:nvPicPr>
          <p:cNvPr id="9" name="Picture 1" descr="D:\Pactera\EDM\微信\qrcode_for_gh_fe97cbc77b76_430.jpg"/>
          <p:cNvPicPr>
            <a:picLocks noChangeAspect="1" noChangeArrowheads="1"/>
          </p:cNvPicPr>
          <p:nvPr userDrawn="1"/>
        </p:nvPicPr>
        <p:blipFill>
          <a:blip r:embed="rId3" cstate="print"/>
          <a:srcRect/>
          <a:stretch>
            <a:fillRect/>
          </a:stretch>
        </p:blipFill>
        <p:spPr bwMode="auto">
          <a:xfrm>
            <a:off x="4193391" y="2469971"/>
            <a:ext cx="743444" cy="743444"/>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noAutofit/>
          </a:bodyPr>
          <a:lstStyle>
            <a:lvl1pPr>
              <a:defRPr sz="2300" b="0">
                <a:latin typeface="+mj-lt"/>
              </a:defRPr>
            </a:lvl1pPr>
          </a:lstStyle>
          <a:p>
            <a:r>
              <a:rPr lang="zh-CN" altLang="en-US" dirty="0" smtClean="0"/>
              <a:t>单击此处添加标题</a:t>
            </a:r>
            <a:endParaRPr lang="zh-CN" altLang="en-US" dirty="0"/>
          </a:p>
        </p:txBody>
      </p:sp>
      <p:sp>
        <p:nvSpPr>
          <p:cNvPr id="3" name="内容占位符 2"/>
          <p:cNvSpPr>
            <a:spLocks noGrp="1"/>
          </p:cNvSpPr>
          <p:nvPr>
            <p:ph idx="1" hasCustomPrompt="1"/>
          </p:nvPr>
        </p:nvSpPr>
        <p:spPr/>
        <p:txBody>
          <a:bodyPr/>
          <a:lstStyle>
            <a:lvl1pPr>
              <a:defRPr sz="1900" b="1" i="0" u="none">
                <a:latin typeface="微软雅黑" pitchFamily="34" charset="-122"/>
                <a:ea typeface="微软雅黑" pitchFamily="34" charset="-122"/>
              </a:defRPr>
            </a:lvl1pPr>
            <a:lvl2pPr>
              <a:defRPr sz="1600">
                <a:latin typeface="微软雅黑" pitchFamily="34" charset="-122"/>
                <a:ea typeface="微软雅黑" pitchFamily="34" charset="-122"/>
              </a:defRPr>
            </a:lvl2pPr>
            <a:lvl3pPr>
              <a:defRPr sz="1500">
                <a:latin typeface="微软雅黑" pitchFamily="34" charset="-122"/>
                <a:ea typeface="微软雅黑" pitchFamily="34" charset="-122"/>
              </a:defRPr>
            </a:lvl3pPr>
            <a:lvl4pPr>
              <a:defRPr sz="1300" b="0">
                <a:latin typeface="微软雅黑" pitchFamily="34" charset="-122"/>
                <a:ea typeface="微软雅黑" pitchFamily="34" charset="-122"/>
              </a:defRPr>
            </a:lvl4pPr>
            <a:lvl5pPr defTabSz="369875">
              <a:buSzPct val="80000"/>
              <a:buFont typeface="Lucida Grande"/>
              <a:buChar char="»"/>
              <a:defRPr sz="1100">
                <a:latin typeface="微软雅黑" pitchFamily="34" charset="-122"/>
                <a:ea typeface="微软雅黑" pitchFamily="34" charset="-122"/>
              </a:defRPr>
            </a:lvl5pPr>
          </a:lstStyle>
          <a:p>
            <a:pPr lvl="0" defTabSz="369875">
              <a:buSzPct val="100000"/>
              <a:buFont typeface="Arial"/>
              <a:buChar char="•"/>
              <a:defRPr/>
            </a:pPr>
            <a:r>
              <a:rPr lang="zh-CN" altLang="en-US" b="0" dirty="0" smtClean="0">
                <a:latin typeface="微软雅黑" pitchFamily="34" charset="-122"/>
                <a:ea typeface="微软雅黑" pitchFamily="34" charset="-122"/>
              </a:rPr>
              <a:t>单击此处编辑模板文本样式</a:t>
            </a:r>
            <a:endParaRPr lang="en-US" altLang="zh-CN" b="0" dirty="0" smtClean="0">
              <a:latin typeface="微软雅黑" pitchFamily="34" charset="-122"/>
              <a:ea typeface="微软雅黑" pitchFamily="34" charset="-122"/>
            </a:endParaRPr>
          </a:p>
          <a:p>
            <a:pPr lvl="1" defTabSz="369875">
              <a:buSzPct val="80000"/>
              <a:buFont typeface="Lucida Grande"/>
              <a:buChar char="»"/>
              <a:defRPr/>
            </a:pPr>
            <a:r>
              <a:rPr lang="zh-CN" altLang="en-US" dirty="0" smtClean="0">
                <a:latin typeface="微软雅黑" pitchFamily="34" charset="-122"/>
                <a:ea typeface="微软雅黑" pitchFamily="34" charset="-122"/>
              </a:rPr>
              <a:t>第二级</a:t>
            </a:r>
            <a:endParaRPr lang="en-US" altLang="zh-CN" dirty="0" smtClean="0">
              <a:latin typeface="微软雅黑" pitchFamily="34" charset="-122"/>
              <a:ea typeface="微软雅黑" pitchFamily="34" charset="-122"/>
            </a:endParaRPr>
          </a:p>
          <a:p>
            <a:pPr lvl="2" defTabSz="369875">
              <a:buSzPct val="80000"/>
              <a:buFont typeface="Lucida Grande"/>
              <a:buChar char="-"/>
              <a:defRPr/>
            </a:pPr>
            <a:r>
              <a:rPr lang="zh-CN" altLang="en-US" sz="1300" dirty="0" smtClean="0">
                <a:latin typeface="微软雅黑" pitchFamily="34" charset="-122"/>
                <a:ea typeface="微软雅黑" pitchFamily="34" charset="-122"/>
                <a:cs typeface="Arial"/>
              </a:rPr>
              <a:t>第三级</a:t>
            </a:r>
            <a:endParaRPr lang="en-US" altLang="zh-CN" sz="1300" dirty="0" smtClean="0">
              <a:latin typeface="微软雅黑" pitchFamily="34" charset="-122"/>
              <a:ea typeface="微软雅黑" pitchFamily="34" charset="-122"/>
              <a:cs typeface="Arial"/>
            </a:endParaRPr>
          </a:p>
          <a:p>
            <a:pPr lvl="3" defTabSz="369875">
              <a:buSzPct val="80000"/>
              <a:buFont typeface="Arial"/>
              <a:buChar char="•"/>
              <a:defRPr/>
            </a:pPr>
            <a:r>
              <a:rPr lang="zh-CN" altLang="en-US" dirty="0" smtClean="0">
                <a:latin typeface="微软雅黑" pitchFamily="34" charset="-122"/>
                <a:ea typeface="微软雅黑" pitchFamily="34" charset="-122"/>
              </a:rPr>
              <a:t>第四级</a:t>
            </a:r>
            <a:endParaRPr lang="en-US" altLang="zh-CN" dirty="0" smtClean="0">
              <a:latin typeface="微软雅黑" pitchFamily="34" charset="-122"/>
              <a:ea typeface="微软雅黑" pitchFamily="34" charset="-122"/>
            </a:endParaRPr>
          </a:p>
          <a:p>
            <a:pPr lvl="4" defTabSz="369875">
              <a:buSzPct val="80000"/>
              <a:buFont typeface="Lucida Grande"/>
              <a:buChar char="»"/>
              <a:defRPr/>
            </a:pPr>
            <a:r>
              <a:rPr lang="zh-CN" altLang="en-US" dirty="0" smtClean="0">
                <a:latin typeface="微软雅黑" pitchFamily="34" charset="-122"/>
                <a:ea typeface="微软雅黑" pitchFamily="34" charset="-122"/>
                <a:cs typeface="Arial"/>
              </a:rPr>
              <a:t>第五级</a:t>
            </a:r>
            <a:endParaRPr lang="en-US" altLang="zh-CN" dirty="0" smtClean="0">
              <a:latin typeface="微软雅黑" pitchFamily="34" charset="-122"/>
              <a:ea typeface="微软雅黑" pitchFamily="34" charset="-122"/>
              <a:cs typeface="Arial"/>
            </a:endParaRPr>
          </a:p>
        </p:txBody>
      </p:sp>
      <p:sp>
        <p:nvSpPr>
          <p:cNvPr id="4" name="日期占位符 3"/>
          <p:cNvSpPr>
            <a:spLocks noGrp="1"/>
          </p:cNvSpPr>
          <p:nvPr>
            <p:ph type="dt" sz="half" idx="10"/>
          </p:nvPr>
        </p:nvSpPr>
        <p:spPr/>
        <p:txBody>
          <a:bodyPr/>
          <a:lstStyle>
            <a:lvl1pPr>
              <a:defRPr>
                <a:solidFill>
                  <a:schemeClr val="tx1">
                    <a:lumMod val="75000"/>
                    <a:lumOff val="25000"/>
                  </a:schemeClr>
                </a:solidFill>
              </a:defRPr>
            </a:lvl1pPr>
          </a:lstStyle>
          <a:p>
            <a:r>
              <a:rPr lang="en-US" altLang="zh-CN" smtClean="0"/>
              <a:t>© Pactera. Confidential. All Rights Reserved. </a:t>
            </a:r>
            <a:endParaRPr lang="zh-CN" altLang="en-US"/>
          </a:p>
        </p:txBody>
      </p:sp>
      <p:sp>
        <p:nvSpPr>
          <p:cNvPr id="6" name="灯片编号占位符 5"/>
          <p:cNvSpPr>
            <a:spLocks noGrp="1"/>
          </p:cNvSpPr>
          <p:nvPr>
            <p:ph type="sldNum" sz="quarter" idx="12"/>
          </p:nvPr>
        </p:nvSpPr>
        <p:spPr/>
        <p:txBody>
          <a:bodyPr/>
          <a:lstStyle>
            <a:lvl1pPr>
              <a:defRPr>
                <a:solidFill>
                  <a:schemeClr val="tx1">
                    <a:lumMod val="75000"/>
                    <a:lumOff val="25000"/>
                  </a:schemeClr>
                </a:solidFill>
              </a:defRPr>
            </a:lvl1pPr>
          </a:lstStyle>
          <a:p>
            <a:fld id="{8810F394-C716-49D3-8450-D4BAA85FC0FF}"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 Pactera. Confidential. All Rights Reserved. </a:t>
            </a:r>
            <a:endParaRPr lang="zh-CN" altLang="en-US"/>
          </a:p>
        </p:txBody>
      </p:sp>
      <p:sp>
        <p:nvSpPr>
          <p:cNvPr id="6" name="灯片编号占位符 5"/>
          <p:cNvSpPr>
            <a:spLocks noGrp="1"/>
          </p:cNvSpPr>
          <p:nvPr>
            <p:ph type="sldNum" sz="quarter" idx="12"/>
          </p:nvPr>
        </p:nvSpPr>
        <p:spPr/>
        <p:txBody>
          <a:bodyPr/>
          <a:lstStyle/>
          <a:p>
            <a:fld id="{8810F394-C716-49D3-8450-D4BAA85FC0FF}" type="slidenum">
              <a:rPr lang="zh-CN" altLang="en-US" smtClean="0"/>
              <a:pPr/>
              <a:t>‹#›</a:t>
            </a:fld>
            <a:endParaRPr lang="zh-CN" altLang="en-US"/>
          </a:p>
        </p:txBody>
      </p:sp>
      <p:sp>
        <p:nvSpPr>
          <p:cNvPr id="7" name="Text Placeholder 2"/>
          <p:cNvSpPr>
            <a:spLocks noGrp="1"/>
          </p:cNvSpPr>
          <p:nvPr>
            <p:ph type="body" idx="1" hasCustomPrompt="1"/>
          </p:nvPr>
        </p:nvSpPr>
        <p:spPr>
          <a:xfrm>
            <a:off x="611482" y="2307981"/>
            <a:ext cx="6005369" cy="494552"/>
          </a:xfrm>
        </p:spPr>
        <p:txBody>
          <a:bodyPr anchor="b"/>
          <a:lstStyle>
            <a:lvl1pPr marL="0" indent="0">
              <a:buNone/>
              <a:defRPr sz="1600" b="0">
                <a:solidFill>
                  <a:srgbClr val="404040"/>
                </a:solidFill>
                <a:latin typeface="微软雅黑" pitchFamily="34" charset="-122"/>
                <a:ea typeface="微软雅黑" pitchFamily="34" charset="-122"/>
                <a:cs typeface="Arial"/>
              </a:defRPr>
            </a:lvl1pPr>
            <a:lvl2pPr marL="369875" indent="0">
              <a:buNone/>
              <a:defRPr sz="1500">
                <a:solidFill>
                  <a:schemeClr val="tx1">
                    <a:tint val="75000"/>
                  </a:schemeClr>
                </a:solidFill>
              </a:defRPr>
            </a:lvl2pPr>
            <a:lvl3pPr marL="739750" indent="0">
              <a:buNone/>
              <a:defRPr sz="1300">
                <a:solidFill>
                  <a:schemeClr val="tx1">
                    <a:tint val="75000"/>
                  </a:schemeClr>
                </a:solidFill>
              </a:defRPr>
            </a:lvl3pPr>
            <a:lvl4pPr marL="1109624" indent="0">
              <a:buNone/>
              <a:defRPr sz="1100">
                <a:solidFill>
                  <a:schemeClr val="tx1">
                    <a:tint val="75000"/>
                  </a:schemeClr>
                </a:solidFill>
              </a:defRPr>
            </a:lvl4pPr>
            <a:lvl5pPr marL="1479499" indent="0">
              <a:buNone/>
              <a:defRPr sz="1100">
                <a:solidFill>
                  <a:schemeClr val="tx1">
                    <a:tint val="75000"/>
                  </a:schemeClr>
                </a:solidFill>
              </a:defRPr>
            </a:lvl5pPr>
            <a:lvl6pPr marL="1849374" indent="0">
              <a:buNone/>
              <a:defRPr sz="1100">
                <a:solidFill>
                  <a:schemeClr val="tx1">
                    <a:tint val="75000"/>
                  </a:schemeClr>
                </a:solidFill>
              </a:defRPr>
            </a:lvl6pPr>
            <a:lvl7pPr marL="2219249" indent="0">
              <a:buNone/>
              <a:defRPr sz="1100">
                <a:solidFill>
                  <a:schemeClr val="tx1">
                    <a:tint val="75000"/>
                  </a:schemeClr>
                </a:solidFill>
              </a:defRPr>
            </a:lvl7pPr>
            <a:lvl8pPr marL="2589124" indent="0">
              <a:buNone/>
              <a:defRPr sz="1100">
                <a:solidFill>
                  <a:schemeClr val="tx1">
                    <a:tint val="75000"/>
                  </a:schemeClr>
                </a:solidFill>
              </a:defRPr>
            </a:lvl8pPr>
            <a:lvl9pPr marL="2958998" indent="0">
              <a:buNone/>
              <a:defRPr sz="1100">
                <a:solidFill>
                  <a:schemeClr val="tx1">
                    <a:tint val="75000"/>
                  </a:schemeClr>
                </a:solidFill>
              </a:defRPr>
            </a:lvl9pPr>
          </a:lstStyle>
          <a:p>
            <a:pPr lvl="0"/>
            <a:r>
              <a:rPr lang="zh-CN" altLang="en-US" dirty="0" smtClean="0"/>
              <a:t>单击此处添加副标题</a:t>
            </a:r>
            <a:endParaRPr lang="en-US" dirty="0" smtClean="0"/>
          </a:p>
        </p:txBody>
      </p:sp>
      <p:sp>
        <p:nvSpPr>
          <p:cNvPr id="8" name="Title 1"/>
          <p:cNvSpPr>
            <a:spLocks noGrp="1"/>
          </p:cNvSpPr>
          <p:nvPr>
            <p:ph type="title" hasCustomPrompt="1"/>
          </p:nvPr>
        </p:nvSpPr>
        <p:spPr>
          <a:xfrm>
            <a:off x="611482" y="2886410"/>
            <a:ext cx="6005369" cy="1021556"/>
          </a:xfrm>
        </p:spPr>
        <p:txBody>
          <a:bodyPr anchor="t">
            <a:normAutofit/>
          </a:bodyPr>
          <a:lstStyle>
            <a:lvl1pPr algn="l">
              <a:defRPr sz="2300" b="1" cap="none">
                <a:solidFill>
                  <a:schemeClr val="tx1">
                    <a:lumMod val="75000"/>
                    <a:lumOff val="25000"/>
                  </a:schemeClr>
                </a:solidFill>
              </a:defRPr>
            </a:lvl1pPr>
          </a:lstStyle>
          <a:p>
            <a:r>
              <a:rPr lang="zh-CN" altLang="en-US" dirty="0" smtClean="0"/>
              <a:t>单击此处添加标题</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zh-CN" altLang="en-US" dirty="0" smtClean="0"/>
              <a:t>单击此处添加标题</a:t>
            </a:r>
            <a:endParaRPr lang="zh-CN" altLang="en-US" dirty="0"/>
          </a:p>
        </p:txBody>
      </p:sp>
      <p:sp>
        <p:nvSpPr>
          <p:cNvPr id="3" name="内容占位符 2"/>
          <p:cNvSpPr>
            <a:spLocks noGrp="1"/>
          </p:cNvSpPr>
          <p:nvPr>
            <p:ph sz="half" idx="1" hasCustomPrompt="1"/>
          </p:nvPr>
        </p:nvSpPr>
        <p:spPr>
          <a:xfrm>
            <a:off x="457200" y="1200151"/>
            <a:ext cx="4038600" cy="3394472"/>
          </a:xfrm>
        </p:spPr>
        <p:txBody>
          <a:bodyPr/>
          <a:lstStyle>
            <a:lvl1pPr>
              <a:defRPr sz="1900"/>
            </a:lvl1pPr>
            <a:lvl2pPr>
              <a:defRPr sz="1600"/>
            </a:lvl2pPr>
            <a:lvl3pPr>
              <a:defRPr sz="1500"/>
            </a:lvl3pPr>
            <a:lvl4pPr>
              <a:defRPr sz="1300"/>
            </a:lvl4pPr>
            <a:lvl5pPr defTabSz="369875">
              <a:buSzPct val="80000"/>
              <a:buFont typeface="Lucida Grande"/>
              <a:buChar char="»"/>
              <a:defRPr sz="1100"/>
            </a:lvl5pPr>
            <a:lvl6pPr>
              <a:defRPr sz="1500"/>
            </a:lvl6pPr>
            <a:lvl7pPr>
              <a:defRPr sz="1500"/>
            </a:lvl7pPr>
            <a:lvl8pPr>
              <a:defRPr sz="1500"/>
            </a:lvl8pPr>
            <a:lvl9pPr>
              <a:defRPr sz="1500"/>
            </a:lvl9pPr>
          </a:lstStyle>
          <a:p>
            <a:pPr lvl="0" defTabSz="369875">
              <a:buSzPct val="100000"/>
              <a:buFont typeface="Arial"/>
              <a:buChar char="•"/>
              <a:defRPr/>
            </a:pPr>
            <a:r>
              <a:rPr lang="zh-CN" altLang="en-US" b="0" dirty="0" smtClean="0">
                <a:latin typeface="微软雅黑" pitchFamily="34" charset="-122"/>
                <a:ea typeface="微软雅黑" pitchFamily="34" charset="-122"/>
              </a:rPr>
              <a:t>单击此处编辑模板文本样式</a:t>
            </a:r>
            <a:r>
              <a:rPr lang="en-US" altLang="zh-CN" b="0" dirty="0" smtClean="0">
                <a:latin typeface="微软雅黑" pitchFamily="34" charset="-122"/>
                <a:ea typeface="微软雅黑" pitchFamily="34" charset="-122"/>
              </a:rPr>
              <a:t>(</a:t>
            </a:r>
            <a:r>
              <a:rPr lang="zh-CN" altLang="en-US" b="0" dirty="0" smtClean="0">
                <a:latin typeface="微软雅黑" pitchFamily="34" charset="-122"/>
                <a:ea typeface="微软雅黑" pitchFamily="34" charset="-122"/>
              </a:rPr>
              <a:t>微软雅黑</a:t>
            </a:r>
            <a:r>
              <a:rPr lang="en-US" altLang="zh-CN" b="0" u="sng" dirty="0" smtClean="0">
                <a:latin typeface="微软雅黑" pitchFamily="34" charset="-122"/>
                <a:ea typeface="微软雅黑" pitchFamily="34" charset="-122"/>
              </a:rPr>
              <a:t>, 24pt</a:t>
            </a:r>
            <a:r>
              <a:rPr lang="en-US" altLang="zh-CN" b="0" dirty="0" smtClean="0">
                <a:latin typeface="微软雅黑" pitchFamily="34" charset="-122"/>
                <a:ea typeface="微软雅黑" pitchFamily="34" charset="-122"/>
              </a:rPr>
              <a:t>)</a:t>
            </a:r>
          </a:p>
          <a:p>
            <a:pPr lvl="1" defTabSz="369875">
              <a:buSzPct val="80000"/>
              <a:buFont typeface="Lucida Grande"/>
              <a:buChar char="»"/>
              <a:defRPr/>
            </a:pPr>
            <a:r>
              <a:rPr lang="zh-CN" altLang="en-US" dirty="0" smtClean="0">
                <a:latin typeface="微软雅黑" pitchFamily="34" charset="-122"/>
                <a:ea typeface="微软雅黑" pitchFamily="34" charset="-122"/>
              </a:rPr>
              <a:t>第二级</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微软雅黑</a:t>
            </a:r>
            <a:r>
              <a:rPr lang="en-US" altLang="zh-CN" u="sng" dirty="0" smtClean="0">
                <a:latin typeface="微软雅黑" pitchFamily="34" charset="-122"/>
                <a:ea typeface="微软雅黑" pitchFamily="34" charset="-122"/>
              </a:rPr>
              <a:t>, 20pt</a:t>
            </a:r>
            <a:r>
              <a:rPr lang="en-US" altLang="zh-CN" dirty="0" smtClean="0">
                <a:latin typeface="微软雅黑" pitchFamily="34" charset="-122"/>
                <a:ea typeface="微软雅黑" pitchFamily="34" charset="-122"/>
              </a:rPr>
              <a:t>)</a:t>
            </a:r>
          </a:p>
          <a:p>
            <a:pPr lvl="2" defTabSz="369875">
              <a:buSzPct val="80000"/>
              <a:buFont typeface="Lucida Grande"/>
              <a:buChar char="-"/>
              <a:defRPr/>
            </a:pPr>
            <a:r>
              <a:rPr lang="zh-CN" altLang="en-US" sz="1300" dirty="0" smtClean="0">
                <a:latin typeface="微软雅黑" pitchFamily="34" charset="-122"/>
                <a:ea typeface="微软雅黑" pitchFamily="34" charset="-122"/>
                <a:cs typeface="Arial"/>
              </a:rPr>
              <a:t>第三级</a:t>
            </a:r>
            <a:r>
              <a:rPr lang="en-US" altLang="zh-CN" sz="1300" dirty="0" smtClean="0">
                <a:latin typeface="微软雅黑" pitchFamily="34" charset="-122"/>
                <a:ea typeface="微软雅黑" pitchFamily="34" charset="-122"/>
                <a:cs typeface="Arial"/>
              </a:rPr>
              <a:t>(</a:t>
            </a:r>
            <a:r>
              <a:rPr lang="zh-CN" altLang="en-US" sz="1300" dirty="0" smtClean="0">
                <a:latin typeface="微软雅黑" pitchFamily="34" charset="-122"/>
                <a:ea typeface="微软雅黑" pitchFamily="34" charset="-122"/>
                <a:cs typeface="Arial"/>
              </a:rPr>
              <a:t>微软雅黑 </a:t>
            </a:r>
            <a:r>
              <a:rPr lang="en-US" altLang="zh-CN" sz="1300" u="sng" dirty="0" smtClean="0">
                <a:latin typeface="微软雅黑" pitchFamily="34" charset="-122"/>
                <a:ea typeface="微软雅黑" pitchFamily="34" charset="-122"/>
                <a:cs typeface="Arial"/>
              </a:rPr>
              <a:t>18pt</a:t>
            </a:r>
            <a:r>
              <a:rPr lang="en-US" altLang="zh-CN" sz="1300" dirty="0" smtClean="0">
                <a:latin typeface="微软雅黑" pitchFamily="34" charset="-122"/>
                <a:ea typeface="微软雅黑" pitchFamily="34" charset="-122"/>
                <a:cs typeface="Arial"/>
              </a:rPr>
              <a:t>)</a:t>
            </a:r>
          </a:p>
          <a:p>
            <a:pPr lvl="3" defTabSz="369875">
              <a:buSzPct val="80000"/>
              <a:buFont typeface="Arial"/>
              <a:buChar char="•"/>
              <a:defRPr/>
            </a:pPr>
            <a:r>
              <a:rPr lang="zh-CN" altLang="en-US" dirty="0" smtClean="0">
                <a:latin typeface="微软雅黑" pitchFamily="34" charset="-122"/>
                <a:ea typeface="微软雅黑" pitchFamily="34" charset="-122"/>
              </a:rPr>
              <a:t>第四级</a:t>
            </a:r>
            <a:r>
              <a:rPr lang="en-US" altLang="zh-CN" dirty="0" smtClean="0">
                <a:latin typeface="微软雅黑" pitchFamily="34" charset="-122"/>
                <a:ea typeface="微软雅黑" pitchFamily="34" charset="-122"/>
              </a:rPr>
              <a:t>(</a:t>
            </a:r>
            <a:r>
              <a:rPr lang="zh-CN" altLang="en-US" u="sng" dirty="0" smtClean="0">
                <a:latin typeface="微软雅黑" pitchFamily="34" charset="-122"/>
                <a:ea typeface="微软雅黑" pitchFamily="34" charset="-122"/>
              </a:rPr>
              <a:t>微软雅黑</a:t>
            </a:r>
            <a:r>
              <a:rPr lang="en-US" altLang="zh-CN" u="sng" dirty="0" smtClean="0">
                <a:latin typeface="微软雅黑" pitchFamily="34" charset="-122"/>
                <a:ea typeface="微软雅黑" pitchFamily="34" charset="-122"/>
              </a:rPr>
              <a:t>, 16pt</a:t>
            </a:r>
            <a:r>
              <a:rPr lang="en-US" altLang="zh-CN" dirty="0" smtClean="0">
                <a:latin typeface="微软雅黑" pitchFamily="34" charset="-122"/>
                <a:ea typeface="微软雅黑" pitchFamily="34" charset="-122"/>
              </a:rPr>
              <a:t>)</a:t>
            </a:r>
          </a:p>
          <a:p>
            <a:pPr lvl="4" defTabSz="369875">
              <a:buSzPct val="80000"/>
              <a:buFont typeface="Lucida Grande"/>
              <a:buChar char="»"/>
              <a:defRPr/>
            </a:pPr>
            <a:r>
              <a:rPr lang="zh-CN" altLang="en-US" dirty="0" smtClean="0">
                <a:latin typeface="微软雅黑" pitchFamily="34" charset="-122"/>
                <a:ea typeface="微软雅黑" pitchFamily="34" charset="-122"/>
                <a:cs typeface="Arial"/>
              </a:rPr>
              <a:t>第五级</a:t>
            </a:r>
            <a:r>
              <a:rPr lang="en-US" altLang="zh-CN" dirty="0" smtClean="0">
                <a:latin typeface="微软雅黑" pitchFamily="34" charset="-122"/>
                <a:ea typeface="微软雅黑" pitchFamily="34" charset="-122"/>
                <a:cs typeface="Arial"/>
              </a:rPr>
              <a:t>(</a:t>
            </a:r>
            <a:r>
              <a:rPr lang="zh-CN" altLang="en-US" dirty="0" smtClean="0">
                <a:latin typeface="微软雅黑" pitchFamily="34" charset="-122"/>
                <a:ea typeface="微软雅黑" pitchFamily="34" charset="-122"/>
                <a:cs typeface="Arial"/>
              </a:rPr>
              <a:t>微软雅黑</a:t>
            </a:r>
            <a:r>
              <a:rPr lang="en-US" altLang="zh-CN" u="sng" dirty="0" smtClean="0">
                <a:latin typeface="微软雅黑" pitchFamily="34" charset="-122"/>
                <a:ea typeface="微软雅黑" pitchFamily="34" charset="-122"/>
                <a:cs typeface="Arial"/>
              </a:rPr>
              <a:t>,14p</a:t>
            </a:r>
            <a:r>
              <a:rPr lang="en-US" altLang="zh-CN" dirty="0" smtClean="0">
                <a:latin typeface="微软雅黑" pitchFamily="34" charset="-122"/>
                <a:ea typeface="微软雅黑" pitchFamily="34" charset="-122"/>
                <a:cs typeface="Arial"/>
              </a:rPr>
              <a:t>t)</a:t>
            </a:r>
          </a:p>
        </p:txBody>
      </p:sp>
      <p:sp>
        <p:nvSpPr>
          <p:cNvPr id="4" name="内容占位符 3"/>
          <p:cNvSpPr>
            <a:spLocks noGrp="1"/>
          </p:cNvSpPr>
          <p:nvPr>
            <p:ph sz="half" idx="2" hasCustomPrompt="1"/>
          </p:nvPr>
        </p:nvSpPr>
        <p:spPr>
          <a:xfrm>
            <a:off x="4648200" y="1200151"/>
            <a:ext cx="4038600" cy="3394472"/>
          </a:xfrm>
        </p:spPr>
        <p:txBody>
          <a:bodyPr/>
          <a:lstStyle>
            <a:lvl1pPr>
              <a:defRPr sz="1900"/>
            </a:lvl1pPr>
            <a:lvl2pPr>
              <a:defRPr sz="1600"/>
            </a:lvl2pPr>
            <a:lvl3pPr>
              <a:defRPr sz="1500"/>
            </a:lvl3pPr>
            <a:lvl4pPr>
              <a:defRPr sz="1300"/>
            </a:lvl4pPr>
            <a:lvl5pPr defTabSz="369875">
              <a:buSzPct val="80000"/>
              <a:buFont typeface="Lucida Grande"/>
              <a:buChar char="»"/>
              <a:defRPr sz="1100"/>
            </a:lvl5pPr>
            <a:lvl6pPr>
              <a:defRPr sz="1500"/>
            </a:lvl6pPr>
            <a:lvl7pPr>
              <a:defRPr sz="1500"/>
            </a:lvl7pPr>
            <a:lvl8pPr>
              <a:defRPr sz="1500"/>
            </a:lvl8pPr>
            <a:lvl9pPr>
              <a:defRPr sz="1500"/>
            </a:lvl9pPr>
          </a:lstStyle>
          <a:p>
            <a:pPr lvl="0" defTabSz="369875">
              <a:buSzPct val="100000"/>
              <a:buFont typeface="Arial"/>
              <a:buChar char="•"/>
              <a:defRPr/>
            </a:pPr>
            <a:r>
              <a:rPr lang="zh-CN" altLang="en-US" b="0" dirty="0" smtClean="0">
                <a:latin typeface="微软雅黑" pitchFamily="34" charset="-122"/>
                <a:ea typeface="微软雅黑" pitchFamily="34" charset="-122"/>
              </a:rPr>
              <a:t>单击此处编辑模板文本样式</a:t>
            </a:r>
            <a:r>
              <a:rPr lang="en-US" altLang="zh-CN" b="0" dirty="0" smtClean="0">
                <a:latin typeface="微软雅黑" pitchFamily="34" charset="-122"/>
                <a:ea typeface="微软雅黑" pitchFamily="34" charset="-122"/>
              </a:rPr>
              <a:t>(</a:t>
            </a:r>
            <a:r>
              <a:rPr lang="zh-CN" altLang="en-US" b="0" dirty="0" smtClean="0">
                <a:latin typeface="微软雅黑" pitchFamily="34" charset="-122"/>
                <a:ea typeface="微软雅黑" pitchFamily="34" charset="-122"/>
              </a:rPr>
              <a:t>微软雅黑</a:t>
            </a:r>
            <a:r>
              <a:rPr lang="en-US" altLang="zh-CN" b="0" u="sng" dirty="0" smtClean="0">
                <a:latin typeface="微软雅黑" pitchFamily="34" charset="-122"/>
                <a:ea typeface="微软雅黑" pitchFamily="34" charset="-122"/>
              </a:rPr>
              <a:t>, 24pt</a:t>
            </a:r>
            <a:r>
              <a:rPr lang="en-US" altLang="zh-CN" b="0" dirty="0" smtClean="0">
                <a:latin typeface="微软雅黑" pitchFamily="34" charset="-122"/>
                <a:ea typeface="微软雅黑" pitchFamily="34" charset="-122"/>
              </a:rPr>
              <a:t>)</a:t>
            </a:r>
          </a:p>
          <a:p>
            <a:pPr lvl="1" defTabSz="369875">
              <a:buSzPct val="80000"/>
              <a:buFont typeface="Lucida Grande"/>
              <a:buChar char="»"/>
              <a:defRPr/>
            </a:pPr>
            <a:r>
              <a:rPr lang="zh-CN" altLang="en-US" dirty="0" smtClean="0">
                <a:latin typeface="微软雅黑" pitchFamily="34" charset="-122"/>
                <a:ea typeface="微软雅黑" pitchFamily="34" charset="-122"/>
              </a:rPr>
              <a:t>第二级</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微软雅黑</a:t>
            </a:r>
            <a:r>
              <a:rPr lang="en-US" altLang="zh-CN" u="sng" dirty="0" smtClean="0">
                <a:latin typeface="微软雅黑" pitchFamily="34" charset="-122"/>
                <a:ea typeface="微软雅黑" pitchFamily="34" charset="-122"/>
              </a:rPr>
              <a:t>, 20pt</a:t>
            </a:r>
            <a:r>
              <a:rPr lang="en-US" altLang="zh-CN" dirty="0" smtClean="0">
                <a:latin typeface="微软雅黑" pitchFamily="34" charset="-122"/>
                <a:ea typeface="微软雅黑" pitchFamily="34" charset="-122"/>
              </a:rPr>
              <a:t>)</a:t>
            </a:r>
          </a:p>
          <a:p>
            <a:pPr lvl="2" defTabSz="369875">
              <a:buSzPct val="80000"/>
              <a:buFont typeface="Lucida Grande"/>
              <a:buChar char="-"/>
              <a:defRPr/>
            </a:pPr>
            <a:r>
              <a:rPr lang="zh-CN" altLang="en-US" sz="1300" dirty="0" smtClean="0">
                <a:latin typeface="微软雅黑" pitchFamily="34" charset="-122"/>
                <a:ea typeface="微软雅黑" pitchFamily="34" charset="-122"/>
                <a:cs typeface="Arial"/>
              </a:rPr>
              <a:t>第三级</a:t>
            </a:r>
            <a:r>
              <a:rPr lang="en-US" altLang="zh-CN" sz="1300" dirty="0" smtClean="0">
                <a:latin typeface="微软雅黑" pitchFamily="34" charset="-122"/>
                <a:ea typeface="微软雅黑" pitchFamily="34" charset="-122"/>
                <a:cs typeface="Arial"/>
              </a:rPr>
              <a:t>(</a:t>
            </a:r>
            <a:r>
              <a:rPr lang="zh-CN" altLang="en-US" sz="1300" dirty="0" smtClean="0">
                <a:latin typeface="微软雅黑" pitchFamily="34" charset="-122"/>
                <a:ea typeface="微软雅黑" pitchFamily="34" charset="-122"/>
                <a:cs typeface="Arial"/>
              </a:rPr>
              <a:t>微软雅黑 </a:t>
            </a:r>
            <a:r>
              <a:rPr lang="en-US" altLang="zh-CN" sz="1300" u="sng" dirty="0" smtClean="0">
                <a:latin typeface="微软雅黑" pitchFamily="34" charset="-122"/>
                <a:ea typeface="微软雅黑" pitchFamily="34" charset="-122"/>
                <a:cs typeface="Arial"/>
              </a:rPr>
              <a:t>18pt</a:t>
            </a:r>
            <a:r>
              <a:rPr lang="en-US" altLang="zh-CN" sz="1300" dirty="0" smtClean="0">
                <a:latin typeface="微软雅黑" pitchFamily="34" charset="-122"/>
                <a:ea typeface="微软雅黑" pitchFamily="34" charset="-122"/>
                <a:cs typeface="Arial"/>
              </a:rPr>
              <a:t>)</a:t>
            </a:r>
          </a:p>
          <a:p>
            <a:pPr lvl="3" defTabSz="369875">
              <a:buSzPct val="80000"/>
              <a:buFont typeface="Arial"/>
              <a:buChar char="•"/>
              <a:defRPr/>
            </a:pPr>
            <a:r>
              <a:rPr lang="zh-CN" altLang="en-US" dirty="0" smtClean="0">
                <a:latin typeface="微软雅黑" pitchFamily="34" charset="-122"/>
                <a:ea typeface="微软雅黑" pitchFamily="34" charset="-122"/>
              </a:rPr>
              <a:t>第四级</a:t>
            </a:r>
            <a:r>
              <a:rPr lang="en-US" altLang="zh-CN" dirty="0" smtClean="0">
                <a:latin typeface="微软雅黑" pitchFamily="34" charset="-122"/>
                <a:ea typeface="微软雅黑" pitchFamily="34" charset="-122"/>
              </a:rPr>
              <a:t>(</a:t>
            </a:r>
            <a:r>
              <a:rPr lang="zh-CN" altLang="en-US" u="sng" dirty="0" smtClean="0">
                <a:latin typeface="微软雅黑" pitchFamily="34" charset="-122"/>
                <a:ea typeface="微软雅黑" pitchFamily="34" charset="-122"/>
              </a:rPr>
              <a:t>微软雅黑</a:t>
            </a:r>
            <a:r>
              <a:rPr lang="en-US" altLang="zh-CN" u="sng" dirty="0" smtClean="0">
                <a:latin typeface="微软雅黑" pitchFamily="34" charset="-122"/>
                <a:ea typeface="微软雅黑" pitchFamily="34" charset="-122"/>
              </a:rPr>
              <a:t>, 16pt</a:t>
            </a:r>
            <a:r>
              <a:rPr lang="en-US" altLang="zh-CN" dirty="0" smtClean="0">
                <a:latin typeface="微软雅黑" pitchFamily="34" charset="-122"/>
                <a:ea typeface="微软雅黑" pitchFamily="34" charset="-122"/>
              </a:rPr>
              <a:t>)</a:t>
            </a:r>
          </a:p>
          <a:p>
            <a:pPr lvl="4" defTabSz="369875">
              <a:buSzPct val="80000"/>
              <a:buFont typeface="Lucida Grande"/>
              <a:buChar char="»"/>
              <a:defRPr/>
            </a:pPr>
            <a:r>
              <a:rPr lang="zh-CN" altLang="en-US" dirty="0" smtClean="0">
                <a:latin typeface="微软雅黑" pitchFamily="34" charset="-122"/>
                <a:ea typeface="微软雅黑" pitchFamily="34" charset="-122"/>
                <a:cs typeface="Arial"/>
              </a:rPr>
              <a:t>第五级</a:t>
            </a:r>
            <a:r>
              <a:rPr lang="en-US" altLang="zh-CN" dirty="0" smtClean="0">
                <a:latin typeface="微软雅黑" pitchFamily="34" charset="-122"/>
                <a:ea typeface="微软雅黑" pitchFamily="34" charset="-122"/>
                <a:cs typeface="Arial"/>
              </a:rPr>
              <a:t>(</a:t>
            </a:r>
            <a:r>
              <a:rPr lang="zh-CN" altLang="en-US" dirty="0" smtClean="0">
                <a:latin typeface="微软雅黑" pitchFamily="34" charset="-122"/>
                <a:ea typeface="微软雅黑" pitchFamily="34" charset="-122"/>
                <a:cs typeface="Arial"/>
              </a:rPr>
              <a:t>微软雅黑</a:t>
            </a:r>
            <a:r>
              <a:rPr lang="en-US" altLang="zh-CN" u="sng" dirty="0" smtClean="0">
                <a:latin typeface="微软雅黑" pitchFamily="34" charset="-122"/>
                <a:ea typeface="微软雅黑" pitchFamily="34" charset="-122"/>
                <a:cs typeface="Arial"/>
              </a:rPr>
              <a:t>,14p</a:t>
            </a:r>
            <a:r>
              <a:rPr lang="en-US" altLang="zh-CN" dirty="0" smtClean="0">
                <a:latin typeface="微软雅黑" pitchFamily="34" charset="-122"/>
                <a:ea typeface="微软雅黑" pitchFamily="34" charset="-122"/>
                <a:cs typeface="Arial"/>
              </a:rPr>
              <a:t>t)</a:t>
            </a:r>
          </a:p>
          <a:p>
            <a:pPr lvl="0"/>
            <a:endParaRPr lang="en-US" altLang="zh-CN" dirty="0"/>
          </a:p>
        </p:txBody>
      </p:sp>
      <p:sp>
        <p:nvSpPr>
          <p:cNvPr id="5" name="日期占位符 4"/>
          <p:cNvSpPr>
            <a:spLocks noGrp="1"/>
          </p:cNvSpPr>
          <p:nvPr>
            <p:ph type="dt" sz="half" idx="10"/>
          </p:nvPr>
        </p:nvSpPr>
        <p:spPr/>
        <p:txBody>
          <a:bodyPr/>
          <a:lstStyle/>
          <a:p>
            <a:r>
              <a:rPr lang="en-US" altLang="zh-CN" smtClean="0"/>
              <a:t>© Pactera. Confidential. All Rights Reserved. </a:t>
            </a:r>
            <a:endParaRPr lang="zh-CN" altLang="en-US"/>
          </a:p>
        </p:txBody>
      </p:sp>
      <p:sp>
        <p:nvSpPr>
          <p:cNvPr id="7" name="灯片编号占位符 6"/>
          <p:cNvSpPr>
            <a:spLocks noGrp="1"/>
          </p:cNvSpPr>
          <p:nvPr>
            <p:ph type="sldNum" sz="quarter" idx="12"/>
          </p:nvPr>
        </p:nvSpPr>
        <p:spPr/>
        <p:txBody>
          <a:bodyPr/>
          <a:lstStyle/>
          <a:p>
            <a:fld id="{8810F394-C716-49D3-8450-D4BAA85FC0F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zh-CN" altLang="en-US" dirty="0" smtClean="0"/>
              <a:t>单击此处添加标题</a:t>
            </a:r>
            <a:endParaRPr lang="zh-CN" altLang="en-US" dirty="0"/>
          </a:p>
        </p:txBody>
      </p:sp>
      <p:sp>
        <p:nvSpPr>
          <p:cNvPr id="3" name="日期占位符 2"/>
          <p:cNvSpPr>
            <a:spLocks noGrp="1"/>
          </p:cNvSpPr>
          <p:nvPr>
            <p:ph type="dt" sz="half" idx="10"/>
          </p:nvPr>
        </p:nvSpPr>
        <p:spPr/>
        <p:txBody>
          <a:bodyPr/>
          <a:lstStyle/>
          <a:p>
            <a:r>
              <a:rPr lang="en-US" altLang="zh-CN" smtClean="0"/>
              <a:t>© Pactera. Confidential. All Rights Reserved. </a:t>
            </a:r>
            <a:endParaRPr lang="zh-CN" altLang="en-US"/>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 Pactera. Confidential. All Rights Reserved. </a:t>
            </a:r>
            <a:endParaRPr lang="zh-CN" altLang="en-US"/>
          </a:p>
        </p:txBody>
      </p:sp>
      <p:sp>
        <p:nvSpPr>
          <p:cNvPr id="4" name="灯片编号占位符 3"/>
          <p:cNvSpPr>
            <a:spLocks noGrp="1"/>
          </p:cNvSpPr>
          <p:nvPr>
            <p:ph type="sldNum" sz="quarter" idx="12"/>
          </p:nvPr>
        </p:nvSpPr>
        <p:spPr/>
        <p:txBody>
          <a:bodyPr/>
          <a:lstStyle/>
          <a:p>
            <a:fld id="{8810F394-C716-49D3-8450-D4BAA85FC0F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descr="模板-间隔页.jpg"/>
          <p:cNvPicPr>
            <a:picLocks noChangeAspect="1"/>
          </p:cNvPicPr>
          <p:nvPr userDrawn="1"/>
        </p:nvPicPr>
        <p:blipFill>
          <a:blip r:embed="rId2" cstate="print"/>
          <a:stretch>
            <a:fillRect/>
          </a:stretch>
        </p:blipFill>
        <p:spPr>
          <a:xfrm>
            <a:off x="1354" y="0"/>
            <a:ext cx="9141291" cy="5143500"/>
          </a:xfrm>
          <a:prstGeom prst="rect">
            <a:avLst/>
          </a:prstGeom>
        </p:spPr>
      </p:pic>
      <p:sp>
        <p:nvSpPr>
          <p:cNvPr id="5" name="日期占位符 4"/>
          <p:cNvSpPr>
            <a:spLocks noGrp="1"/>
          </p:cNvSpPr>
          <p:nvPr>
            <p:ph type="dt" sz="half" idx="10"/>
          </p:nvPr>
        </p:nvSpPr>
        <p:spPr/>
        <p:txBody>
          <a:bodyPr/>
          <a:lstStyle/>
          <a:p>
            <a:r>
              <a:rPr lang="en-US" altLang="zh-CN" smtClean="0"/>
              <a:t>© Pactera. Confidential. All Rights Reserved. </a:t>
            </a:r>
            <a:endParaRPr lang="zh-CN" altLang="en-US"/>
          </a:p>
        </p:txBody>
      </p:sp>
      <p:sp>
        <p:nvSpPr>
          <p:cNvPr id="7" name="灯片编号占位符 6"/>
          <p:cNvSpPr>
            <a:spLocks noGrp="1"/>
          </p:cNvSpPr>
          <p:nvPr>
            <p:ph type="sldNum" sz="quarter" idx="12"/>
          </p:nvPr>
        </p:nvSpPr>
        <p:spPr/>
        <p:txBody>
          <a:bodyPr/>
          <a:lstStyle/>
          <a:p>
            <a:fld id="{8810F394-C716-49D3-8450-D4BAA85FC0FF}" type="slidenum">
              <a:rPr lang="zh-CN" altLang="en-US" smtClean="0"/>
              <a:pPr/>
              <a:t>‹#›</a:t>
            </a:fld>
            <a:endParaRPr lang="zh-CN" altLang="en-US"/>
          </a:p>
        </p:txBody>
      </p:sp>
      <p:sp>
        <p:nvSpPr>
          <p:cNvPr id="8" name="Title 1"/>
          <p:cNvSpPr>
            <a:spLocks noGrp="1"/>
          </p:cNvSpPr>
          <p:nvPr>
            <p:ph type="title" hasCustomPrompt="1"/>
          </p:nvPr>
        </p:nvSpPr>
        <p:spPr>
          <a:xfrm>
            <a:off x="191277" y="1854230"/>
            <a:ext cx="4958850" cy="1435042"/>
          </a:xfrm>
        </p:spPr>
        <p:txBody>
          <a:bodyPr/>
          <a:lstStyle>
            <a:lvl1pPr>
              <a:defRPr>
                <a:solidFill>
                  <a:schemeClr val="tx1">
                    <a:lumMod val="65000"/>
                    <a:lumOff val="35000"/>
                  </a:schemeClr>
                </a:solidFill>
              </a:defRPr>
            </a:lvl1pPr>
          </a:lstStyle>
          <a:p>
            <a:r>
              <a:rPr lang="zh-CN" altLang="en-US" dirty="0" smtClean="0"/>
              <a:t>单击此处添加标题</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pic>
        <p:nvPicPr>
          <p:cNvPr id="7" name="图片 6" descr="模板-底.jpg"/>
          <p:cNvPicPr>
            <a:picLocks noChangeAspect="1"/>
          </p:cNvPicPr>
          <p:nvPr userDrawn="1"/>
        </p:nvPicPr>
        <p:blipFill>
          <a:blip r:embed="rId2" cstate="print"/>
          <a:stretch>
            <a:fillRect/>
          </a:stretch>
        </p:blipFill>
        <p:spPr>
          <a:xfrm>
            <a:off x="1354" y="0"/>
            <a:ext cx="9141291" cy="5143500"/>
          </a:xfrm>
          <a:prstGeom prst="rect">
            <a:avLst/>
          </a:prstGeom>
        </p:spPr>
      </p:pic>
      <p:sp>
        <p:nvSpPr>
          <p:cNvPr id="4" name="日期占位符 3"/>
          <p:cNvSpPr>
            <a:spLocks noGrp="1"/>
          </p:cNvSpPr>
          <p:nvPr>
            <p:ph type="dt" sz="half" idx="10"/>
          </p:nvPr>
        </p:nvSpPr>
        <p:spPr/>
        <p:txBody>
          <a:bodyPr/>
          <a:lstStyle/>
          <a:p>
            <a:r>
              <a:rPr lang="en-US" altLang="zh-CN" smtClean="0"/>
              <a:t>© Pactera. Confidential. All Rights Reserved. </a:t>
            </a:r>
            <a:endParaRPr lang="zh-CN" altLang="en-US"/>
          </a:p>
        </p:txBody>
      </p:sp>
      <p:sp>
        <p:nvSpPr>
          <p:cNvPr id="6" name="灯片编号占位符 5"/>
          <p:cNvSpPr>
            <a:spLocks noGrp="1"/>
          </p:cNvSpPr>
          <p:nvPr>
            <p:ph type="sldNum" sz="quarter" idx="12"/>
          </p:nvPr>
        </p:nvSpPr>
        <p:spPr/>
        <p:txBody>
          <a:bodyPr/>
          <a:lstStyle/>
          <a:p>
            <a:fld id="{8810F394-C716-49D3-8450-D4BAA85FC0FF}" type="slidenum">
              <a:rPr lang="zh-CN" altLang="en-US" smtClean="0"/>
              <a:pPr/>
              <a:t>‹#›</a:t>
            </a:fld>
            <a:endParaRPr lang="zh-CN" altLang="en-US"/>
          </a:p>
        </p:txBody>
      </p:sp>
      <p:sp>
        <p:nvSpPr>
          <p:cNvPr id="8" name="标题 1"/>
          <p:cNvSpPr>
            <a:spLocks noGrp="1"/>
          </p:cNvSpPr>
          <p:nvPr>
            <p:ph type="title" hasCustomPrompt="1"/>
          </p:nvPr>
        </p:nvSpPr>
        <p:spPr>
          <a:xfrm>
            <a:off x="3413776" y="1329612"/>
            <a:ext cx="3657549" cy="918102"/>
          </a:xfrm>
        </p:spPr>
        <p:txBody>
          <a:bodyPr anchor="b"/>
          <a:lstStyle>
            <a:lvl1pPr algn="l">
              <a:defRPr sz="4400" b="1">
                <a:solidFill>
                  <a:schemeClr val="tx1">
                    <a:lumMod val="75000"/>
                    <a:lumOff val="25000"/>
                  </a:schemeClr>
                </a:solidFill>
              </a:defRPr>
            </a:lvl1pPr>
          </a:lstStyle>
          <a:p>
            <a:r>
              <a:rPr lang="zh-CN" altLang="en-US" dirty="0" smtClean="0"/>
              <a:t>单击此处添加标题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标题占位符 1"/>
          <p:cNvSpPr>
            <a:spLocks noGrp="1"/>
          </p:cNvSpPr>
          <p:nvPr>
            <p:ph type="title"/>
          </p:nvPr>
        </p:nvSpPr>
        <p:spPr>
          <a:xfrm>
            <a:off x="209550" y="273843"/>
            <a:ext cx="7886700" cy="486000"/>
          </a:xfrm>
          <a:prstGeom prst="rect">
            <a:avLst/>
          </a:prstGeom>
        </p:spPr>
        <p:txBody>
          <a:bodyPr>
            <a:normAutofit/>
          </a:bodyPr>
          <a:lstStyle>
            <a:lvl1pPr>
              <a:defRPr lang="zh-CN" altLang="en-US" sz="2400" dirty="0">
                <a:solidFill>
                  <a:srgbClr val="004181"/>
                </a:solidFill>
                <a:latin typeface="微软雅黑" panose="020B0503020204020204" pitchFamily="34" charset="-122"/>
                <a:ea typeface="微软雅黑" panose="020B0503020204020204" pitchFamily="34" charset="-122"/>
              </a:defRPr>
            </a:lvl1pPr>
          </a:lstStyle>
          <a:p>
            <a:pPr marL="0" lvl="0">
              <a:lnSpc>
                <a:spcPct val="100000"/>
              </a:lnSpc>
            </a:pPr>
            <a:r>
              <a:rPr lang="zh-CN" altLang="en-US" dirty="0" smtClean="0"/>
              <a:t>单击此处编辑母版标题样式</a:t>
            </a:r>
            <a:endParaRPr lang="zh-CN" altLang="en-US" dirty="0"/>
          </a:p>
        </p:txBody>
      </p:sp>
    </p:spTree>
    <p:extLst>
      <p:ext uri="{BB962C8B-B14F-4D97-AF65-F5344CB8AC3E}">
        <p14:creationId xmlns:p14="http://schemas.microsoft.com/office/powerpoint/2010/main" val="27265913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8582" y="141480"/>
            <a:ext cx="8229600" cy="324036"/>
          </a:xfrm>
          <a:prstGeom prst="rect">
            <a:avLst/>
          </a:prstGeom>
        </p:spPr>
        <p:txBody>
          <a:bodyPr vert="horz" lIns="73975" tIns="36987" rIns="73975" bIns="36987" rtlCol="0" anchor="ctr">
            <a:noAutofit/>
          </a:bodyPr>
          <a:lstStyle/>
          <a:p>
            <a:r>
              <a:rPr lang="zh-CN" altLang="en-US" dirty="0" smtClean="0"/>
              <a:t>单击此处添加标题</a:t>
            </a:r>
            <a:endParaRPr lang="zh-CN" altLang="en-US" dirty="0"/>
          </a:p>
        </p:txBody>
      </p:sp>
      <p:sp>
        <p:nvSpPr>
          <p:cNvPr id="3" name="文本占位符 2"/>
          <p:cNvSpPr>
            <a:spLocks noGrp="1"/>
          </p:cNvSpPr>
          <p:nvPr>
            <p:ph type="body" idx="1"/>
          </p:nvPr>
        </p:nvSpPr>
        <p:spPr>
          <a:xfrm>
            <a:off x="457201" y="1200151"/>
            <a:ext cx="8229600" cy="3394472"/>
          </a:xfrm>
          <a:prstGeom prst="rect">
            <a:avLst/>
          </a:prstGeom>
        </p:spPr>
        <p:txBody>
          <a:bodyPr vert="horz" lIns="73975" tIns="36987" rIns="73975" bIns="36987" rtlCol="0">
            <a:normAutofit/>
          </a:bodyPr>
          <a:lstStyle/>
          <a:p>
            <a:pPr lvl="0" defTabSz="369875">
              <a:buSzPct val="100000"/>
              <a:buFont typeface="Arial"/>
              <a:buChar char="•"/>
              <a:defRPr/>
            </a:pPr>
            <a:r>
              <a:rPr lang="zh-CN" altLang="en-US" b="0" dirty="0" smtClean="0">
                <a:latin typeface="微软雅黑" pitchFamily="34" charset="-122"/>
                <a:ea typeface="微软雅黑" pitchFamily="34" charset="-122"/>
              </a:rPr>
              <a:t>单击此处编辑模板文本样式</a:t>
            </a:r>
            <a:endParaRPr lang="en-US" altLang="zh-CN" b="0" dirty="0" smtClean="0">
              <a:latin typeface="微软雅黑" pitchFamily="34" charset="-122"/>
              <a:ea typeface="微软雅黑" pitchFamily="34" charset="-122"/>
            </a:endParaRPr>
          </a:p>
          <a:p>
            <a:pPr lvl="1" defTabSz="369875">
              <a:buSzPct val="80000"/>
              <a:buFont typeface="Lucida Grande"/>
              <a:buChar char="»"/>
              <a:defRPr/>
            </a:pPr>
            <a:r>
              <a:rPr lang="zh-CN" altLang="en-US" dirty="0" smtClean="0">
                <a:latin typeface="微软雅黑" pitchFamily="34" charset="-122"/>
                <a:ea typeface="微软雅黑" pitchFamily="34" charset="-122"/>
              </a:rPr>
              <a:t>第二级</a:t>
            </a:r>
            <a:endParaRPr lang="en-US" altLang="zh-CN" dirty="0" smtClean="0">
              <a:latin typeface="微软雅黑" pitchFamily="34" charset="-122"/>
              <a:ea typeface="微软雅黑" pitchFamily="34" charset="-122"/>
            </a:endParaRPr>
          </a:p>
          <a:p>
            <a:pPr lvl="2" defTabSz="369875">
              <a:buSzPct val="80000"/>
              <a:buFont typeface="Lucida Grande"/>
              <a:buChar char="-"/>
              <a:defRPr/>
            </a:pPr>
            <a:r>
              <a:rPr lang="zh-CN" altLang="en-US" sz="1300" dirty="0" smtClean="0">
                <a:latin typeface="微软雅黑" pitchFamily="34" charset="-122"/>
                <a:ea typeface="微软雅黑" pitchFamily="34" charset="-122"/>
                <a:cs typeface="Arial"/>
              </a:rPr>
              <a:t>第三级</a:t>
            </a:r>
            <a:endParaRPr lang="en-US" altLang="zh-CN" sz="1300" dirty="0" smtClean="0">
              <a:latin typeface="微软雅黑" pitchFamily="34" charset="-122"/>
              <a:ea typeface="微软雅黑" pitchFamily="34" charset="-122"/>
              <a:cs typeface="Arial"/>
            </a:endParaRPr>
          </a:p>
          <a:p>
            <a:pPr lvl="3" defTabSz="369875">
              <a:buSzPct val="80000"/>
              <a:buFont typeface="Arial"/>
              <a:buChar char="•"/>
              <a:defRPr/>
            </a:pPr>
            <a:r>
              <a:rPr lang="zh-CN" altLang="en-US" dirty="0" smtClean="0">
                <a:latin typeface="微软雅黑" pitchFamily="34" charset="-122"/>
                <a:ea typeface="微软雅黑" pitchFamily="34" charset="-122"/>
              </a:rPr>
              <a:t>第四级</a:t>
            </a:r>
            <a:endParaRPr lang="en-US" altLang="zh-CN" dirty="0" smtClean="0">
              <a:latin typeface="微软雅黑" pitchFamily="34" charset="-122"/>
              <a:ea typeface="微软雅黑" pitchFamily="34" charset="-122"/>
            </a:endParaRPr>
          </a:p>
          <a:p>
            <a:pPr lvl="4" defTabSz="369875">
              <a:buSzPct val="80000"/>
              <a:buFont typeface="Lucida Grande"/>
              <a:buChar char="»"/>
              <a:defRPr/>
            </a:pPr>
            <a:r>
              <a:rPr lang="zh-CN" altLang="en-US" dirty="0" smtClean="0">
                <a:latin typeface="微软雅黑" pitchFamily="34" charset="-122"/>
                <a:ea typeface="微软雅黑" pitchFamily="34" charset="-122"/>
                <a:cs typeface="Arial"/>
              </a:rPr>
              <a:t>第五级</a:t>
            </a:r>
            <a:endParaRPr lang="en-US" altLang="zh-CN" dirty="0" smtClean="0">
              <a:latin typeface="微软雅黑" pitchFamily="34" charset="-122"/>
              <a:ea typeface="微软雅黑" pitchFamily="34" charset="-122"/>
              <a:cs typeface="Arial"/>
            </a:endParaRPr>
          </a:p>
          <a:p>
            <a:pPr lvl="0"/>
            <a:endParaRPr lang="zh-CN" altLang="en-US" dirty="0"/>
          </a:p>
        </p:txBody>
      </p:sp>
      <p:sp>
        <p:nvSpPr>
          <p:cNvPr id="4" name="日期占位符 3"/>
          <p:cNvSpPr>
            <a:spLocks noGrp="1"/>
          </p:cNvSpPr>
          <p:nvPr>
            <p:ph type="dt" sz="half" idx="2"/>
          </p:nvPr>
        </p:nvSpPr>
        <p:spPr>
          <a:xfrm>
            <a:off x="80265" y="4890195"/>
            <a:ext cx="2651780" cy="273844"/>
          </a:xfrm>
          <a:prstGeom prst="rect">
            <a:avLst/>
          </a:prstGeom>
        </p:spPr>
        <p:txBody>
          <a:bodyPr vert="horz" lIns="73975" tIns="36987" rIns="73975" bIns="36987" rtlCol="0" anchor="ctr"/>
          <a:lstStyle>
            <a:lvl1pPr marL="0" marR="0" indent="0" algn="l" defTabSz="739750" rtl="0" eaLnBrk="1" fontAlgn="auto" latinLnBrk="0" hangingPunct="1">
              <a:lnSpc>
                <a:spcPct val="100000"/>
              </a:lnSpc>
              <a:spcBef>
                <a:spcPts val="0"/>
              </a:spcBef>
              <a:spcAft>
                <a:spcPts val="0"/>
              </a:spcAft>
              <a:buClrTx/>
              <a:buSzTx/>
              <a:buFontTx/>
              <a:buNone/>
              <a:tabLst/>
              <a:defRPr sz="800">
                <a:solidFill>
                  <a:schemeClr val="tx1">
                    <a:tint val="75000"/>
                  </a:schemeClr>
                </a:solidFill>
              </a:defRPr>
            </a:lvl1pPr>
          </a:lstStyle>
          <a:p>
            <a:r>
              <a:rPr lang="en-US" altLang="zh-CN" dirty="0" smtClean="0"/>
              <a:t>© Pactera. Confidential. All Rights Reserved. </a:t>
            </a:r>
            <a:endParaRPr lang="zh-CN" altLang="en-US" dirty="0"/>
          </a:p>
        </p:txBody>
      </p:sp>
      <p:sp>
        <p:nvSpPr>
          <p:cNvPr id="6" name="灯片编号占位符 5"/>
          <p:cNvSpPr>
            <a:spLocks noGrp="1"/>
          </p:cNvSpPr>
          <p:nvPr>
            <p:ph type="sldNum" sz="quarter" idx="4"/>
          </p:nvPr>
        </p:nvSpPr>
        <p:spPr>
          <a:xfrm>
            <a:off x="4084327" y="4890195"/>
            <a:ext cx="1402061" cy="273844"/>
          </a:xfrm>
          <a:prstGeom prst="rect">
            <a:avLst/>
          </a:prstGeom>
        </p:spPr>
        <p:txBody>
          <a:bodyPr vert="horz" lIns="73975" tIns="36987" rIns="73975" bIns="36987" rtlCol="0" anchor="ctr"/>
          <a:lstStyle>
            <a:lvl1pPr algn="ctr">
              <a:defRPr sz="900">
                <a:solidFill>
                  <a:schemeClr val="tx1">
                    <a:tint val="75000"/>
                  </a:schemeClr>
                </a:solidFill>
              </a:defRPr>
            </a:lvl1pPr>
          </a:lstStyle>
          <a:p>
            <a:fld id="{8810F394-C716-49D3-8450-D4BAA85FC0FF}" type="slidenum">
              <a:rPr lang="zh-CN" altLang="en-US" smtClean="0"/>
              <a:pPr/>
              <a:t>‹#›</a:t>
            </a:fld>
            <a:endParaRPr lang="zh-CN" altLang="en-US" dirty="0"/>
          </a:p>
        </p:txBody>
      </p:sp>
      <p:cxnSp>
        <p:nvCxnSpPr>
          <p:cNvPr id="8" name="直接连接符 7"/>
          <p:cNvCxnSpPr/>
          <p:nvPr userDrawn="1"/>
        </p:nvCxnSpPr>
        <p:spPr>
          <a:xfrm>
            <a:off x="395362" y="517959"/>
            <a:ext cx="8412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图片 9" descr="logo .jpg"/>
          <p:cNvPicPr>
            <a:picLocks noChangeAspect="1"/>
          </p:cNvPicPr>
          <p:nvPr userDrawn="1"/>
        </p:nvPicPr>
        <p:blipFill>
          <a:blip r:embed="rId12" cstate="print"/>
          <a:stretch>
            <a:fillRect/>
          </a:stretch>
        </p:blipFill>
        <p:spPr>
          <a:xfrm>
            <a:off x="8356165" y="4875567"/>
            <a:ext cx="652668" cy="188855"/>
          </a:xfrm>
          <a:prstGeom prst="rect">
            <a:avLst/>
          </a:prstGeom>
        </p:spPr>
      </p:pic>
      <p:pic>
        <p:nvPicPr>
          <p:cNvPr id="1026" name="Picture 2"/>
          <p:cNvPicPr>
            <a:picLocks noChangeAspect="1" noChangeArrowheads="1"/>
          </p:cNvPicPr>
          <p:nvPr userDrawn="1"/>
        </p:nvPicPr>
        <p:blipFill>
          <a:blip r:embed="rId13" cstate="print"/>
          <a:srcRect/>
          <a:stretch>
            <a:fillRect/>
          </a:stretch>
        </p:blipFill>
        <p:spPr bwMode="auto">
          <a:xfrm>
            <a:off x="751" y="95854"/>
            <a:ext cx="432047" cy="4320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9" r:id="rId8"/>
    <p:sldLayoutId id="2147483660" r:id="rId9"/>
    <p:sldLayoutId id="2147483661" r:id="rId10"/>
  </p:sldLayoutIdLst>
  <p:hf hdr="0" ftr="0"/>
  <p:txStyles>
    <p:titleStyle>
      <a:lvl1pPr algn="l" defTabSz="739750" rtl="0" eaLnBrk="1" latinLnBrk="0" hangingPunct="1">
        <a:spcBef>
          <a:spcPct val="0"/>
        </a:spcBef>
        <a:buNone/>
        <a:defRPr sz="2300" b="0" kern="1200">
          <a:solidFill>
            <a:schemeClr val="tx1">
              <a:lumMod val="85000"/>
              <a:lumOff val="15000"/>
            </a:schemeClr>
          </a:solidFill>
          <a:latin typeface="微软雅黑" pitchFamily="34" charset="-122"/>
          <a:ea typeface="微软雅黑" pitchFamily="34" charset="-122"/>
          <a:cs typeface="+mj-cs"/>
        </a:defRPr>
      </a:lvl1pPr>
    </p:titleStyle>
    <p:bodyStyle>
      <a:lvl1pPr marL="277406" indent="-277406" algn="l" defTabSz="739750" rtl="0" eaLnBrk="1" latinLnBrk="0" hangingPunct="1">
        <a:spcBef>
          <a:spcPct val="20000"/>
        </a:spcBef>
        <a:buFont typeface="Arial" pitchFamily="34" charset="0"/>
        <a:buNone/>
        <a:defRPr sz="1900" b="1" kern="1200">
          <a:solidFill>
            <a:schemeClr val="tx1">
              <a:lumMod val="85000"/>
              <a:lumOff val="15000"/>
            </a:schemeClr>
          </a:solidFill>
          <a:latin typeface="+mn-lt"/>
          <a:ea typeface="+mn-ea"/>
          <a:cs typeface="+mn-cs"/>
        </a:defRPr>
      </a:lvl1pPr>
      <a:lvl2pPr marL="601047" indent="-231172" algn="l" defTabSz="739750" rtl="0" eaLnBrk="1" latinLnBrk="0" hangingPunct="1">
        <a:spcBef>
          <a:spcPct val="20000"/>
        </a:spcBef>
        <a:buFont typeface="Arial" pitchFamily="34" charset="0"/>
        <a:buChar char="–"/>
        <a:defRPr sz="1600" b="0" kern="1200">
          <a:solidFill>
            <a:schemeClr val="tx1">
              <a:lumMod val="85000"/>
              <a:lumOff val="15000"/>
            </a:schemeClr>
          </a:solidFill>
          <a:latin typeface="+mn-lt"/>
          <a:ea typeface="+mn-ea"/>
          <a:cs typeface="+mn-cs"/>
        </a:defRPr>
      </a:lvl2pPr>
      <a:lvl3pPr marL="924687" indent="-184937" algn="l" defTabSz="739750" rtl="0" eaLnBrk="1" latinLnBrk="0" hangingPunct="1">
        <a:spcBef>
          <a:spcPct val="20000"/>
        </a:spcBef>
        <a:buFont typeface="Arial" pitchFamily="34" charset="0"/>
        <a:buChar char="•"/>
        <a:defRPr sz="1500" b="0" kern="1200">
          <a:solidFill>
            <a:schemeClr val="tx1">
              <a:lumMod val="85000"/>
              <a:lumOff val="15000"/>
            </a:schemeClr>
          </a:solidFill>
          <a:latin typeface="+mn-lt"/>
          <a:ea typeface="+mn-ea"/>
          <a:cs typeface="+mn-cs"/>
        </a:defRPr>
      </a:lvl3pPr>
      <a:lvl4pPr marL="1294562" indent="-184937" algn="l" defTabSz="739750" rtl="0" eaLnBrk="1" latinLnBrk="0" hangingPunct="1">
        <a:spcBef>
          <a:spcPct val="20000"/>
        </a:spcBef>
        <a:buFont typeface="Arial" pitchFamily="34" charset="0"/>
        <a:buChar char="–"/>
        <a:defRPr sz="1300" b="0" kern="1200">
          <a:solidFill>
            <a:schemeClr val="tx1">
              <a:lumMod val="85000"/>
              <a:lumOff val="15000"/>
            </a:schemeClr>
          </a:solidFill>
          <a:latin typeface="+mn-lt"/>
          <a:ea typeface="+mn-ea"/>
          <a:cs typeface="+mn-cs"/>
        </a:defRPr>
      </a:lvl4pPr>
      <a:lvl5pPr marL="1664437" indent="-184937" algn="l" defTabSz="369875" rtl="0" eaLnBrk="1" latinLnBrk="0" hangingPunct="1">
        <a:spcBef>
          <a:spcPct val="20000"/>
        </a:spcBef>
        <a:buSzPct val="80000"/>
        <a:buFont typeface="Lucida Grande"/>
        <a:buChar char="»"/>
        <a:defRPr sz="1100" b="0" kern="1200">
          <a:solidFill>
            <a:schemeClr val="tx1">
              <a:lumMod val="85000"/>
              <a:lumOff val="15000"/>
            </a:schemeClr>
          </a:solidFill>
          <a:latin typeface="+mn-lt"/>
          <a:ea typeface="+mn-ea"/>
          <a:cs typeface="+mn-cs"/>
        </a:defRPr>
      </a:lvl5pPr>
      <a:lvl6pPr marL="2034311" indent="-184937" algn="l" defTabSz="73975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04186" indent="-184937" algn="l" defTabSz="73975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74061" indent="-184937" algn="l" defTabSz="73975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43936" indent="-184937" algn="l" defTabSz="73975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zh-CN"/>
      </a:defPPr>
      <a:lvl1pPr marL="0" algn="l" defTabSz="739750" rtl="0" eaLnBrk="1" latinLnBrk="0" hangingPunct="1">
        <a:defRPr sz="1500" kern="1200">
          <a:solidFill>
            <a:schemeClr val="tx1"/>
          </a:solidFill>
          <a:latin typeface="+mn-lt"/>
          <a:ea typeface="+mn-ea"/>
          <a:cs typeface="+mn-cs"/>
        </a:defRPr>
      </a:lvl1pPr>
      <a:lvl2pPr marL="369875" algn="l" defTabSz="739750" rtl="0" eaLnBrk="1" latinLnBrk="0" hangingPunct="1">
        <a:defRPr sz="1500" kern="1200">
          <a:solidFill>
            <a:schemeClr val="tx1"/>
          </a:solidFill>
          <a:latin typeface="+mn-lt"/>
          <a:ea typeface="+mn-ea"/>
          <a:cs typeface="+mn-cs"/>
        </a:defRPr>
      </a:lvl2pPr>
      <a:lvl3pPr marL="739750" algn="l" defTabSz="739750" rtl="0" eaLnBrk="1" latinLnBrk="0" hangingPunct="1">
        <a:defRPr sz="1500" kern="1200">
          <a:solidFill>
            <a:schemeClr val="tx1"/>
          </a:solidFill>
          <a:latin typeface="+mn-lt"/>
          <a:ea typeface="+mn-ea"/>
          <a:cs typeface="+mn-cs"/>
        </a:defRPr>
      </a:lvl3pPr>
      <a:lvl4pPr marL="1109624" algn="l" defTabSz="739750" rtl="0" eaLnBrk="1" latinLnBrk="0" hangingPunct="1">
        <a:defRPr sz="1500" kern="1200">
          <a:solidFill>
            <a:schemeClr val="tx1"/>
          </a:solidFill>
          <a:latin typeface="+mn-lt"/>
          <a:ea typeface="+mn-ea"/>
          <a:cs typeface="+mn-cs"/>
        </a:defRPr>
      </a:lvl4pPr>
      <a:lvl5pPr marL="1479499" algn="l" defTabSz="739750" rtl="0" eaLnBrk="1" latinLnBrk="0" hangingPunct="1">
        <a:defRPr sz="1500" kern="1200">
          <a:solidFill>
            <a:schemeClr val="tx1"/>
          </a:solidFill>
          <a:latin typeface="+mn-lt"/>
          <a:ea typeface="+mn-ea"/>
          <a:cs typeface="+mn-cs"/>
        </a:defRPr>
      </a:lvl5pPr>
      <a:lvl6pPr marL="1849374" algn="l" defTabSz="739750" rtl="0" eaLnBrk="1" latinLnBrk="0" hangingPunct="1">
        <a:defRPr sz="1500" kern="1200">
          <a:solidFill>
            <a:schemeClr val="tx1"/>
          </a:solidFill>
          <a:latin typeface="+mn-lt"/>
          <a:ea typeface="+mn-ea"/>
          <a:cs typeface="+mn-cs"/>
        </a:defRPr>
      </a:lvl6pPr>
      <a:lvl7pPr marL="2219249" algn="l" defTabSz="739750" rtl="0" eaLnBrk="1" latinLnBrk="0" hangingPunct="1">
        <a:defRPr sz="1500" kern="1200">
          <a:solidFill>
            <a:schemeClr val="tx1"/>
          </a:solidFill>
          <a:latin typeface="+mn-lt"/>
          <a:ea typeface="+mn-ea"/>
          <a:cs typeface="+mn-cs"/>
        </a:defRPr>
      </a:lvl7pPr>
      <a:lvl8pPr marL="2589124" algn="l" defTabSz="739750" rtl="0" eaLnBrk="1" latinLnBrk="0" hangingPunct="1">
        <a:defRPr sz="1500" kern="1200">
          <a:solidFill>
            <a:schemeClr val="tx1"/>
          </a:solidFill>
          <a:latin typeface="+mn-lt"/>
          <a:ea typeface="+mn-ea"/>
          <a:cs typeface="+mn-cs"/>
        </a:defRPr>
      </a:lvl8pPr>
      <a:lvl9pPr marL="2958998" algn="l" defTabSz="73975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7.jpeg"/><Relationship Id="rId18" Type="http://schemas.openxmlformats.org/officeDocument/2006/relationships/image" Target="../media/image42.jpeg"/><Relationship Id="rId26" Type="http://schemas.openxmlformats.org/officeDocument/2006/relationships/image" Target="../media/image50.png"/><Relationship Id="rId39" Type="http://schemas.openxmlformats.org/officeDocument/2006/relationships/image" Target="../media/image63.png"/><Relationship Id="rId21" Type="http://schemas.openxmlformats.org/officeDocument/2006/relationships/image" Target="../media/image45.png"/><Relationship Id="rId34" Type="http://schemas.openxmlformats.org/officeDocument/2006/relationships/image" Target="../media/image58.png"/><Relationship Id="rId42" Type="http://schemas.openxmlformats.org/officeDocument/2006/relationships/image" Target="../media/image66.png"/><Relationship Id="rId47" Type="http://schemas.openxmlformats.org/officeDocument/2006/relationships/image" Target="../media/image71.png"/><Relationship Id="rId50" Type="http://schemas.openxmlformats.org/officeDocument/2006/relationships/image" Target="../media/image74.png"/><Relationship Id="rId55" Type="http://schemas.openxmlformats.org/officeDocument/2006/relationships/image" Target="../media/image79.gif"/><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46" Type="http://schemas.openxmlformats.org/officeDocument/2006/relationships/image" Target="../media/image70.png"/><Relationship Id="rId2" Type="http://schemas.openxmlformats.org/officeDocument/2006/relationships/notesSlide" Target="../notesSlides/notesSlide3.xml"/><Relationship Id="rId16" Type="http://schemas.openxmlformats.org/officeDocument/2006/relationships/image" Target="../media/image40.jpeg"/><Relationship Id="rId20" Type="http://schemas.openxmlformats.org/officeDocument/2006/relationships/image" Target="../media/image44.png"/><Relationship Id="rId29" Type="http://schemas.openxmlformats.org/officeDocument/2006/relationships/image" Target="../media/image53.png"/><Relationship Id="rId41" Type="http://schemas.openxmlformats.org/officeDocument/2006/relationships/image" Target="../media/image65.png"/><Relationship Id="rId54"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64.png"/><Relationship Id="rId45" Type="http://schemas.openxmlformats.org/officeDocument/2006/relationships/image" Target="../media/image69.png"/><Relationship Id="rId53" Type="http://schemas.openxmlformats.org/officeDocument/2006/relationships/image" Target="../media/image77.png"/><Relationship Id="rId5" Type="http://schemas.openxmlformats.org/officeDocument/2006/relationships/image" Target="../media/image29.png"/><Relationship Id="rId15" Type="http://schemas.openxmlformats.org/officeDocument/2006/relationships/image" Target="../media/image39.jpe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jpeg"/><Relationship Id="rId49" Type="http://schemas.openxmlformats.org/officeDocument/2006/relationships/image" Target="../media/image73.png"/><Relationship Id="rId10" Type="http://schemas.openxmlformats.org/officeDocument/2006/relationships/image" Target="../media/image34.jpeg"/><Relationship Id="rId19" Type="http://schemas.openxmlformats.org/officeDocument/2006/relationships/image" Target="../media/image43.gif"/><Relationship Id="rId31" Type="http://schemas.openxmlformats.org/officeDocument/2006/relationships/image" Target="../media/image55.png"/><Relationship Id="rId44" Type="http://schemas.openxmlformats.org/officeDocument/2006/relationships/image" Target="../media/image68.png"/><Relationship Id="rId52" Type="http://schemas.openxmlformats.org/officeDocument/2006/relationships/image" Target="../media/image76.pn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43" Type="http://schemas.openxmlformats.org/officeDocument/2006/relationships/image" Target="../media/image67.png"/><Relationship Id="rId48" Type="http://schemas.openxmlformats.org/officeDocument/2006/relationships/image" Target="../media/image72.png"/><Relationship Id="rId8" Type="http://schemas.openxmlformats.org/officeDocument/2006/relationships/image" Target="../media/image32.png"/><Relationship Id="rId51" Type="http://schemas.openxmlformats.org/officeDocument/2006/relationships/image" Target="../media/image75.png"/><Relationship Id="rId3"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1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13.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7.gif"/><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6.gif"/><Relationship Id="rId13" Type="http://schemas.openxmlformats.org/officeDocument/2006/relationships/image" Target="../media/image111.gif"/><Relationship Id="rId3" Type="http://schemas.openxmlformats.org/officeDocument/2006/relationships/image" Target="../media/image101.jpeg"/><Relationship Id="rId7" Type="http://schemas.openxmlformats.org/officeDocument/2006/relationships/image" Target="../media/image105.jpeg"/><Relationship Id="rId12" Type="http://schemas.openxmlformats.org/officeDocument/2006/relationships/image" Target="../media/image1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jpeg"/><Relationship Id="rId5" Type="http://schemas.openxmlformats.org/officeDocument/2006/relationships/image" Target="../media/image103.jpeg"/><Relationship Id="rId10" Type="http://schemas.openxmlformats.org/officeDocument/2006/relationships/image" Target="../media/image108.jpeg"/><Relationship Id="rId4" Type="http://schemas.openxmlformats.org/officeDocument/2006/relationships/image" Target="../media/image102.png"/><Relationship Id="rId9" Type="http://schemas.openxmlformats.org/officeDocument/2006/relationships/image" Target="../media/image107.png"/></Relationships>
</file>

<file path=ppt/slides/_rels/slide17.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jpe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21.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jpeg"/><Relationship Id="rId7" Type="http://schemas.openxmlformats.org/officeDocument/2006/relationships/image" Target="../media/image133.gif"/><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18" Type="http://schemas.openxmlformats.org/officeDocument/2006/relationships/image" Target="../media/image153.png"/><Relationship Id="rId3" Type="http://schemas.openxmlformats.org/officeDocument/2006/relationships/image" Target="../media/image138.jpeg"/><Relationship Id="rId21" Type="http://schemas.openxmlformats.org/officeDocument/2006/relationships/image" Target="../media/image156.png"/><Relationship Id="rId7" Type="http://schemas.openxmlformats.org/officeDocument/2006/relationships/image" Target="../media/image142.png"/><Relationship Id="rId12" Type="http://schemas.openxmlformats.org/officeDocument/2006/relationships/image" Target="../media/image147.png"/><Relationship Id="rId17" Type="http://schemas.openxmlformats.org/officeDocument/2006/relationships/image" Target="../media/image152.png"/><Relationship Id="rId2" Type="http://schemas.openxmlformats.org/officeDocument/2006/relationships/notesSlide" Target="../notesSlides/notesSlide10.xml"/><Relationship Id="rId16" Type="http://schemas.openxmlformats.org/officeDocument/2006/relationships/image" Target="../media/image151.png"/><Relationship Id="rId20"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0.png"/><Relationship Id="rId10" Type="http://schemas.openxmlformats.org/officeDocument/2006/relationships/image" Target="../media/image145.png"/><Relationship Id="rId19" Type="http://schemas.openxmlformats.org/officeDocument/2006/relationships/image" Target="../media/image154.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49.png"/></Relationships>
</file>

<file path=ppt/slides/_rels/slide26.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7.png"/><Relationship Id="rId18" Type="http://schemas.openxmlformats.org/officeDocument/2006/relationships/image" Target="../media/image162.png"/><Relationship Id="rId3" Type="http://schemas.openxmlformats.org/officeDocument/2006/relationships/image" Target="../media/image138.jpeg"/><Relationship Id="rId7" Type="http://schemas.openxmlformats.org/officeDocument/2006/relationships/image" Target="../media/image148.png"/><Relationship Id="rId12" Type="http://schemas.openxmlformats.org/officeDocument/2006/relationships/image" Target="../media/image154.png"/><Relationship Id="rId17" Type="http://schemas.openxmlformats.org/officeDocument/2006/relationships/image" Target="../media/image161.png"/><Relationship Id="rId2" Type="http://schemas.openxmlformats.org/officeDocument/2006/relationships/notesSlide" Target="../notesSlides/notesSlide11.xml"/><Relationship Id="rId16"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44.png"/><Relationship Id="rId11" Type="http://schemas.openxmlformats.org/officeDocument/2006/relationships/image" Target="../media/image153.png"/><Relationship Id="rId5" Type="http://schemas.openxmlformats.org/officeDocument/2006/relationships/image" Target="../media/image140.png"/><Relationship Id="rId15" Type="http://schemas.openxmlformats.org/officeDocument/2006/relationships/image" Target="../media/image159.png"/><Relationship Id="rId10" Type="http://schemas.openxmlformats.org/officeDocument/2006/relationships/image" Target="../media/image152.png"/><Relationship Id="rId19" Type="http://schemas.openxmlformats.org/officeDocument/2006/relationships/image" Target="../media/image155.png"/><Relationship Id="rId4" Type="http://schemas.openxmlformats.org/officeDocument/2006/relationships/image" Target="../media/image139.png"/><Relationship Id="rId9" Type="http://schemas.openxmlformats.org/officeDocument/2006/relationships/image" Target="../media/image151.png"/><Relationship Id="rId14" Type="http://schemas.openxmlformats.org/officeDocument/2006/relationships/image" Target="../media/image158.png"/></Relationships>
</file>

<file path=ppt/slides/_rels/slide2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2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2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1.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5.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1.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5.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9.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 Id="rId4" Type="http://schemas.openxmlformats.org/officeDocument/2006/relationships/image" Target="../media/image16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5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67.png"/><Relationship Id="rId1" Type="http://schemas.openxmlformats.org/officeDocument/2006/relationships/slideLayout" Target="../slideLayouts/slideLayout2.xml"/><Relationship Id="rId4" Type="http://schemas.openxmlformats.org/officeDocument/2006/relationships/image" Target="../media/image173.png"/></Relationships>
</file>

<file path=ppt/slides/_rels/slide5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67.png"/><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5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67.png"/><Relationship Id="rId1" Type="http://schemas.openxmlformats.org/officeDocument/2006/relationships/slideLayout" Target="../slideLayouts/slideLayout2.xml"/><Relationship Id="rId4" Type="http://schemas.openxmlformats.org/officeDocument/2006/relationships/image" Target="../media/image177.png"/></Relationships>
</file>

<file path=ppt/slides/_rels/slide5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67.png"/><Relationship Id="rId1" Type="http://schemas.openxmlformats.org/officeDocument/2006/relationships/slideLayout" Target="../slideLayouts/slideLayout2.xml"/><Relationship Id="rId4" Type="http://schemas.openxmlformats.org/officeDocument/2006/relationships/image" Target="../media/image178.png"/></Relationships>
</file>

<file path=ppt/slides/_rels/slide55.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67.png"/><Relationship Id="rId1" Type="http://schemas.openxmlformats.org/officeDocument/2006/relationships/slideLayout" Target="../slideLayouts/slideLayout2.xml"/><Relationship Id="rId4" Type="http://schemas.openxmlformats.org/officeDocument/2006/relationships/image" Target="../media/image17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wmf"/><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ctrTitle"/>
          </p:nvPr>
        </p:nvSpPr>
        <p:spPr>
          <a:xfrm>
            <a:off x="1938565" y="1533807"/>
            <a:ext cx="4289619" cy="1026114"/>
          </a:xfrm>
        </p:spPr>
        <p:txBody>
          <a:bodyPr>
            <a:normAutofit fontScale="90000"/>
          </a:bodyPr>
          <a:lstStyle/>
          <a:p>
            <a:r>
              <a:rPr lang="en-US" altLang="zh-CN" sz="4000" dirty="0" smtClean="0">
                <a:latin typeface="微软雅黑" pitchFamily="34" charset="-122"/>
              </a:rPr>
              <a:t>2015</a:t>
            </a:r>
            <a:r>
              <a:rPr lang="zh-CN" altLang="en-US" sz="4000" dirty="0" smtClean="0">
                <a:latin typeface="微软雅黑" pitchFamily="34" charset="-122"/>
              </a:rPr>
              <a:t>文思</a:t>
            </a:r>
            <a:r>
              <a:rPr lang="zh-CN" altLang="en-US" sz="4000" dirty="0" smtClean="0">
                <a:latin typeface="微软雅黑" pitchFamily="34" charset="-122"/>
              </a:rPr>
              <a:t>海辉介绍</a:t>
            </a: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10</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服务于聚焦行业的全球知名企业</a:t>
            </a:r>
          </a:p>
        </p:txBody>
      </p:sp>
      <p:sp>
        <p:nvSpPr>
          <p:cNvPr id="120" name="矩形 119"/>
          <p:cNvSpPr/>
          <p:nvPr/>
        </p:nvSpPr>
        <p:spPr>
          <a:xfrm>
            <a:off x="683568" y="1021381"/>
            <a:ext cx="1102350" cy="6112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lumMod val="75000"/>
                    <a:lumOff val="25000"/>
                  </a:schemeClr>
                </a:solidFill>
                <a:latin typeface="微软雅黑" pitchFamily="34" charset="-122"/>
                <a:ea typeface="微软雅黑" pitchFamily="34" charset="-122"/>
              </a:rPr>
              <a:t>金融服务</a:t>
            </a:r>
            <a:endParaRPr lang="en-US" altLang="zh-CN" sz="1200" dirty="0" smtClean="0">
              <a:solidFill>
                <a:schemeClr val="tx1">
                  <a:lumMod val="75000"/>
                  <a:lumOff val="25000"/>
                </a:schemeClr>
              </a:solidFill>
              <a:latin typeface="微软雅黑" pitchFamily="34" charset="-122"/>
              <a:ea typeface="微软雅黑" pitchFamily="34" charset="-122"/>
            </a:endParaRPr>
          </a:p>
          <a:p>
            <a:pPr algn="ctr"/>
            <a:r>
              <a:rPr lang="zh-CN" altLang="en-US" sz="1200" dirty="0" smtClean="0">
                <a:solidFill>
                  <a:schemeClr val="tx1">
                    <a:lumMod val="75000"/>
                    <a:lumOff val="25000"/>
                  </a:schemeClr>
                </a:solidFill>
                <a:latin typeface="微软雅黑" pitchFamily="34" charset="-122"/>
                <a:ea typeface="微软雅黑" pitchFamily="34" charset="-122"/>
              </a:rPr>
              <a:t>与保险</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21" name="矩形 120"/>
          <p:cNvSpPr/>
          <p:nvPr/>
        </p:nvSpPr>
        <p:spPr>
          <a:xfrm>
            <a:off x="683568" y="1696713"/>
            <a:ext cx="1102350" cy="6112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lumMod val="75000"/>
                    <a:lumOff val="25000"/>
                  </a:schemeClr>
                </a:solidFill>
                <a:latin typeface="微软雅黑" pitchFamily="34" charset="-122"/>
                <a:ea typeface="微软雅黑" pitchFamily="34" charset="-122"/>
              </a:rPr>
              <a:t>高科技</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22" name="矩形 121"/>
          <p:cNvSpPr/>
          <p:nvPr/>
        </p:nvSpPr>
        <p:spPr>
          <a:xfrm>
            <a:off x="683568" y="2372045"/>
            <a:ext cx="1102350" cy="6112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lumMod val="75000"/>
                    <a:lumOff val="25000"/>
                  </a:schemeClr>
                </a:solidFill>
                <a:latin typeface="微软雅黑" pitchFamily="34" charset="-122"/>
                <a:ea typeface="微软雅黑" pitchFamily="34" charset="-122"/>
              </a:rPr>
              <a:t>电信</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23" name="矩形 122"/>
          <p:cNvSpPr/>
          <p:nvPr/>
        </p:nvSpPr>
        <p:spPr>
          <a:xfrm>
            <a:off x="683568" y="3047377"/>
            <a:ext cx="1102350" cy="6112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lumMod val="75000"/>
                    <a:lumOff val="25000"/>
                  </a:schemeClr>
                </a:solidFill>
                <a:latin typeface="微软雅黑" pitchFamily="34" charset="-122"/>
                <a:ea typeface="微软雅黑" pitchFamily="34" charset="-122"/>
              </a:rPr>
              <a:t>制造与</a:t>
            </a:r>
            <a:endParaRPr lang="en-US" altLang="zh-CN" sz="1200" dirty="0" smtClean="0">
              <a:solidFill>
                <a:schemeClr val="tx1">
                  <a:lumMod val="75000"/>
                  <a:lumOff val="25000"/>
                </a:schemeClr>
              </a:solidFill>
              <a:latin typeface="微软雅黑" pitchFamily="34" charset="-122"/>
              <a:ea typeface="微软雅黑" pitchFamily="34" charset="-122"/>
            </a:endParaRPr>
          </a:p>
          <a:p>
            <a:pPr algn="ctr"/>
            <a:r>
              <a:rPr lang="zh-CN" altLang="en-US" sz="1200" dirty="0" smtClean="0">
                <a:solidFill>
                  <a:schemeClr val="tx1">
                    <a:lumMod val="75000"/>
                    <a:lumOff val="25000"/>
                  </a:schemeClr>
                </a:solidFill>
                <a:latin typeface="微软雅黑" pitchFamily="34" charset="-122"/>
                <a:ea typeface="微软雅黑" pitchFamily="34" charset="-122"/>
              </a:rPr>
              <a:t>零售</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24" name="矩形 123"/>
          <p:cNvSpPr/>
          <p:nvPr/>
        </p:nvSpPr>
        <p:spPr>
          <a:xfrm>
            <a:off x="683568" y="3722709"/>
            <a:ext cx="1102350" cy="6112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lumMod val="75000"/>
                    <a:lumOff val="25000"/>
                  </a:schemeClr>
                </a:solidFill>
                <a:latin typeface="微软雅黑" pitchFamily="34" charset="-122"/>
                <a:ea typeface="微软雅黑" pitchFamily="34" charset="-122"/>
              </a:rPr>
              <a:t>其他</a:t>
            </a:r>
            <a:endParaRPr lang="zh-CN" altLang="en-US" sz="1200" dirty="0">
              <a:solidFill>
                <a:schemeClr val="tx1">
                  <a:lumMod val="75000"/>
                  <a:lumOff val="25000"/>
                </a:schemeClr>
              </a:solidFill>
              <a:latin typeface="微软雅黑" pitchFamily="34" charset="-122"/>
              <a:ea typeface="微软雅黑" pitchFamily="34" charset="-122"/>
            </a:endParaRPr>
          </a:p>
        </p:txBody>
      </p:sp>
      <p:grpSp>
        <p:nvGrpSpPr>
          <p:cNvPr id="127" name="组合 126"/>
          <p:cNvGrpSpPr/>
          <p:nvPr/>
        </p:nvGrpSpPr>
        <p:grpSpPr>
          <a:xfrm>
            <a:off x="1928794" y="1016049"/>
            <a:ext cx="214314" cy="3327308"/>
            <a:chOff x="1928794" y="1016049"/>
            <a:chExt cx="214314" cy="3327308"/>
          </a:xfrm>
          <a:solidFill>
            <a:schemeClr val="bg1">
              <a:lumMod val="85000"/>
            </a:schemeClr>
          </a:solidFill>
        </p:grpSpPr>
        <p:sp>
          <p:nvSpPr>
            <p:cNvPr id="125" name="矩形 124"/>
            <p:cNvSpPr/>
            <p:nvPr/>
          </p:nvSpPr>
          <p:spPr>
            <a:xfrm rot="16200000">
              <a:off x="415951" y="2700497"/>
              <a:ext cx="3240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6" name="等腰三角形 125"/>
            <p:cNvSpPr/>
            <p:nvPr/>
          </p:nvSpPr>
          <p:spPr>
            <a:xfrm>
              <a:off x="1928794" y="1016049"/>
              <a:ext cx="214314" cy="108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9" name="矩形 128"/>
          <p:cNvSpPr/>
          <p:nvPr/>
        </p:nvSpPr>
        <p:spPr>
          <a:xfrm>
            <a:off x="2020465" y="4299180"/>
            <a:ext cx="648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等腰三角形 129"/>
          <p:cNvSpPr/>
          <p:nvPr/>
        </p:nvSpPr>
        <p:spPr>
          <a:xfrm rot="5400000">
            <a:off x="8447933" y="4267981"/>
            <a:ext cx="214314" cy="1080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TextBox 131"/>
          <p:cNvSpPr txBox="1"/>
          <p:nvPr/>
        </p:nvSpPr>
        <p:spPr>
          <a:xfrm>
            <a:off x="2357422" y="4357700"/>
            <a:ext cx="1486304"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微软雅黑" pitchFamily="34" charset="-122"/>
                <a:ea typeface="微软雅黑" pitchFamily="34" charset="-122"/>
              </a:rPr>
              <a:t>北美与欧洲  </a:t>
            </a:r>
            <a:r>
              <a:rPr lang="en-US" altLang="zh-CN" sz="1200" dirty="0" smtClean="0">
                <a:solidFill>
                  <a:srgbClr val="008AC2"/>
                </a:solidFill>
                <a:latin typeface="微软雅黑" pitchFamily="34" charset="-122"/>
                <a:ea typeface="微软雅黑" pitchFamily="34" charset="-122"/>
              </a:rPr>
              <a:t>47.3%</a:t>
            </a:r>
            <a:endParaRPr lang="zh-CN" altLang="en-US" sz="1200" dirty="0">
              <a:solidFill>
                <a:srgbClr val="008AC2"/>
              </a:solidFill>
              <a:latin typeface="微软雅黑" pitchFamily="34" charset="-122"/>
              <a:ea typeface="微软雅黑" pitchFamily="34" charset="-122"/>
            </a:endParaRPr>
          </a:p>
        </p:txBody>
      </p:sp>
      <p:sp>
        <p:nvSpPr>
          <p:cNvPr id="133" name="TextBox 132"/>
          <p:cNvSpPr txBox="1"/>
          <p:nvPr/>
        </p:nvSpPr>
        <p:spPr>
          <a:xfrm>
            <a:off x="4322823" y="4357700"/>
            <a:ext cx="133241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微软雅黑" pitchFamily="34" charset="-122"/>
                <a:ea typeface="微软雅黑" pitchFamily="34" charset="-122"/>
              </a:rPr>
              <a:t>大中华区  </a:t>
            </a:r>
            <a:r>
              <a:rPr lang="en-US" altLang="zh-CN" sz="1200" dirty="0" smtClean="0">
                <a:solidFill>
                  <a:srgbClr val="008AC2"/>
                </a:solidFill>
                <a:latin typeface="微软雅黑" pitchFamily="34" charset="-122"/>
                <a:ea typeface="微软雅黑" pitchFamily="34" charset="-122"/>
              </a:rPr>
              <a:t>39.7%</a:t>
            </a:r>
            <a:endParaRPr lang="zh-CN" altLang="en-US" sz="1200" dirty="0">
              <a:solidFill>
                <a:srgbClr val="008AC2"/>
              </a:solidFill>
              <a:latin typeface="微软雅黑" pitchFamily="34" charset="-122"/>
              <a:ea typeface="微软雅黑" pitchFamily="34" charset="-122"/>
            </a:endParaRPr>
          </a:p>
        </p:txBody>
      </p:sp>
      <p:sp>
        <p:nvSpPr>
          <p:cNvPr id="134" name="TextBox 133"/>
          <p:cNvSpPr txBox="1"/>
          <p:nvPr/>
        </p:nvSpPr>
        <p:spPr>
          <a:xfrm>
            <a:off x="6251286" y="4357700"/>
            <a:ext cx="1051891"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微软雅黑" pitchFamily="34" charset="-122"/>
                <a:ea typeface="微软雅黑" pitchFamily="34" charset="-122"/>
              </a:rPr>
              <a:t>亚太区  </a:t>
            </a:r>
            <a:r>
              <a:rPr lang="en-US" altLang="zh-CN" sz="1200" dirty="0" smtClean="0">
                <a:solidFill>
                  <a:srgbClr val="008AC2"/>
                </a:solidFill>
                <a:latin typeface="微软雅黑" pitchFamily="34" charset="-122"/>
                <a:ea typeface="微软雅黑" pitchFamily="34" charset="-122"/>
              </a:rPr>
              <a:t>13%</a:t>
            </a:r>
            <a:endParaRPr lang="zh-CN" altLang="en-US" sz="1200" dirty="0">
              <a:solidFill>
                <a:srgbClr val="008AC2"/>
              </a:solidFill>
              <a:latin typeface="微软雅黑" pitchFamily="34" charset="-122"/>
              <a:ea typeface="微软雅黑" pitchFamily="34" charset="-122"/>
            </a:endParaRPr>
          </a:p>
        </p:txBody>
      </p:sp>
      <p:sp>
        <p:nvSpPr>
          <p:cNvPr id="135" name="TextBox 134"/>
          <p:cNvSpPr txBox="1"/>
          <p:nvPr/>
        </p:nvSpPr>
        <p:spPr>
          <a:xfrm>
            <a:off x="7805760" y="1223181"/>
            <a:ext cx="627095" cy="276999"/>
          </a:xfrm>
          <a:prstGeom prst="rect">
            <a:avLst/>
          </a:prstGeom>
          <a:noFill/>
        </p:spPr>
        <p:txBody>
          <a:bodyPr wrap="none" rtlCol="0">
            <a:spAutoFit/>
          </a:bodyPr>
          <a:lstStyle/>
          <a:p>
            <a:r>
              <a:rPr lang="en-US" altLang="zh-CN" sz="1200" dirty="0" smtClean="0">
                <a:solidFill>
                  <a:srgbClr val="008AC2"/>
                </a:solidFill>
                <a:latin typeface="微软雅黑" pitchFamily="34" charset="-122"/>
                <a:ea typeface="微软雅黑" pitchFamily="34" charset="-122"/>
              </a:rPr>
              <a:t>32.4%</a:t>
            </a:r>
            <a:endParaRPr lang="zh-CN" altLang="en-US" sz="1200" dirty="0">
              <a:solidFill>
                <a:srgbClr val="008AC2"/>
              </a:solidFill>
              <a:latin typeface="微软雅黑" pitchFamily="34" charset="-122"/>
              <a:ea typeface="微软雅黑" pitchFamily="34" charset="-122"/>
            </a:endParaRPr>
          </a:p>
        </p:txBody>
      </p:sp>
      <p:sp>
        <p:nvSpPr>
          <p:cNvPr id="142" name="TextBox 141"/>
          <p:cNvSpPr txBox="1"/>
          <p:nvPr/>
        </p:nvSpPr>
        <p:spPr>
          <a:xfrm>
            <a:off x="7805760" y="1881794"/>
            <a:ext cx="627095" cy="276999"/>
          </a:xfrm>
          <a:prstGeom prst="rect">
            <a:avLst/>
          </a:prstGeom>
          <a:noFill/>
        </p:spPr>
        <p:txBody>
          <a:bodyPr wrap="none" rtlCol="0">
            <a:spAutoFit/>
          </a:bodyPr>
          <a:lstStyle/>
          <a:p>
            <a:r>
              <a:rPr lang="en-US" altLang="zh-CN" sz="1200" dirty="0" smtClean="0">
                <a:solidFill>
                  <a:srgbClr val="008AC2"/>
                </a:solidFill>
                <a:latin typeface="微软雅黑" pitchFamily="34" charset="-122"/>
                <a:ea typeface="微软雅黑" pitchFamily="34" charset="-122"/>
              </a:rPr>
              <a:t>42.3%</a:t>
            </a:r>
            <a:endParaRPr lang="zh-CN" altLang="en-US" sz="1200" dirty="0">
              <a:solidFill>
                <a:srgbClr val="008AC2"/>
              </a:solidFill>
              <a:latin typeface="微软雅黑" pitchFamily="34" charset="-122"/>
              <a:ea typeface="微软雅黑" pitchFamily="34" charset="-122"/>
            </a:endParaRPr>
          </a:p>
        </p:txBody>
      </p:sp>
      <p:sp>
        <p:nvSpPr>
          <p:cNvPr id="145" name="TextBox 144"/>
          <p:cNvSpPr txBox="1"/>
          <p:nvPr/>
        </p:nvSpPr>
        <p:spPr>
          <a:xfrm>
            <a:off x="7805760" y="2540407"/>
            <a:ext cx="537327" cy="276999"/>
          </a:xfrm>
          <a:prstGeom prst="rect">
            <a:avLst/>
          </a:prstGeom>
          <a:noFill/>
        </p:spPr>
        <p:txBody>
          <a:bodyPr wrap="none" rtlCol="0">
            <a:spAutoFit/>
          </a:bodyPr>
          <a:lstStyle/>
          <a:p>
            <a:r>
              <a:rPr lang="en-US" altLang="zh-CN" sz="1200" dirty="0" smtClean="0">
                <a:solidFill>
                  <a:srgbClr val="008AC2"/>
                </a:solidFill>
                <a:latin typeface="微软雅黑" pitchFamily="34" charset="-122"/>
                <a:ea typeface="微软雅黑" pitchFamily="34" charset="-122"/>
              </a:rPr>
              <a:t>9.3%</a:t>
            </a:r>
            <a:endParaRPr lang="zh-CN" altLang="en-US" sz="1200" dirty="0">
              <a:solidFill>
                <a:srgbClr val="008AC2"/>
              </a:solidFill>
              <a:latin typeface="微软雅黑" pitchFamily="34" charset="-122"/>
              <a:ea typeface="微软雅黑" pitchFamily="34" charset="-122"/>
            </a:endParaRPr>
          </a:p>
        </p:txBody>
      </p:sp>
      <p:sp>
        <p:nvSpPr>
          <p:cNvPr id="146" name="TextBox 145"/>
          <p:cNvSpPr txBox="1"/>
          <p:nvPr/>
        </p:nvSpPr>
        <p:spPr>
          <a:xfrm>
            <a:off x="7805760" y="3199020"/>
            <a:ext cx="627095" cy="276999"/>
          </a:xfrm>
          <a:prstGeom prst="rect">
            <a:avLst/>
          </a:prstGeom>
          <a:noFill/>
        </p:spPr>
        <p:txBody>
          <a:bodyPr wrap="none" rtlCol="0">
            <a:spAutoFit/>
          </a:bodyPr>
          <a:lstStyle/>
          <a:p>
            <a:r>
              <a:rPr lang="en-US" altLang="zh-CN" sz="1200" dirty="0" smtClean="0">
                <a:solidFill>
                  <a:srgbClr val="008AC2"/>
                </a:solidFill>
                <a:latin typeface="微软雅黑" pitchFamily="34" charset="-122"/>
                <a:ea typeface="微软雅黑" pitchFamily="34" charset="-122"/>
              </a:rPr>
              <a:t>14.2%</a:t>
            </a:r>
            <a:endParaRPr lang="zh-CN" altLang="en-US" sz="1200" dirty="0">
              <a:solidFill>
                <a:srgbClr val="008AC2"/>
              </a:solidFill>
              <a:latin typeface="微软雅黑" pitchFamily="34" charset="-122"/>
              <a:ea typeface="微软雅黑" pitchFamily="34" charset="-122"/>
            </a:endParaRPr>
          </a:p>
        </p:txBody>
      </p:sp>
      <p:sp>
        <p:nvSpPr>
          <p:cNvPr id="147" name="TextBox 146"/>
          <p:cNvSpPr txBox="1"/>
          <p:nvPr/>
        </p:nvSpPr>
        <p:spPr>
          <a:xfrm>
            <a:off x="7835020" y="3850319"/>
            <a:ext cx="537327" cy="276999"/>
          </a:xfrm>
          <a:prstGeom prst="rect">
            <a:avLst/>
          </a:prstGeom>
          <a:noFill/>
        </p:spPr>
        <p:txBody>
          <a:bodyPr wrap="none" rtlCol="0">
            <a:spAutoFit/>
          </a:bodyPr>
          <a:lstStyle/>
          <a:p>
            <a:r>
              <a:rPr lang="en-US" altLang="zh-CN" sz="1200" dirty="0" smtClean="0">
                <a:solidFill>
                  <a:srgbClr val="008AC2"/>
                </a:solidFill>
                <a:latin typeface="微软雅黑" pitchFamily="34" charset="-122"/>
                <a:ea typeface="微软雅黑" pitchFamily="34" charset="-122"/>
              </a:rPr>
              <a:t>1.8%</a:t>
            </a:r>
            <a:endParaRPr lang="zh-CN" altLang="en-US" sz="1200" dirty="0">
              <a:solidFill>
                <a:srgbClr val="008AC2"/>
              </a:solidFill>
              <a:latin typeface="微软雅黑" pitchFamily="34" charset="-122"/>
              <a:ea typeface="微软雅黑" pitchFamily="34" charset="-122"/>
            </a:endParaRPr>
          </a:p>
        </p:txBody>
      </p:sp>
      <p:cxnSp>
        <p:nvCxnSpPr>
          <p:cNvPr id="149" name="直接连接符 148"/>
          <p:cNvCxnSpPr/>
          <p:nvPr/>
        </p:nvCxnSpPr>
        <p:spPr>
          <a:xfrm>
            <a:off x="2114202" y="1643056"/>
            <a:ext cx="6286544" cy="15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2114202" y="2309281"/>
            <a:ext cx="6286544" cy="15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2114202" y="2975506"/>
            <a:ext cx="6286544" cy="15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2114202" y="3641732"/>
            <a:ext cx="6286544" cy="15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5400000">
            <a:off x="2395230" y="2655552"/>
            <a:ext cx="316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5400000">
            <a:off x="4344528" y="2655552"/>
            <a:ext cx="316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5400000">
            <a:off x="6201915" y="2655552"/>
            <a:ext cx="316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7" name="等腰三角形 156"/>
          <p:cNvSpPr/>
          <p:nvPr/>
        </p:nvSpPr>
        <p:spPr>
          <a:xfrm>
            <a:off x="3939079" y="1006937"/>
            <a:ext cx="90000" cy="612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等腰三角形 157"/>
          <p:cNvSpPr/>
          <p:nvPr/>
        </p:nvSpPr>
        <p:spPr>
          <a:xfrm>
            <a:off x="5887090" y="1006937"/>
            <a:ext cx="90000" cy="612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等腰三角形 158"/>
          <p:cNvSpPr/>
          <p:nvPr/>
        </p:nvSpPr>
        <p:spPr>
          <a:xfrm>
            <a:off x="7768148" y="1006937"/>
            <a:ext cx="90000" cy="612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8" name="Picture 4" descr="C:\Users\Administrator\Desktop\logo\logo\金融服务与保险\01\prudential.jpg"/>
          <p:cNvPicPr>
            <a:picLocks noChangeAspect="1" noChangeArrowheads="1"/>
          </p:cNvPicPr>
          <p:nvPr/>
        </p:nvPicPr>
        <p:blipFill>
          <a:blip r:embed="rId3" cstate="print"/>
          <a:srcRect/>
          <a:stretch>
            <a:fillRect/>
          </a:stretch>
        </p:blipFill>
        <p:spPr bwMode="auto">
          <a:xfrm>
            <a:off x="2311104" y="1372866"/>
            <a:ext cx="694800" cy="170612"/>
          </a:xfrm>
          <a:prstGeom prst="rect">
            <a:avLst/>
          </a:prstGeom>
          <a:noFill/>
        </p:spPr>
      </p:pic>
      <p:pic>
        <p:nvPicPr>
          <p:cNvPr id="6149" name="Picture 5" descr="C:\Users\Administrator\Desktop\logo\logo\金融服务与保险\01\ubs-ag-logo.jpg"/>
          <p:cNvPicPr>
            <a:picLocks noChangeAspect="1" noChangeArrowheads="1"/>
          </p:cNvPicPr>
          <p:nvPr/>
        </p:nvPicPr>
        <p:blipFill>
          <a:blip r:embed="rId4" cstate="print"/>
          <a:srcRect/>
          <a:stretch>
            <a:fillRect/>
          </a:stretch>
        </p:blipFill>
        <p:spPr bwMode="auto">
          <a:xfrm>
            <a:off x="3239798" y="1390408"/>
            <a:ext cx="360000" cy="135850"/>
          </a:xfrm>
          <a:prstGeom prst="rect">
            <a:avLst/>
          </a:prstGeom>
          <a:noFill/>
        </p:spPr>
      </p:pic>
      <p:pic>
        <p:nvPicPr>
          <p:cNvPr id="6150" name="Picture 6" descr="C:\Users\Administrator\Desktop\logo\logo\金融服务与保险\01\wells_fargo.png"/>
          <p:cNvPicPr>
            <a:picLocks noChangeAspect="1" noChangeArrowheads="1"/>
          </p:cNvPicPr>
          <p:nvPr/>
        </p:nvPicPr>
        <p:blipFill>
          <a:blip r:embed="rId5" cstate="print"/>
          <a:srcRect/>
          <a:stretch>
            <a:fillRect/>
          </a:stretch>
        </p:blipFill>
        <p:spPr bwMode="auto">
          <a:xfrm>
            <a:off x="2612867" y="1087810"/>
            <a:ext cx="259200" cy="259200"/>
          </a:xfrm>
          <a:prstGeom prst="rect">
            <a:avLst/>
          </a:prstGeom>
          <a:noFill/>
        </p:spPr>
      </p:pic>
      <p:pic>
        <p:nvPicPr>
          <p:cNvPr id="6165" name="Picture 21" descr="C:\Users\Administrator\Desktop\logo\logo\高科技\01\惠普副本.png"/>
          <p:cNvPicPr>
            <a:picLocks noChangeAspect="1" noChangeArrowheads="1"/>
          </p:cNvPicPr>
          <p:nvPr/>
        </p:nvPicPr>
        <p:blipFill>
          <a:blip r:embed="rId6" cstate="print"/>
          <a:srcRect/>
          <a:stretch>
            <a:fillRect/>
          </a:stretch>
        </p:blipFill>
        <p:spPr bwMode="auto">
          <a:xfrm>
            <a:off x="2594220" y="1755587"/>
            <a:ext cx="324000" cy="257331"/>
          </a:xfrm>
          <a:prstGeom prst="rect">
            <a:avLst/>
          </a:prstGeom>
          <a:noFill/>
        </p:spPr>
      </p:pic>
      <p:pic>
        <p:nvPicPr>
          <p:cNvPr id="6166" name="Picture 22" descr="C:\Users\Administrator\Desktop\logo\logo 客户\Alibaba.jpg"/>
          <p:cNvPicPr>
            <a:picLocks noChangeAspect="1" noChangeArrowheads="1"/>
          </p:cNvPicPr>
          <p:nvPr/>
        </p:nvPicPr>
        <p:blipFill>
          <a:blip r:embed="rId7" cstate="print"/>
          <a:srcRect/>
          <a:stretch>
            <a:fillRect/>
          </a:stretch>
        </p:blipFill>
        <p:spPr bwMode="auto">
          <a:xfrm>
            <a:off x="5067570" y="1785932"/>
            <a:ext cx="504562" cy="187410"/>
          </a:xfrm>
          <a:prstGeom prst="rect">
            <a:avLst/>
          </a:prstGeom>
          <a:noFill/>
        </p:spPr>
      </p:pic>
      <p:pic>
        <p:nvPicPr>
          <p:cNvPr id="6167" name="Picture 23" descr="C:\Users\Administrator\Desktop\logo\logo 客户\Lenovo.png"/>
          <p:cNvPicPr>
            <a:picLocks noChangeAspect="1" noChangeArrowheads="1"/>
          </p:cNvPicPr>
          <p:nvPr/>
        </p:nvPicPr>
        <p:blipFill>
          <a:blip r:embed="rId8" cstate="print"/>
          <a:srcRect/>
          <a:stretch>
            <a:fillRect/>
          </a:stretch>
        </p:blipFill>
        <p:spPr bwMode="auto">
          <a:xfrm>
            <a:off x="4225386" y="1801004"/>
            <a:ext cx="698400" cy="135761"/>
          </a:xfrm>
          <a:prstGeom prst="rect">
            <a:avLst/>
          </a:prstGeom>
          <a:noFill/>
        </p:spPr>
      </p:pic>
      <p:pic>
        <p:nvPicPr>
          <p:cNvPr id="6168" name="Picture 24" descr="C:\Users\Administrator\Desktop\logo\logo 客户\Tencent.png"/>
          <p:cNvPicPr>
            <a:picLocks noChangeAspect="1" noChangeArrowheads="1"/>
          </p:cNvPicPr>
          <p:nvPr/>
        </p:nvPicPr>
        <p:blipFill>
          <a:blip r:embed="rId9" cstate="print"/>
          <a:srcRect/>
          <a:stretch>
            <a:fillRect/>
          </a:stretch>
        </p:blipFill>
        <p:spPr bwMode="auto">
          <a:xfrm>
            <a:off x="4210314" y="2037807"/>
            <a:ext cx="684000" cy="91671"/>
          </a:xfrm>
          <a:prstGeom prst="rect">
            <a:avLst/>
          </a:prstGeom>
          <a:noFill/>
        </p:spPr>
      </p:pic>
      <p:pic>
        <p:nvPicPr>
          <p:cNvPr id="6169" name="Picture 25" descr="C:\Users\Administrator\Desktop\logo\logo 客户\Toshiba.jpg"/>
          <p:cNvPicPr>
            <a:picLocks noChangeAspect="1" noChangeArrowheads="1"/>
          </p:cNvPicPr>
          <p:nvPr/>
        </p:nvPicPr>
        <p:blipFill>
          <a:blip r:embed="rId10" cstate="print"/>
          <a:srcRect t="36364" b="36363"/>
          <a:stretch>
            <a:fillRect/>
          </a:stretch>
        </p:blipFill>
        <p:spPr bwMode="auto">
          <a:xfrm>
            <a:off x="6852958" y="1928808"/>
            <a:ext cx="648000" cy="176728"/>
          </a:xfrm>
          <a:prstGeom prst="rect">
            <a:avLst/>
          </a:prstGeom>
          <a:noFill/>
        </p:spPr>
      </p:pic>
      <p:pic>
        <p:nvPicPr>
          <p:cNvPr id="6173" name="Picture 29" descr="C:\Users\Administrator\Desktop\logo\logo 客户\Motorola.jpg"/>
          <p:cNvPicPr>
            <a:picLocks noChangeAspect="1" noChangeArrowheads="1"/>
          </p:cNvPicPr>
          <p:nvPr/>
        </p:nvPicPr>
        <p:blipFill>
          <a:blip r:embed="rId11" cstate="print"/>
          <a:srcRect/>
          <a:stretch>
            <a:fillRect/>
          </a:stretch>
        </p:blipFill>
        <p:spPr bwMode="auto">
          <a:xfrm>
            <a:off x="2637048" y="2660584"/>
            <a:ext cx="836058" cy="294711"/>
          </a:xfrm>
          <a:prstGeom prst="rect">
            <a:avLst/>
          </a:prstGeom>
          <a:noFill/>
        </p:spPr>
      </p:pic>
      <p:pic>
        <p:nvPicPr>
          <p:cNvPr id="6177" name="Picture 33" descr="C:\Users\Administrator\Desktop\logo\logo 客户\iinet.jpg"/>
          <p:cNvPicPr>
            <a:picLocks noChangeAspect="1" noChangeArrowheads="1"/>
          </p:cNvPicPr>
          <p:nvPr/>
        </p:nvPicPr>
        <p:blipFill>
          <a:blip r:embed="rId12" cstate="print"/>
          <a:srcRect/>
          <a:stretch>
            <a:fillRect/>
          </a:stretch>
        </p:blipFill>
        <p:spPr bwMode="auto">
          <a:xfrm>
            <a:off x="6247140" y="2644290"/>
            <a:ext cx="468000" cy="184841"/>
          </a:xfrm>
          <a:prstGeom prst="rect">
            <a:avLst/>
          </a:prstGeom>
          <a:noFill/>
        </p:spPr>
      </p:pic>
      <p:pic>
        <p:nvPicPr>
          <p:cNvPr id="6179" name="Picture 35" descr="C:\Users\Administrator\Desktop\logo\logo 客户\AAPT.jpg"/>
          <p:cNvPicPr>
            <a:picLocks noChangeAspect="1" noChangeArrowheads="1"/>
          </p:cNvPicPr>
          <p:nvPr/>
        </p:nvPicPr>
        <p:blipFill>
          <a:blip r:embed="rId13" cstate="print"/>
          <a:srcRect/>
          <a:stretch>
            <a:fillRect/>
          </a:stretch>
        </p:blipFill>
        <p:spPr bwMode="auto">
          <a:xfrm>
            <a:off x="6901232" y="2475192"/>
            <a:ext cx="468000" cy="148161"/>
          </a:xfrm>
          <a:prstGeom prst="rect">
            <a:avLst/>
          </a:prstGeom>
          <a:noFill/>
        </p:spPr>
      </p:pic>
      <p:pic>
        <p:nvPicPr>
          <p:cNvPr id="6184" name="Picture 40" descr="C:\Users\Administrator\Desktop\logo\logo 客户\李宁.png"/>
          <p:cNvPicPr>
            <a:picLocks noChangeAspect="1" noChangeArrowheads="1"/>
          </p:cNvPicPr>
          <p:nvPr/>
        </p:nvPicPr>
        <p:blipFill>
          <a:blip r:embed="rId14" cstate="print"/>
          <a:srcRect/>
          <a:stretch>
            <a:fillRect/>
          </a:stretch>
        </p:blipFill>
        <p:spPr bwMode="auto">
          <a:xfrm>
            <a:off x="4726329" y="3214338"/>
            <a:ext cx="396000" cy="178053"/>
          </a:xfrm>
          <a:prstGeom prst="rect">
            <a:avLst/>
          </a:prstGeom>
          <a:noFill/>
        </p:spPr>
      </p:pic>
      <p:pic>
        <p:nvPicPr>
          <p:cNvPr id="6185" name="Picture 41" descr="C:\Users\Administrator\Desktop\logo\logo 客户\LG.jpg"/>
          <p:cNvPicPr>
            <a:picLocks noChangeAspect="1" noChangeArrowheads="1"/>
          </p:cNvPicPr>
          <p:nvPr/>
        </p:nvPicPr>
        <p:blipFill>
          <a:blip r:embed="rId15" cstate="print"/>
          <a:srcRect/>
          <a:stretch>
            <a:fillRect/>
          </a:stretch>
        </p:blipFill>
        <p:spPr bwMode="auto">
          <a:xfrm>
            <a:off x="4256104" y="3226968"/>
            <a:ext cx="324000" cy="159761"/>
          </a:xfrm>
          <a:prstGeom prst="rect">
            <a:avLst/>
          </a:prstGeom>
          <a:noFill/>
        </p:spPr>
      </p:pic>
      <p:pic>
        <p:nvPicPr>
          <p:cNvPr id="6186" name="Picture 42" descr="C:\Users\Administrator\Desktop\logo\logo 客户\海尔.jpg"/>
          <p:cNvPicPr>
            <a:picLocks noChangeAspect="1" noChangeArrowheads="1"/>
          </p:cNvPicPr>
          <p:nvPr/>
        </p:nvPicPr>
        <p:blipFill>
          <a:blip r:embed="rId16" cstate="print"/>
          <a:srcRect l="10406" t="20000" r="16750" b="20000"/>
          <a:stretch>
            <a:fillRect/>
          </a:stretch>
        </p:blipFill>
        <p:spPr bwMode="auto">
          <a:xfrm>
            <a:off x="5174750" y="3208567"/>
            <a:ext cx="475200" cy="203657"/>
          </a:xfrm>
          <a:prstGeom prst="rect">
            <a:avLst/>
          </a:prstGeom>
          <a:noFill/>
        </p:spPr>
      </p:pic>
      <p:pic>
        <p:nvPicPr>
          <p:cNvPr id="6187" name="Picture 43" descr="C:\Users\Administrator\Desktop\logo\logo 客户\Murata.png"/>
          <p:cNvPicPr>
            <a:picLocks noChangeAspect="1" noChangeArrowheads="1"/>
          </p:cNvPicPr>
          <p:nvPr/>
        </p:nvPicPr>
        <p:blipFill>
          <a:blip r:embed="rId17" cstate="print"/>
          <a:srcRect/>
          <a:stretch>
            <a:fillRect/>
          </a:stretch>
        </p:blipFill>
        <p:spPr bwMode="auto">
          <a:xfrm>
            <a:off x="6991946" y="3377664"/>
            <a:ext cx="360000" cy="124800"/>
          </a:xfrm>
          <a:prstGeom prst="rect">
            <a:avLst/>
          </a:prstGeom>
          <a:noFill/>
        </p:spPr>
      </p:pic>
      <p:pic>
        <p:nvPicPr>
          <p:cNvPr id="6189" name="Picture 45" descr="C:\Users\Administrator\Desktop\logo\logo 客户\Dunlop.jpg"/>
          <p:cNvPicPr>
            <a:picLocks noChangeAspect="1" noChangeArrowheads="1"/>
          </p:cNvPicPr>
          <p:nvPr/>
        </p:nvPicPr>
        <p:blipFill>
          <a:blip r:embed="rId18" cstate="print"/>
          <a:srcRect/>
          <a:stretch>
            <a:fillRect/>
          </a:stretch>
        </p:blipFill>
        <p:spPr bwMode="auto">
          <a:xfrm>
            <a:off x="6159810" y="3143254"/>
            <a:ext cx="648000" cy="146125"/>
          </a:xfrm>
          <a:prstGeom prst="rect">
            <a:avLst/>
          </a:prstGeom>
          <a:noFill/>
        </p:spPr>
      </p:pic>
      <p:pic>
        <p:nvPicPr>
          <p:cNvPr id="6190" name="Picture 46" descr="C:\Users\Administrator\Desktop\logo\logo 客户\英美烟草澳大利亚.gif"/>
          <p:cNvPicPr>
            <a:picLocks noChangeAspect="1" noChangeArrowheads="1"/>
          </p:cNvPicPr>
          <p:nvPr/>
        </p:nvPicPr>
        <p:blipFill>
          <a:blip r:embed="rId19"/>
          <a:srcRect/>
          <a:stretch>
            <a:fillRect/>
          </a:stretch>
        </p:blipFill>
        <p:spPr bwMode="auto">
          <a:xfrm>
            <a:off x="6991946" y="3056744"/>
            <a:ext cx="367200" cy="276212"/>
          </a:xfrm>
          <a:prstGeom prst="rect">
            <a:avLst/>
          </a:prstGeom>
          <a:noFill/>
        </p:spPr>
      </p:pic>
      <p:pic>
        <p:nvPicPr>
          <p:cNvPr id="6203" name="Picture 59"/>
          <p:cNvPicPr>
            <a:picLocks noChangeAspect="1" noChangeArrowheads="1"/>
          </p:cNvPicPr>
          <p:nvPr/>
        </p:nvPicPr>
        <p:blipFill>
          <a:blip r:embed="rId20"/>
          <a:srcRect/>
          <a:stretch>
            <a:fillRect/>
          </a:stretch>
        </p:blipFill>
        <p:spPr bwMode="auto">
          <a:xfrm>
            <a:off x="3109628" y="1142990"/>
            <a:ext cx="504000" cy="138082"/>
          </a:xfrm>
          <a:prstGeom prst="rect">
            <a:avLst/>
          </a:prstGeom>
          <a:noFill/>
          <a:ln w="9525">
            <a:noFill/>
            <a:miter lim="800000"/>
            <a:headEnd/>
            <a:tailEnd/>
          </a:ln>
          <a:effectLst/>
        </p:spPr>
      </p:pic>
      <p:pic>
        <p:nvPicPr>
          <p:cNvPr id="6204" name="Picture 60"/>
          <p:cNvPicPr>
            <a:picLocks noChangeAspect="1" noChangeArrowheads="1"/>
          </p:cNvPicPr>
          <p:nvPr/>
        </p:nvPicPr>
        <p:blipFill>
          <a:blip r:embed="rId21"/>
          <a:srcRect/>
          <a:stretch>
            <a:fillRect/>
          </a:stretch>
        </p:blipFill>
        <p:spPr bwMode="auto">
          <a:xfrm>
            <a:off x="4092575" y="1161247"/>
            <a:ext cx="407987" cy="96837"/>
          </a:xfrm>
          <a:prstGeom prst="rect">
            <a:avLst/>
          </a:prstGeom>
          <a:noFill/>
          <a:ln w="9525">
            <a:noFill/>
            <a:miter lim="800000"/>
            <a:headEnd/>
            <a:tailEnd/>
          </a:ln>
          <a:effectLst/>
        </p:spPr>
      </p:pic>
      <p:pic>
        <p:nvPicPr>
          <p:cNvPr id="6205" name="Picture 61"/>
          <p:cNvPicPr>
            <a:picLocks noChangeAspect="1" noChangeArrowheads="1"/>
          </p:cNvPicPr>
          <p:nvPr/>
        </p:nvPicPr>
        <p:blipFill>
          <a:blip r:embed="rId22"/>
          <a:srcRect/>
          <a:stretch>
            <a:fillRect/>
          </a:stretch>
        </p:blipFill>
        <p:spPr bwMode="auto">
          <a:xfrm>
            <a:off x="4540252" y="1142990"/>
            <a:ext cx="407987" cy="133350"/>
          </a:xfrm>
          <a:prstGeom prst="rect">
            <a:avLst/>
          </a:prstGeom>
          <a:noFill/>
          <a:ln w="9525">
            <a:noFill/>
            <a:miter lim="800000"/>
            <a:headEnd/>
            <a:tailEnd/>
          </a:ln>
          <a:effectLst/>
        </p:spPr>
      </p:pic>
      <p:pic>
        <p:nvPicPr>
          <p:cNvPr id="6206" name="Picture 62"/>
          <p:cNvPicPr>
            <a:picLocks noChangeAspect="1" noChangeArrowheads="1"/>
          </p:cNvPicPr>
          <p:nvPr/>
        </p:nvPicPr>
        <p:blipFill>
          <a:blip r:embed="rId23"/>
          <a:srcRect/>
          <a:stretch>
            <a:fillRect/>
          </a:stretch>
        </p:blipFill>
        <p:spPr bwMode="auto">
          <a:xfrm>
            <a:off x="4987929" y="1154897"/>
            <a:ext cx="401637" cy="109537"/>
          </a:xfrm>
          <a:prstGeom prst="rect">
            <a:avLst/>
          </a:prstGeom>
          <a:noFill/>
          <a:ln w="9525">
            <a:noFill/>
            <a:miter lim="800000"/>
            <a:headEnd/>
            <a:tailEnd/>
          </a:ln>
          <a:effectLst/>
        </p:spPr>
      </p:pic>
      <p:pic>
        <p:nvPicPr>
          <p:cNvPr id="6207" name="Picture 63"/>
          <p:cNvPicPr>
            <a:picLocks noChangeAspect="1" noChangeArrowheads="1"/>
          </p:cNvPicPr>
          <p:nvPr/>
        </p:nvPicPr>
        <p:blipFill>
          <a:blip r:embed="rId24"/>
          <a:srcRect/>
          <a:stretch>
            <a:fillRect/>
          </a:stretch>
        </p:blipFill>
        <p:spPr bwMode="auto">
          <a:xfrm>
            <a:off x="5429256" y="1161247"/>
            <a:ext cx="371475" cy="96837"/>
          </a:xfrm>
          <a:prstGeom prst="rect">
            <a:avLst/>
          </a:prstGeom>
          <a:noFill/>
          <a:ln w="9525">
            <a:noFill/>
            <a:miter lim="800000"/>
            <a:headEnd/>
            <a:tailEnd/>
          </a:ln>
          <a:effectLst/>
        </p:spPr>
      </p:pic>
      <p:pic>
        <p:nvPicPr>
          <p:cNvPr id="6208" name="Picture 64"/>
          <p:cNvPicPr>
            <a:picLocks noChangeAspect="1" noChangeArrowheads="1"/>
          </p:cNvPicPr>
          <p:nvPr/>
        </p:nvPicPr>
        <p:blipFill>
          <a:blip r:embed="rId25"/>
          <a:srcRect/>
          <a:stretch>
            <a:fillRect/>
          </a:stretch>
        </p:blipFill>
        <p:spPr bwMode="auto">
          <a:xfrm>
            <a:off x="4094313" y="1428742"/>
            <a:ext cx="517525" cy="133350"/>
          </a:xfrm>
          <a:prstGeom prst="rect">
            <a:avLst/>
          </a:prstGeom>
          <a:noFill/>
          <a:ln w="9525">
            <a:noFill/>
            <a:miter lim="800000"/>
            <a:headEnd/>
            <a:tailEnd/>
          </a:ln>
          <a:effectLst/>
        </p:spPr>
      </p:pic>
      <p:pic>
        <p:nvPicPr>
          <p:cNvPr id="6209" name="Picture 65"/>
          <p:cNvPicPr>
            <a:picLocks noChangeAspect="1" noChangeArrowheads="1"/>
          </p:cNvPicPr>
          <p:nvPr/>
        </p:nvPicPr>
        <p:blipFill>
          <a:blip r:embed="rId26"/>
          <a:srcRect/>
          <a:stretch>
            <a:fillRect/>
          </a:stretch>
        </p:blipFill>
        <p:spPr bwMode="auto">
          <a:xfrm>
            <a:off x="4665817" y="1357304"/>
            <a:ext cx="517525" cy="188913"/>
          </a:xfrm>
          <a:prstGeom prst="rect">
            <a:avLst/>
          </a:prstGeom>
          <a:noFill/>
          <a:ln w="9525">
            <a:noFill/>
            <a:miter lim="800000"/>
            <a:headEnd/>
            <a:tailEnd/>
          </a:ln>
          <a:effectLst/>
        </p:spPr>
      </p:pic>
      <p:pic>
        <p:nvPicPr>
          <p:cNvPr id="6210" name="Picture 66"/>
          <p:cNvPicPr>
            <a:picLocks noChangeAspect="1" noChangeArrowheads="1"/>
          </p:cNvPicPr>
          <p:nvPr/>
        </p:nvPicPr>
        <p:blipFill>
          <a:blip r:embed="rId27"/>
          <a:srcRect/>
          <a:stretch>
            <a:fillRect/>
          </a:stretch>
        </p:blipFill>
        <p:spPr bwMode="auto">
          <a:xfrm>
            <a:off x="5237321" y="1428742"/>
            <a:ext cx="554037" cy="115887"/>
          </a:xfrm>
          <a:prstGeom prst="rect">
            <a:avLst/>
          </a:prstGeom>
          <a:noFill/>
          <a:ln w="9525">
            <a:noFill/>
            <a:miter lim="800000"/>
            <a:headEnd/>
            <a:tailEnd/>
          </a:ln>
          <a:effectLst/>
        </p:spPr>
      </p:pic>
      <p:pic>
        <p:nvPicPr>
          <p:cNvPr id="6211" name="Picture 67"/>
          <p:cNvPicPr>
            <a:picLocks noChangeAspect="1" noChangeArrowheads="1"/>
          </p:cNvPicPr>
          <p:nvPr/>
        </p:nvPicPr>
        <p:blipFill>
          <a:blip r:embed="rId28"/>
          <a:srcRect/>
          <a:stretch>
            <a:fillRect/>
          </a:stretch>
        </p:blipFill>
        <p:spPr bwMode="auto">
          <a:xfrm>
            <a:off x="6462492" y="1332476"/>
            <a:ext cx="1090612" cy="225425"/>
          </a:xfrm>
          <a:prstGeom prst="rect">
            <a:avLst/>
          </a:prstGeom>
          <a:noFill/>
          <a:ln w="9525">
            <a:noFill/>
            <a:miter lim="800000"/>
            <a:headEnd/>
            <a:tailEnd/>
          </a:ln>
          <a:effectLst/>
        </p:spPr>
      </p:pic>
      <p:pic>
        <p:nvPicPr>
          <p:cNvPr id="6212" name="Picture 68"/>
          <p:cNvPicPr>
            <a:picLocks noChangeAspect="1" noChangeArrowheads="1"/>
          </p:cNvPicPr>
          <p:nvPr/>
        </p:nvPicPr>
        <p:blipFill>
          <a:blip r:embed="rId29"/>
          <a:srcRect/>
          <a:stretch>
            <a:fillRect/>
          </a:stretch>
        </p:blipFill>
        <p:spPr bwMode="auto">
          <a:xfrm>
            <a:off x="6033865" y="1353166"/>
            <a:ext cx="342000" cy="188843"/>
          </a:xfrm>
          <a:prstGeom prst="rect">
            <a:avLst/>
          </a:prstGeom>
          <a:noFill/>
          <a:ln w="9525">
            <a:noFill/>
            <a:miter lim="800000"/>
            <a:headEnd/>
            <a:tailEnd/>
          </a:ln>
          <a:effectLst/>
        </p:spPr>
      </p:pic>
      <p:pic>
        <p:nvPicPr>
          <p:cNvPr id="6213" name="Picture 69"/>
          <p:cNvPicPr>
            <a:picLocks noChangeAspect="1" noChangeArrowheads="1"/>
          </p:cNvPicPr>
          <p:nvPr/>
        </p:nvPicPr>
        <p:blipFill>
          <a:blip r:embed="rId30"/>
          <a:srcRect/>
          <a:stretch>
            <a:fillRect/>
          </a:stretch>
        </p:blipFill>
        <p:spPr bwMode="auto">
          <a:xfrm>
            <a:off x="6643702" y="1138852"/>
            <a:ext cx="549275" cy="152400"/>
          </a:xfrm>
          <a:prstGeom prst="rect">
            <a:avLst/>
          </a:prstGeom>
          <a:noFill/>
          <a:ln w="9525">
            <a:noFill/>
            <a:miter lim="800000"/>
            <a:headEnd/>
            <a:tailEnd/>
          </a:ln>
          <a:effectLst/>
        </p:spPr>
      </p:pic>
      <p:pic>
        <p:nvPicPr>
          <p:cNvPr id="6214" name="Picture 70"/>
          <p:cNvPicPr>
            <a:picLocks noChangeAspect="1" noChangeArrowheads="1"/>
          </p:cNvPicPr>
          <p:nvPr/>
        </p:nvPicPr>
        <p:blipFill>
          <a:blip r:embed="rId31"/>
          <a:srcRect/>
          <a:stretch>
            <a:fillRect/>
          </a:stretch>
        </p:blipFill>
        <p:spPr bwMode="auto">
          <a:xfrm>
            <a:off x="5929322" y="1159542"/>
            <a:ext cx="648000" cy="120687"/>
          </a:xfrm>
          <a:prstGeom prst="rect">
            <a:avLst/>
          </a:prstGeom>
          <a:noFill/>
          <a:ln w="9525">
            <a:noFill/>
            <a:miter lim="800000"/>
            <a:headEnd/>
            <a:tailEnd/>
          </a:ln>
          <a:effectLst/>
        </p:spPr>
      </p:pic>
      <p:pic>
        <p:nvPicPr>
          <p:cNvPr id="6216" name="Picture 72"/>
          <p:cNvPicPr>
            <a:picLocks noChangeAspect="1" noChangeArrowheads="1"/>
          </p:cNvPicPr>
          <p:nvPr/>
        </p:nvPicPr>
        <p:blipFill>
          <a:blip r:embed="rId32"/>
          <a:srcRect/>
          <a:stretch>
            <a:fillRect/>
          </a:stretch>
        </p:blipFill>
        <p:spPr bwMode="auto">
          <a:xfrm>
            <a:off x="6250208" y="1980151"/>
            <a:ext cx="396000" cy="78957"/>
          </a:xfrm>
          <a:prstGeom prst="rect">
            <a:avLst/>
          </a:prstGeom>
          <a:noFill/>
          <a:ln w="9525">
            <a:noFill/>
            <a:miter lim="800000"/>
            <a:headEnd/>
            <a:tailEnd/>
          </a:ln>
          <a:effectLst/>
        </p:spPr>
      </p:pic>
      <p:pic>
        <p:nvPicPr>
          <p:cNvPr id="6217" name="Picture 73"/>
          <p:cNvPicPr>
            <a:picLocks noChangeAspect="1" noChangeArrowheads="1"/>
          </p:cNvPicPr>
          <p:nvPr/>
        </p:nvPicPr>
        <p:blipFill>
          <a:blip r:embed="rId33"/>
          <a:srcRect/>
          <a:stretch>
            <a:fillRect/>
          </a:stretch>
        </p:blipFill>
        <p:spPr bwMode="auto">
          <a:xfrm>
            <a:off x="3214678" y="1785932"/>
            <a:ext cx="371475" cy="207963"/>
          </a:xfrm>
          <a:prstGeom prst="rect">
            <a:avLst/>
          </a:prstGeom>
          <a:noFill/>
          <a:ln w="9525">
            <a:noFill/>
            <a:miter lim="800000"/>
            <a:headEnd/>
            <a:tailEnd/>
          </a:ln>
          <a:effectLst/>
        </p:spPr>
      </p:pic>
      <p:pic>
        <p:nvPicPr>
          <p:cNvPr id="6218" name="Picture 74"/>
          <p:cNvPicPr>
            <a:picLocks noChangeAspect="1" noChangeArrowheads="1"/>
          </p:cNvPicPr>
          <p:nvPr/>
        </p:nvPicPr>
        <p:blipFill>
          <a:blip r:embed="rId34"/>
          <a:srcRect/>
          <a:stretch>
            <a:fillRect/>
          </a:stretch>
        </p:blipFill>
        <p:spPr bwMode="auto">
          <a:xfrm>
            <a:off x="2541592" y="2056612"/>
            <a:ext cx="407987" cy="176213"/>
          </a:xfrm>
          <a:prstGeom prst="rect">
            <a:avLst/>
          </a:prstGeom>
          <a:noFill/>
          <a:ln w="9525">
            <a:noFill/>
            <a:miter lim="800000"/>
            <a:headEnd/>
            <a:tailEnd/>
          </a:ln>
          <a:effectLst/>
        </p:spPr>
      </p:pic>
      <p:pic>
        <p:nvPicPr>
          <p:cNvPr id="6219" name="Picture 75"/>
          <p:cNvPicPr>
            <a:picLocks noChangeAspect="1" noChangeArrowheads="1"/>
          </p:cNvPicPr>
          <p:nvPr/>
        </p:nvPicPr>
        <p:blipFill>
          <a:blip r:embed="rId35"/>
          <a:srcRect/>
          <a:stretch>
            <a:fillRect/>
          </a:stretch>
        </p:blipFill>
        <p:spPr bwMode="auto">
          <a:xfrm>
            <a:off x="3194582" y="2076708"/>
            <a:ext cx="407987" cy="139700"/>
          </a:xfrm>
          <a:prstGeom prst="rect">
            <a:avLst/>
          </a:prstGeom>
          <a:noFill/>
          <a:ln w="9525">
            <a:noFill/>
            <a:miter lim="800000"/>
            <a:headEnd/>
            <a:tailEnd/>
          </a:ln>
          <a:effectLst/>
        </p:spPr>
      </p:pic>
      <p:pic>
        <p:nvPicPr>
          <p:cNvPr id="6172" name="Picture 28" descr="C:\Users\Administrator\Desktop\logo\logo 客户\Windows Mobile.jpg"/>
          <p:cNvPicPr>
            <a:picLocks noChangeAspect="1" noChangeArrowheads="1"/>
          </p:cNvPicPr>
          <p:nvPr/>
        </p:nvPicPr>
        <p:blipFill>
          <a:blip r:embed="rId36" cstate="print"/>
          <a:srcRect/>
          <a:stretch>
            <a:fillRect/>
          </a:stretch>
        </p:blipFill>
        <p:spPr bwMode="auto">
          <a:xfrm>
            <a:off x="3154390" y="2470167"/>
            <a:ext cx="468000" cy="171306"/>
          </a:xfrm>
          <a:prstGeom prst="rect">
            <a:avLst/>
          </a:prstGeom>
          <a:noFill/>
        </p:spPr>
      </p:pic>
      <p:pic>
        <p:nvPicPr>
          <p:cNvPr id="6174" name="Picture 30" descr="C:\Users\Administrator\Desktop\logo\logo 客户\NOKIA.png"/>
          <p:cNvPicPr>
            <a:picLocks noChangeAspect="1" noChangeArrowheads="1"/>
          </p:cNvPicPr>
          <p:nvPr/>
        </p:nvPicPr>
        <p:blipFill>
          <a:blip r:embed="rId37" cstate="print"/>
          <a:srcRect/>
          <a:stretch>
            <a:fillRect/>
          </a:stretch>
        </p:blipFill>
        <p:spPr bwMode="auto">
          <a:xfrm>
            <a:off x="2546616" y="2500312"/>
            <a:ext cx="432000" cy="157259"/>
          </a:xfrm>
          <a:prstGeom prst="rect">
            <a:avLst/>
          </a:prstGeom>
          <a:noFill/>
        </p:spPr>
      </p:pic>
      <p:pic>
        <p:nvPicPr>
          <p:cNvPr id="6220" name="Picture 76"/>
          <p:cNvPicPr>
            <a:picLocks noChangeAspect="1" noChangeArrowheads="1"/>
          </p:cNvPicPr>
          <p:nvPr/>
        </p:nvPicPr>
        <p:blipFill>
          <a:blip r:embed="rId38"/>
          <a:srcRect/>
          <a:stretch>
            <a:fillRect/>
          </a:stretch>
        </p:blipFill>
        <p:spPr bwMode="auto">
          <a:xfrm>
            <a:off x="4393652" y="2460120"/>
            <a:ext cx="298450" cy="371475"/>
          </a:xfrm>
          <a:prstGeom prst="rect">
            <a:avLst/>
          </a:prstGeom>
          <a:noFill/>
          <a:ln w="9525">
            <a:noFill/>
            <a:miter lim="800000"/>
            <a:headEnd/>
            <a:tailEnd/>
          </a:ln>
          <a:effectLst/>
        </p:spPr>
      </p:pic>
      <p:pic>
        <p:nvPicPr>
          <p:cNvPr id="6221" name="Picture 77"/>
          <p:cNvPicPr>
            <a:picLocks noChangeAspect="1" noChangeArrowheads="1"/>
          </p:cNvPicPr>
          <p:nvPr/>
        </p:nvPicPr>
        <p:blipFill>
          <a:blip r:embed="rId39"/>
          <a:srcRect/>
          <a:stretch>
            <a:fillRect/>
          </a:stretch>
        </p:blipFill>
        <p:spPr bwMode="auto">
          <a:xfrm>
            <a:off x="4960132" y="2571750"/>
            <a:ext cx="612000" cy="183154"/>
          </a:xfrm>
          <a:prstGeom prst="rect">
            <a:avLst/>
          </a:prstGeom>
          <a:noFill/>
          <a:ln w="9525">
            <a:noFill/>
            <a:miter lim="800000"/>
            <a:headEnd/>
            <a:tailEnd/>
          </a:ln>
          <a:effectLst/>
        </p:spPr>
      </p:pic>
      <p:pic>
        <p:nvPicPr>
          <p:cNvPr id="6222" name="Picture 78"/>
          <p:cNvPicPr>
            <a:picLocks noChangeAspect="1" noChangeArrowheads="1"/>
          </p:cNvPicPr>
          <p:nvPr/>
        </p:nvPicPr>
        <p:blipFill>
          <a:blip r:embed="rId40"/>
          <a:srcRect/>
          <a:stretch>
            <a:fillRect/>
          </a:stretch>
        </p:blipFill>
        <p:spPr bwMode="auto">
          <a:xfrm>
            <a:off x="2500298" y="3256994"/>
            <a:ext cx="298450" cy="158750"/>
          </a:xfrm>
          <a:prstGeom prst="rect">
            <a:avLst/>
          </a:prstGeom>
          <a:noFill/>
          <a:ln w="9525">
            <a:noFill/>
            <a:miter lim="800000"/>
            <a:headEnd/>
            <a:tailEnd/>
          </a:ln>
          <a:effectLst/>
        </p:spPr>
      </p:pic>
      <p:pic>
        <p:nvPicPr>
          <p:cNvPr id="6223" name="Picture 79"/>
          <p:cNvPicPr>
            <a:picLocks noChangeAspect="1" noChangeArrowheads="1"/>
          </p:cNvPicPr>
          <p:nvPr/>
        </p:nvPicPr>
        <p:blipFill>
          <a:blip r:embed="rId41"/>
          <a:srcRect/>
          <a:stretch>
            <a:fillRect/>
          </a:stretch>
        </p:blipFill>
        <p:spPr bwMode="auto">
          <a:xfrm>
            <a:off x="2871777" y="3182130"/>
            <a:ext cx="427037" cy="268287"/>
          </a:xfrm>
          <a:prstGeom prst="rect">
            <a:avLst/>
          </a:prstGeom>
          <a:noFill/>
          <a:ln w="9525">
            <a:noFill/>
            <a:miter lim="800000"/>
            <a:headEnd/>
            <a:tailEnd/>
          </a:ln>
          <a:effectLst/>
        </p:spPr>
      </p:pic>
      <p:pic>
        <p:nvPicPr>
          <p:cNvPr id="6224" name="Picture 80"/>
          <p:cNvPicPr>
            <a:picLocks noChangeAspect="1" noChangeArrowheads="1"/>
          </p:cNvPicPr>
          <p:nvPr/>
        </p:nvPicPr>
        <p:blipFill>
          <a:blip r:embed="rId42"/>
          <a:srcRect/>
          <a:stretch>
            <a:fillRect/>
          </a:stretch>
        </p:blipFill>
        <p:spPr bwMode="auto">
          <a:xfrm>
            <a:off x="3370252" y="3173398"/>
            <a:ext cx="285750" cy="285750"/>
          </a:xfrm>
          <a:prstGeom prst="rect">
            <a:avLst/>
          </a:prstGeom>
          <a:noFill/>
          <a:ln w="9525">
            <a:noFill/>
            <a:miter lim="800000"/>
            <a:headEnd/>
            <a:tailEnd/>
          </a:ln>
          <a:effectLst/>
        </p:spPr>
      </p:pic>
      <p:pic>
        <p:nvPicPr>
          <p:cNvPr id="6225" name="Picture 81"/>
          <p:cNvPicPr>
            <a:picLocks noChangeAspect="1" noChangeArrowheads="1"/>
          </p:cNvPicPr>
          <p:nvPr/>
        </p:nvPicPr>
        <p:blipFill>
          <a:blip r:embed="rId43"/>
          <a:srcRect/>
          <a:stretch>
            <a:fillRect/>
          </a:stretch>
        </p:blipFill>
        <p:spPr bwMode="auto">
          <a:xfrm>
            <a:off x="3178408" y="3887778"/>
            <a:ext cx="523875" cy="158750"/>
          </a:xfrm>
          <a:prstGeom prst="rect">
            <a:avLst/>
          </a:prstGeom>
          <a:noFill/>
          <a:ln w="9525">
            <a:noFill/>
            <a:miter lim="800000"/>
            <a:headEnd/>
            <a:tailEnd/>
          </a:ln>
          <a:effectLst/>
        </p:spPr>
      </p:pic>
      <p:pic>
        <p:nvPicPr>
          <p:cNvPr id="6226" name="Picture 82"/>
          <p:cNvPicPr>
            <a:picLocks noChangeAspect="1" noChangeArrowheads="1"/>
          </p:cNvPicPr>
          <p:nvPr/>
        </p:nvPicPr>
        <p:blipFill>
          <a:blip r:embed="rId44"/>
          <a:srcRect/>
          <a:stretch>
            <a:fillRect/>
          </a:stretch>
        </p:blipFill>
        <p:spPr bwMode="auto">
          <a:xfrm>
            <a:off x="2356320" y="3893904"/>
            <a:ext cx="731838" cy="195262"/>
          </a:xfrm>
          <a:prstGeom prst="rect">
            <a:avLst/>
          </a:prstGeom>
          <a:noFill/>
          <a:ln w="9525">
            <a:noFill/>
            <a:miter lim="800000"/>
            <a:headEnd/>
            <a:tailEnd/>
          </a:ln>
          <a:effectLst/>
        </p:spPr>
      </p:pic>
      <p:pic>
        <p:nvPicPr>
          <p:cNvPr id="6227" name="Picture 83"/>
          <p:cNvPicPr>
            <a:picLocks noChangeAspect="1" noChangeArrowheads="1"/>
          </p:cNvPicPr>
          <p:nvPr/>
        </p:nvPicPr>
        <p:blipFill>
          <a:blip r:embed="rId45"/>
          <a:srcRect/>
          <a:stretch>
            <a:fillRect/>
          </a:stretch>
        </p:blipFill>
        <p:spPr bwMode="auto">
          <a:xfrm>
            <a:off x="4162427" y="3981741"/>
            <a:ext cx="695325" cy="207963"/>
          </a:xfrm>
          <a:prstGeom prst="rect">
            <a:avLst/>
          </a:prstGeom>
          <a:noFill/>
          <a:ln w="9525">
            <a:noFill/>
            <a:miter lim="800000"/>
            <a:headEnd/>
            <a:tailEnd/>
          </a:ln>
          <a:effectLst/>
        </p:spPr>
      </p:pic>
      <p:pic>
        <p:nvPicPr>
          <p:cNvPr id="6228" name="Picture 84"/>
          <p:cNvPicPr>
            <a:picLocks noChangeAspect="1" noChangeArrowheads="1"/>
          </p:cNvPicPr>
          <p:nvPr/>
        </p:nvPicPr>
        <p:blipFill>
          <a:blip r:embed="rId46"/>
          <a:srcRect/>
          <a:stretch>
            <a:fillRect/>
          </a:stretch>
        </p:blipFill>
        <p:spPr bwMode="auto">
          <a:xfrm>
            <a:off x="4180683" y="3726684"/>
            <a:ext cx="658812" cy="238125"/>
          </a:xfrm>
          <a:prstGeom prst="rect">
            <a:avLst/>
          </a:prstGeom>
          <a:noFill/>
          <a:ln w="9525">
            <a:noFill/>
            <a:miter lim="800000"/>
            <a:headEnd/>
            <a:tailEnd/>
          </a:ln>
          <a:effectLst/>
        </p:spPr>
      </p:pic>
      <p:pic>
        <p:nvPicPr>
          <p:cNvPr id="6229" name="Picture 85"/>
          <p:cNvPicPr>
            <a:picLocks noChangeAspect="1" noChangeArrowheads="1"/>
          </p:cNvPicPr>
          <p:nvPr/>
        </p:nvPicPr>
        <p:blipFill>
          <a:blip r:embed="rId47"/>
          <a:srcRect/>
          <a:stretch>
            <a:fillRect/>
          </a:stretch>
        </p:blipFill>
        <p:spPr bwMode="auto">
          <a:xfrm>
            <a:off x="5036347" y="3726132"/>
            <a:ext cx="609600" cy="225425"/>
          </a:xfrm>
          <a:prstGeom prst="rect">
            <a:avLst/>
          </a:prstGeom>
          <a:noFill/>
          <a:ln w="9525">
            <a:noFill/>
            <a:miter lim="800000"/>
            <a:headEnd/>
            <a:tailEnd/>
          </a:ln>
          <a:effectLst/>
        </p:spPr>
      </p:pic>
      <p:pic>
        <p:nvPicPr>
          <p:cNvPr id="6230" name="Picture 86"/>
          <p:cNvPicPr>
            <a:picLocks noChangeAspect="1" noChangeArrowheads="1"/>
          </p:cNvPicPr>
          <p:nvPr/>
        </p:nvPicPr>
        <p:blipFill>
          <a:blip r:embed="rId48"/>
          <a:srcRect/>
          <a:stretch>
            <a:fillRect/>
          </a:stretch>
        </p:blipFill>
        <p:spPr bwMode="auto">
          <a:xfrm>
            <a:off x="5029997" y="3935964"/>
            <a:ext cx="622300" cy="225425"/>
          </a:xfrm>
          <a:prstGeom prst="rect">
            <a:avLst/>
          </a:prstGeom>
          <a:noFill/>
          <a:ln w="9525">
            <a:noFill/>
            <a:miter lim="800000"/>
            <a:headEnd/>
            <a:tailEnd/>
          </a:ln>
          <a:effectLst/>
        </p:spPr>
      </p:pic>
      <p:pic>
        <p:nvPicPr>
          <p:cNvPr id="6231" name="Picture 87"/>
          <p:cNvPicPr>
            <a:picLocks noChangeAspect="1" noChangeArrowheads="1"/>
          </p:cNvPicPr>
          <p:nvPr/>
        </p:nvPicPr>
        <p:blipFill>
          <a:blip r:embed="rId49"/>
          <a:srcRect/>
          <a:stretch>
            <a:fillRect/>
          </a:stretch>
        </p:blipFill>
        <p:spPr bwMode="auto">
          <a:xfrm>
            <a:off x="6926020" y="2643188"/>
            <a:ext cx="427038" cy="182563"/>
          </a:xfrm>
          <a:prstGeom prst="rect">
            <a:avLst/>
          </a:prstGeom>
          <a:noFill/>
          <a:ln w="9525">
            <a:noFill/>
            <a:miter lim="800000"/>
            <a:headEnd/>
            <a:tailEnd/>
          </a:ln>
          <a:effectLst/>
        </p:spPr>
      </p:pic>
      <p:pic>
        <p:nvPicPr>
          <p:cNvPr id="6232" name="Picture 88"/>
          <p:cNvPicPr>
            <a:picLocks noChangeAspect="1" noChangeArrowheads="1"/>
          </p:cNvPicPr>
          <p:nvPr/>
        </p:nvPicPr>
        <p:blipFill>
          <a:blip r:embed="rId50"/>
          <a:srcRect/>
          <a:stretch>
            <a:fillRect/>
          </a:stretch>
        </p:blipFill>
        <p:spPr bwMode="auto">
          <a:xfrm>
            <a:off x="6215074" y="2475192"/>
            <a:ext cx="481012" cy="158750"/>
          </a:xfrm>
          <a:prstGeom prst="rect">
            <a:avLst/>
          </a:prstGeom>
          <a:noFill/>
          <a:ln w="9525">
            <a:noFill/>
            <a:miter lim="800000"/>
            <a:headEnd/>
            <a:tailEnd/>
          </a:ln>
          <a:effectLst/>
        </p:spPr>
      </p:pic>
      <p:pic>
        <p:nvPicPr>
          <p:cNvPr id="6233" name="Picture 89"/>
          <p:cNvPicPr>
            <a:picLocks noChangeAspect="1" noChangeArrowheads="1"/>
          </p:cNvPicPr>
          <p:nvPr/>
        </p:nvPicPr>
        <p:blipFill>
          <a:blip r:embed="rId51"/>
          <a:srcRect/>
          <a:stretch>
            <a:fillRect/>
          </a:stretch>
        </p:blipFill>
        <p:spPr bwMode="auto">
          <a:xfrm>
            <a:off x="6245218" y="3887778"/>
            <a:ext cx="396000" cy="147086"/>
          </a:xfrm>
          <a:prstGeom prst="rect">
            <a:avLst/>
          </a:prstGeom>
          <a:noFill/>
          <a:ln w="9525">
            <a:noFill/>
            <a:miter lim="800000"/>
            <a:headEnd/>
            <a:tailEnd/>
          </a:ln>
          <a:effectLst/>
        </p:spPr>
      </p:pic>
      <p:pic>
        <p:nvPicPr>
          <p:cNvPr id="6234" name="Picture 90"/>
          <p:cNvPicPr>
            <a:picLocks noChangeAspect="1" noChangeArrowheads="1"/>
          </p:cNvPicPr>
          <p:nvPr/>
        </p:nvPicPr>
        <p:blipFill>
          <a:blip r:embed="rId52"/>
          <a:srcRect/>
          <a:stretch>
            <a:fillRect/>
          </a:stretch>
        </p:blipFill>
        <p:spPr bwMode="auto">
          <a:xfrm>
            <a:off x="6920788" y="3857634"/>
            <a:ext cx="396000" cy="195171"/>
          </a:xfrm>
          <a:prstGeom prst="rect">
            <a:avLst/>
          </a:prstGeom>
          <a:noFill/>
          <a:ln w="9525">
            <a:noFill/>
            <a:miter lim="800000"/>
            <a:headEnd/>
            <a:tailEnd/>
          </a:ln>
          <a:effectLst/>
        </p:spPr>
      </p:pic>
      <p:pic>
        <p:nvPicPr>
          <p:cNvPr id="6235" name="Picture 91"/>
          <p:cNvPicPr>
            <a:picLocks noChangeAspect="1" noChangeArrowheads="1"/>
          </p:cNvPicPr>
          <p:nvPr/>
        </p:nvPicPr>
        <p:blipFill>
          <a:blip r:embed="rId53"/>
          <a:srcRect/>
          <a:stretch>
            <a:fillRect/>
          </a:stretch>
        </p:blipFill>
        <p:spPr bwMode="auto">
          <a:xfrm>
            <a:off x="6206128" y="3331346"/>
            <a:ext cx="536575" cy="231775"/>
          </a:xfrm>
          <a:prstGeom prst="rect">
            <a:avLst/>
          </a:prstGeom>
          <a:noFill/>
          <a:ln w="9525">
            <a:noFill/>
            <a:miter lim="800000"/>
            <a:headEnd/>
            <a:tailEnd/>
          </a:ln>
          <a:effectLst/>
        </p:spPr>
      </p:pic>
      <p:pic>
        <p:nvPicPr>
          <p:cNvPr id="1026" name="Picture 2"/>
          <p:cNvPicPr>
            <a:picLocks noChangeAspect="1" noChangeArrowheads="1"/>
          </p:cNvPicPr>
          <p:nvPr/>
        </p:nvPicPr>
        <p:blipFill>
          <a:blip r:embed="rId54" cstate="print"/>
          <a:srcRect/>
          <a:stretch>
            <a:fillRect/>
          </a:stretch>
        </p:blipFill>
        <p:spPr bwMode="auto">
          <a:xfrm>
            <a:off x="7255722" y="1119410"/>
            <a:ext cx="500066" cy="174580"/>
          </a:xfrm>
          <a:prstGeom prst="rect">
            <a:avLst/>
          </a:prstGeom>
          <a:noFill/>
          <a:ln w="9525">
            <a:noFill/>
            <a:miter lim="800000"/>
            <a:headEnd/>
            <a:tailEnd/>
          </a:ln>
          <a:effectLst/>
        </p:spPr>
      </p:pic>
      <p:pic>
        <p:nvPicPr>
          <p:cNvPr id="2" name="Picture 2"/>
          <p:cNvPicPr>
            <a:picLocks noChangeAspect="1" noChangeArrowheads="1"/>
          </p:cNvPicPr>
          <p:nvPr/>
        </p:nvPicPr>
        <p:blipFill>
          <a:blip r:embed="rId55"/>
          <a:srcRect/>
          <a:stretch>
            <a:fillRect/>
          </a:stretch>
        </p:blipFill>
        <p:spPr bwMode="auto">
          <a:xfrm>
            <a:off x="5040840" y="2011112"/>
            <a:ext cx="602730" cy="132010"/>
          </a:xfrm>
          <a:prstGeom prst="rect">
            <a:avLst/>
          </a:prstGeom>
          <a:noFill/>
          <a:ln w="9525">
            <a:noFill/>
            <a:miter lim="800000"/>
            <a:headEnd/>
            <a:tailEnd/>
          </a:ln>
          <a:effectLst/>
        </p:spPr>
      </p:pic>
      <p:sp>
        <p:nvSpPr>
          <p:cNvPr id="86" name="TextBox 85"/>
          <p:cNvSpPr txBox="1"/>
          <p:nvPr/>
        </p:nvSpPr>
        <p:spPr>
          <a:xfrm>
            <a:off x="428596" y="4642322"/>
            <a:ext cx="2286016" cy="215444"/>
          </a:xfrm>
          <a:prstGeom prst="rect">
            <a:avLst/>
          </a:prstGeom>
          <a:noFill/>
        </p:spPr>
        <p:txBody>
          <a:bodyPr wrap="square" rtlCol="0">
            <a:spAutoFit/>
          </a:bodyPr>
          <a:lstStyle/>
          <a:p>
            <a:r>
              <a:rPr lang="en-US" altLang="zh-CN" sz="800" dirty="0" smtClean="0">
                <a:solidFill>
                  <a:srgbClr val="343434"/>
                </a:solidFill>
              </a:rPr>
              <a:t>Source: Pactera, 2014 estimated revenue data</a:t>
            </a:r>
            <a:endParaRPr lang="zh-CN" altLang="en-US" sz="800" dirty="0">
              <a:solidFill>
                <a:srgbClr val="343434"/>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82" y="18002"/>
            <a:ext cx="8352928" cy="465516"/>
          </a:xfrm>
        </p:spPr>
        <p:txBody>
          <a:bodyPr/>
          <a:lstStyle/>
          <a:p>
            <a:r>
              <a:rPr lang="zh-CN" altLang="en-US" sz="1600" b="1" dirty="0" smtClean="0">
                <a:solidFill>
                  <a:schemeClr val="tx1">
                    <a:lumMod val="75000"/>
                    <a:lumOff val="25000"/>
                  </a:schemeClr>
                </a:solidFill>
                <a:latin typeface="+mj-lt"/>
              </a:rPr>
              <a:t>文思海辉战略：有地区差异的全球化战略</a:t>
            </a:r>
            <a:r>
              <a:rPr lang="en-US" altLang="zh-CN" sz="1600" b="1" dirty="0" smtClean="0">
                <a:solidFill>
                  <a:schemeClr val="tx1">
                    <a:lumMod val="75000"/>
                    <a:lumOff val="25000"/>
                  </a:schemeClr>
                </a:solidFill>
                <a:latin typeface="+mj-lt"/>
              </a:rPr>
              <a:t/>
            </a:r>
            <a:br>
              <a:rPr lang="en-US" altLang="zh-CN" sz="1600" b="1" dirty="0" smtClean="0">
                <a:solidFill>
                  <a:schemeClr val="tx1">
                    <a:lumMod val="75000"/>
                    <a:lumOff val="25000"/>
                  </a:schemeClr>
                </a:solidFill>
                <a:latin typeface="+mj-lt"/>
              </a:rPr>
            </a:br>
            <a:r>
              <a:rPr lang="zh-CN" altLang="en-US" sz="1600" b="1" dirty="0" smtClean="0">
                <a:solidFill>
                  <a:schemeClr val="tx1">
                    <a:lumMod val="75000"/>
                    <a:lumOff val="25000"/>
                  </a:schemeClr>
                </a:solidFill>
                <a:latin typeface="+mj-lt"/>
              </a:rPr>
              <a:t>有选择性的进入美国市场以便为中国业务带来最佳实践</a:t>
            </a:r>
            <a:endParaRPr lang="en-US" altLang="zh-CN" sz="1600" b="1" dirty="0">
              <a:solidFill>
                <a:schemeClr val="tx1">
                  <a:lumMod val="75000"/>
                  <a:lumOff val="25000"/>
                </a:schemeClr>
              </a:solidFill>
              <a:latin typeface="+mj-lt"/>
            </a:endParaRPr>
          </a:p>
        </p:txBody>
      </p:sp>
      <p:sp>
        <p:nvSpPr>
          <p:cNvPr id="3" name="Date Placeholder 2"/>
          <p:cNvSpPr>
            <a:spLocks noGrp="1"/>
          </p:cNvSpPr>
          <p:nvPr>
            <p:ph type="dt" sz="half" idx="10"/>
          </p:nvPr>
        </p:nvSpPr>
        <p:spPr/>
        <p:txBody>
          <a:bodyPr/>
          <a:lstStyle/>
          <a:p>
            <a:r>
              <a:rPr lang="en-US" altLang="zh-CN" smtClean="0">
                <a:latin typeface="微软雅黑" pitchFamily="34" charset="-122"/>
                <a:ea typeface="微软雅黑" pitchFamily="34" charset="-122"/>
              </a:rPr>
              <a:t>© Pactera. Confidential. All Rights Reserved. </a:t>
            </a:r>
            <a:endParaRPr lang="zh-CN" altLang="en-US">
              <a:latin typeface="微软雅黑" pitchFamily="34" charset="-122"/>
              <a:ea typeface="微软雅黑" pitchFamily="34" charset="-122"/>
            </a:endParaRPr>
          </a:p>
        </p:txBody>
      </p:sp>
      <p:sp>
        <p:nvSpPr>
          <p:cNvPr id="4" name="Slide Number Placeholder 3"/>
          <p:cNvSpPr>
            <a:spLocks noGrp="1"/>
          </p:cNvSpPr>
          <p:nvPr>
            <p:ph type="sldNum" sz="quarter" idx="12"/>
          </p:nvPr>
        </p:nvSpPr>
        <p:spPr/>
        <p:txBody>
          <a:bodyPr/>
          <a:lstStyle/>
          <a:p>
            <a:fld id="{8810F394-C716-49D3-8450-D4BAA85FC0FF}" type="slidenum">
              <a:rPr lang="zh-CN" altLang="en-US" smtClean="0">
                <a:latin typeface="微软雅黑" pitchFamily="34" charset="-122"/>
                <a:ea typeface="微软雅黑" pitchFamily="34" charset="-122"/>
              </a:rPr>
              <a:pPr/>
              <a:t>11</a:t>
            </a:fld>
            <a:endParaRPr lang="zh-CN" altLang="en-US">
              <a:latin typeface="微软雅黑" pitchFamily="34" charset="-122"/>
              <a:ea typeface="微软雅黑" pitchFamily="34" charset="-122"/>
            </a:endParaRPr>
          </a:p>
        </p:txBody>
      </p:sp>
      <p:grpSp>
        <p:nvGrpSpPr>
          <p:cNvPr id="49" name="组 48"/>
          <p:cNvGrpSpPr/>
          <p:nvPr/>
        </p:nvGrpSpPr>
        <p:grpSpPr>
          <a:xfrm>
            <a:off x="539552" y="683976"/>
            <a:ext cx="8136904" cy="3938378"/>
            <a:chOff x="539552" y="655755"/>
            <a:chExt cx="8136904" cy="3938378"/>
          </a:xfrm>
        </p:grpSpPr>
        <p:sp>
          <p:nvSpPr>
            <p:cNvPr id="21" name="TextBox 6"/>
            <p:cNvSpPr txBox="1"/>
            <p:nvPr/>
          </p:nvSpPr>
          <p:spPr>
            <a:xfrm>
              <a:off x="920825" y="655755"/>
              <a:ext cx="1275342" cy="438582"/>
            </a:xfrm>
            <a:prstGeom prst="rect">
              <a:avLst/>
            </a:prstGeom>
            <a:noFill/>
          </p:spPr>
          <p:txBody>
            <a:bodyPr wrap="square" rtlCol="0">
              <a:spAutoFit/>
            </a:bodyPr>
            <a:lstStyle/>
            <a:p>
              <a:pPr algn="ctr">
                <a:lnSpc>
                  <a:spcPct val="130000"/>
                </a:lnSpc>
              </a:pPr>
              <a:r>
                <a:rPr lang="zh-CN" altLang="en-US" sz="1800" b="1" dirty="0">
                  <a:solidFill>
                    <a:schemeClr val="tx1">
                      <a:lumMod val="75000"/>
                      <a:lumOff val="25000"/>
                    </a:schemeClr>
                  </a:solidFill>
                  <a:latin typeface="微软雅黑" pitchFamily="34" charset="-122"/>
                  <a:ea typeface="微软雅黑" pitchFamily="34" charset="-122"/>
                </a:rPr>
                <a:t>客户总部</a:t>
              </a:r>
            </a:p>
          </p:txBody>
        </p:sp>
        <p:grpSp>
          <p:nvGrpSpPr>
            <p:cNvPr id="48" name="组 47"/>
            <p:cNvGrpSpPr/>
            <p:nvPr/>
          </p:nvGrpSpPr>
          <p:grpSpPr>
            <a:xfrm>
              <a:off x="539552" y="924973"/>
              <a:ext cx="8136904" cy="3669160"/>
              <a:chOff x="539552" y="943787"/>
              <a:chExt cx="8136904" cy="3669160"/>
            </a:xfrm>
          </p:grpSpPr>
          <p:grpSp>
            <p:nvGrpSpPr>
              <p:cNvPr id="44" name="组 43"/>
              <p:cNvGrpSpPr/>
              <p:nvPr/>
            </p:nvGrpSpPr>
            <p:grpSpPr>
              <a:xfrm flipH="1">
                <a:off x="6497402" y="943787"/>
                <a:ext cx="2160000" cy="432000"/>
                <a:chOff x="547250" y="915566"/>
                <a:chExt cx="2160000" cy="432000"/>
              </a:xfrm>
            </p:grpSpPr>
            <p:cxnSp>
              <p:nvCxnSpPr>
                <p:cNvPr id="45" name="直线连接符 44"/>
                <p:cNvCxnSpPr/>
                <p:nvPr/>
              </p:nvCxnSpPr>
              <p:spPr>
                <a:xfrm>
                  <a:off x="547250" y="915566"/>
                  <a:ext cx="2160000"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直线连接符 45"/>
                <p:cNvCxnSpPr/>
                <p:nvPr/>
              </p:nvCxnSpPr>
              <p:spPr>
                <a:xfrm rot="5400000">
                  <a:off x="331250" y="1131566"/>
                  <a:ext cx="432000"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1" name="组 40"/>
              <p:cNvGrpSpPr/>
              <p:nvPr/>
            </p:nvGrpSpPr>
            <p:grpSpPr>
              <a:xfrm>
                <a:off x="2710953" y="943787"/>
                <a:ext cx="2160000" cy="432000"/>
                <a:chOff x="547250" y="915566"/>
                <a:chExt cx="2160000" cy="432000"/>
              </a:xfrm>
            </p:grpSpPr>
            <p:cxnSp>
              <p:nvCxnSpPr>
                <p:cNvPr id="42" name="直线连接符 41"/>
                <p:cNvCxnSpPr/>
                <p:nvPr/>
              </p:nvCxnSpPr>
              <p:spPr>
                <a:xfrm>
                  <a:off x="547250" y="915566"/>
                  <a:ext cx="2160000"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p:nvCxnSpPr>
              <p:spPr>
                <a:xfrm rot="5400000">
                  <a:off x="331250" y="1131566"/>
                  <a:ext cx="432000"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组 37"/>
              <p:cNvGrpSpPr/>
              <p:nvPr/>
            </p:nvGrpSpPr>
            <p:grpSpPr>
              <a:xfrm flipH="1">
                <a:off x="2137680" y="943787"/>
                <a:ext cx="432062" cy="432000"/>
                <a:chOff x="547250" y="915566"/>
                <a:chExt cx="432062" cy="432000"/>
              </a:xfrm>
            </p:grpSpPr>
            <p:cxnSp>
              <p:nvCxnSpPr>
                <p:cNvPr id="39" name="直线连接符 38"/>
                <p:cNvCxnSpPr/>
                <p:nvPr/>
              </p:nvCxnSpPr>
              <p:spPr>
                <a:xfrm>
                  <a:off x="547250" y="915566"/>
                  <a:ext cx="432062"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p:nvCxnSpPr>
              <p:spPr>
                <a:xfrm rot="5400000">
                  <a:off x="331250" y="1131566"/>
                  <a:ext cx="432000"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7" name="组 36"/>
              <p:cNvGrpSpPr/>
              <p:nvPr/>
            </p:nvGrpSpPr>
            <p:grpSpPr>
              <a:xfrm>
                <a:off x="547250" y="943787"/>
                <a:ext cx="432062" cy="432000"/>
                <a:chOff x="547250" y="915566"/>
                <a:chExt cx="432062" cy="432000"/>
              </a:xfrm>
            </p:grpSpPr>
            <p:cxnSp>
              <p:nvCxnSpPr>
                <p:cNvPr id="34" name="直线连接符 33"/>
                <p:cNvCxnSpPr/>
                <p:nvPr/>
              </p:nvCxnSpPr>
              <p:spPr>
                <a:xfrm>
                  <a:off x="547250" y="915566"/>
                  <a:ext cx="432062"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p:nvCxnSpPr>
              <p:spPr>
                <a:xfrm rot="5400000">
                  <a:off x="331250" y="1131566"/>
                  <a:ext cx="432000"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24" name="Rounded Rectangle 8"/>
              <p:cNvSpPr/>
              <p:nvPr>
                <p:custDataLst>
                  <p:tags r:id="rId1"/>
                </p:custDataLst>
              </p:nvPr>
            </p:nvSpPr>
            <p:spPr bwMode="auto">
              <a:xfrm>
                <a:off x="539552" y="1189888"/>
                <a:ext cx="2045584" cy="1078046"/>
              </a:xfrm>
              <a:prstGeom prst="roundRect">
                <a:avLst>
                  <a:gd name="adj" fmla="val 5737"/>
                </a:avLst>
              </a:prstGeom>
              <a:solidFill>
                <a:srgbClr val="8BBC58"/>
              </a:solidFill>
              <a:ln w="12700" cap="flat" cmpd="sng" algn="ctr">
                <a:noFill/>
                <a:prstDash val="solid"/>
                <a:round/>
                <a:headEnd type="none" w="med" len="med"/>
                <a:tailEnd type="none" w="med" len="med"/>
              </a:ln>
              <a:effectLst/>
            </p:spPr>
            <p:txBody>
              <a:bodyPr vert="horz" wrap="square" lIns="45720" tIns="16033" rIns="45720" bIns="16033" numCol="1" rtlCol="0" anchor="ctr" anchorCtr="0" compatLnSpc="1">
                <a:prstTxWarp prst="textNoShape">
                  <a:avLst/>
                </a:prstTxWarp>
                <a:noAutofit/>
              </a:bodyPr>
              <a:lstStyle/>
              <a:p>
                <a:pPr lvl="0" algn="ctr">
                  <a:spcBef>
                    <a:spcPts val="500"/>
                  </a:spcBef>
                </a:pPr>
                <a:r>
                  <a:rPr lang="zh-CN" altLang="en-US" sz="1600" b="1" dirty="0" smtClean="0">
                    <a:solidFill>
                      <a:schemeClr val="bg1"/>
                    </a:solidFill>
                    <a:latin typeface="微软雅黑" pitchFamily="34" charset="-122"/>
                    <a:ea typeface="微软雅黑" pitchFamily="34" charset="-122"/>
                    <a:cs typeface="Calibri" pitchFamily="34" charset="0"/>
                    <a:sym typeface="Wingdings" pitchFamily="2" charset="2"/>
                  </a:rPr>
                  <a:t>北美和欧洲</a:t>
                </a:r>
                <a:endParaRPr lang="en-US" altLang="zh-CN" sz="1600" b="1" dirty="0" smtClean="0">
                  <a:solidFill>
                    <a:schemeClr val="bg1"/>
                  </a:solidFill>
                  <a:latin typeface="微软雅黑" pitchFamily="34" charset="-122"/>
                  <a:ea typeface="微软雅黑" pitchFamily="34" charset="-122"/>
                  <a:cs typeface="Calibri" pitchFamily="34" charset="0"/>
                  <a:sym typeface="Wingdings" pitchFamily="2" charset="2"/>
                </a:endParaRPr>
              </a:p>
              <a:p>
                <a:pPr lvl="0" algn="ctr">
                  <a:spcBef>
                    <a:spcPts val="500"/>
                  </a:spcBef>
                </a:pPr>
                <a:r>
                  <a:rPr lang="en-US" altLang="zh-CN" sz="1100" b="1" dirty="0" smtClean="0">
                    <a:solidFill>
                      <a:schemeClr val="bg1"/>
                    </a:solidFill>
                    <a:latin typeface="微软雅黑" pitchFamily="34" charset="-122"/>
                    <a:ea typeface="微软雅黑" pitchFamily="34" charset="-122"/>
                    <a:cs typeface="Calibri" pitchFamily="34" charset="0"/>
                    <a:sym typeface="Wingdings" pitchFamily="2" charset="2"/>
                  </a:rPr>
                  <a:t>(</a:t>
                </a:r>
                <a:r>
                  <a:rPr lang="zh-CN" altLang="en-US" sz="1100" b="1" dirty="0" smtClean="0">
                    <a:solidFill>
                      <a:schemeClr val="bg1"/>
                    </a:solidFill>
                    <a:latin typeface="微软雅黑" pitchFamily="34" charset="-122"/>
                    <a:ea typeface="微软雅黑" pitchFamily="34" charset="-122"/>
                    <a:cs typeface="Calibri" pitchFamily="34" charset="0"/>
                    <a:sym typeface="Wingdings" pitchFamily="2" charset="2"/>
                  </a:rPr>
                  <a:t>占</a:t>
                </a:r>
                <a:r>
                  <a:rPr lang="en-US" altLang="zh-CN" sz="1100" b="1" dirty="0" smtClean="0">
                    <a:solidFill>
                      <a:schemeClr val="bg1"/>
                    </a:solidFill>
                    <a:latin typeface="微软雅黑" pitchFamily="34" charset="-122"/>
                    <a:ea typeface="微软雅黑" pitchFamily="34" charset="-122"/>
                    <a:cs typeface="Calibri" pitchFamily="34" charset="0"/>
                    <a:sym typeface="Wingdings" pitchFamily="2" charset="2"/>
                  </a:rPr>
                  <a:t>2014</a:t>
                </a:r>
                <a:r>
                  <a:rPr lang="zh-CN" altLang="en-US" sz="1100" b="1" dirty="0" smtClean="0">
                    <a:solidFill>
                      <a:schemeClr val="bg1"/>
                    </a:solidFill>
                    <a:latin typeface="微软雅黑" pitchFamily="34" charset="-122"/>
                    <a:ea typeface="微软雅黑" pitchFamily="34" charset="-122"/>
                    <a:cs typeface="Calibri" pitchFamily="34" charset="0"/>
                    <a:sym typeface="Wingdings" pitchFamily="2" charset="2"/>
                  </a:rPr>
                  <a:t>年净收入的</a:t>
                </a:r>
                <a:r>
                  <a:rPr lang="en-US" altLang="zh-CN" sz="1100" b="1" dirty="0" smtClean="0">
                    <a:solidFill>
                      <a:schemeClr val="bg1"/>
                    </a:solidFill>
                    <a:latin typeface="微软雅黑" pitchFamily="34" charset="-122"/>
                    <a:ea typeface="微软雅黑" pitchFamily="34" charset="-122"/>
                    <a:cs typeface="Calibri" pitchFamily="34" charset="0"/>
                    <a:sym typeface="Wingdings" pitchFamily="2" charset="2"/>
                  </a:rPr>
                  <a:t>47.3 %)</a:t>
                </a:r>
              </a:p>
            </p:txBody>
          </p:sp>
          <p:sp>
            <p:nvSpPr>
              <p:cNvPr id="25" name="Rounded Rectangle 11"/>
              <p:cNvSpPr/>
              <p:nvPr>
                <p:custDataLst>
                  <p:tags r:id="rId2"/>
                </p:custDataLst>
              </p:nvPr>
            </p:nvSpPr>
            <p:spPr bwMode="auto">
              <a:xfrm>
                <a:off x="2696544" y="1189888"/>
                <a:ext cx="5979912" cy="1078046"/>
              </a:xfrm>
              <a:prstGeom prst="roundRect">
                <a:avLst>
                  <a:gd name="adj" fmla="val 9231"/>
                </a:avLst>
              </a:prstGeom>
              <a:solidFill>
                <a:srgbClr val="D9D9D9"/>
              </a:solidFill>
              <a:ln w="12700" cap="flat" cmpd="sng" algn="ctr">
                <a:noFill/>
                <a:prstDash val="solid"/>
                <a:round/>
                <a:headEnd type="none" w="med" len="med"/>
                <a:tailEnd type="none" w="med" len="med"/>
              </a:ln>
              <a:effectLst/>
            </p:spPr>
            <p:txBody>
              <a:bodyPr vert="horz" wrap="square" lIns="45720" tIns="16033" rIns="45720" bIns="16033" numCol="1" rtlCol="0" anchor="ctr" anchorCtr="0" compatLnSpc="1">
                <a:prstTxWarp prst="textNoShape">
                  <a:avLst/>
                </a:prstTxWarp>
                <a:noAutofit/>
              </a:bodyPr>
              <a:lstStyle/>
              <a:p>
                <a:pPr marL="285750" lvl="0" indent="-171450">
                  <a:lnSpc>
                    <a:spcPts val="1300"/>
                  </a:lnSpc>
                  <a:spcBef>
                    <a:spcPts val="300"/>
                  </a:spcBef>
                  <a:spcAft>
                    <a:spcPts val="300"/>
                  </a:spcAft>
                  <a:buSzPct val="80000"/>
                  <a:buFont typeface="Arial"/>
                  <a:buChar char="•"/>
                </a:pP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关注科技及</a:t>
                </a:r>
                <a:r>
                  <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BFSI</a:t>
                </a: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行业以及那些有中国市场开拓计划的公司</a:t>
                </a:r>
                <a:endPar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endParaRPr>
              </a:p>
              <a:p>
                <a:pPr marL="285750" lvl="0" indent="-171450">
                  <a:lnSpc>
                    <a:spcPts val="1300"/>
                  </a:lnSpc>
                  <a:spcBef>
                    <a:spcPts val="300"/>
                  </a:spcBef>
                  <a:spcAft>
                    <a:spcPts val="300"/>
                  </a:spcAft>
                  <a:buSzPct val="80000"/>
                  <a:buFont typeface="Arial"/>
                  <a:buChar char="•"/>
                </a:pP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在交付</a:t>
                </a:r>
                <a:r>
                  <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MAC</a:t>
                </a: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解决方案方面具有优势，这也是中国胜过印度同行的地方</a:t>
                </a:r>
                <a:endPar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endParaRPr>
              </a:p>
              <a:p>
                <a:pPr marL="285750" lvl="0" indent="-171450">
                  <a:lnSpc>
                    <a:spcPts val="1300"/>
                  </a:lnSpc>
                  <a:spcBef>
                    <a:spcPts val="300"/>
                  </a:spcBef>
                  <a:spcAft>
                    <a:spcPts val="300"/>
                  </a:spcAft>
                  <a:buSzPct val="80000"/>
                  <a:buFont typeface="Arial"/>
                  <a:buChar char="•"/>
                </a:pP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与中国同行相比，拥有无法比拟的经营规模以及亚太地区业务覆盖</a:t>
                </a:r>
                <a:endPar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endParaRPr>
              </a:p>
              <a:p>
                <a:pPr marL="285750" lvl="0" indent="-171450">
                  <a:lnSpc>
                    <a:spcPts val="1300"/>
                  </a:lnSpc>
                  <a:spcBef>
                    <a:spcPts val="300"/>
                  </a:spcBef>
                  <a:spcAft>
                    <a:spcPts val="300"/>
                  </a:spcAft>
                  <a:buSzPct val="80000"/>
                  <a:buFont typeface="Arial"/>
                  <a:buChar char="•"/>
                </a:pP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全球</a:t>
                </a:r>
                <a:r>
                  <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Top 5 RDS</a:t>
                </a: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业务；</a:t>
                </a:r>
                <a:r>
                  <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ADM</a:t>
                </a: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业务着眼于维护和亚太地区业务</a:t>
                </a:r>
                <a:endPar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endParaRPr>
              </a:p>
            </p:txBody>
          </p:sp>
          <p:sp>
            <p:nvSpPr>
              <p:cNvPr id="27" name="Rounded Rectangle 8"/>
              <p:cNvSpPr/>
              <p:nvPr>
                <p:custDataLst>
                  <p:tags r:id="rId3"/>
                </p:custDataLst>
              </p:nvPr>
            </p:nvSpPr>
            <p:spPr bwMode="auto">
              <a:xfrm>
                <a:off x="539552" y="2362395"/>
                <a:ext cx="2045584" cy="1078046"/>
              </a:xfrm>
              <a:prstGeom prst="roundRect">
                <a:avLst>
                  <a:gd name="adj" fmla="val 5737"/>
                </a:avLst>
              </a:prstGeom>
              <a:solidFill>
                <a:srgbClr val="E4793D"/>
              </a:solidFill>
              <a:ln w="12700" cap="flat" cmpd="sng" algn="ctr">
                <a:noFill/>
                <a:prstDash val="solid"/>
                <a:round/>
                <a:headEnd type="none" w="med" len="med"/>
                <a:tailEnd type="none" w="med" len="med"/>
              </a:ln>
              <a:effectLst/>
            </p:spPr>
            <p:txBody>
              <a:bodyPr vert="horz" wrap="square" lIns="45720" tIns="16033" rIns="45720" bIns="16033" numCol="1" rtlCol="0" anchor="ctr" anchorCtr="0" compatLnSpc="1">
                <a:prstTxWarp prst="textNoShape">
                  <a:avLst/>
                </a:prstTxWarp>
                <a:noAutofit/>
              </a:bodyPr>
              <a:lstStyle/>
              <a:p>
                <a:pPr lvl="0" algn="ctr">
                  <a:spcBef>
                    <a:spcPts val="500"/>
                  </a:spcBef>
                </a:pPr>
                <a:r>
                  <a:rPr lang="zh-CN" altLang="en-US" sz="1600" b="1" dirty="0">
                    <a:solidFill>
                      <a:schemeClr val="bg1"/>
                    </a:solidFill>
                    <a:latin typeface="微软雅黑" pitchFamily="34" charset="-122"/>
                    <a:ea typeface="微软雅黑" pitchFamily="34" charset="-122"/>
                    <a:cs typeface="Calibri" pitchFamily="34" charset="0"/>
                    <a:sym typeface="Wingdings" pitchFamily="2" charset="2"/>
                  </a:rPr>
                  <a:t>大中华</a:t>
                </a:r>
                <a:r>
                  <a:rPr lang="zh-CN" altLang="en-US" sz="1600" b="1" dirty="0" smtClean="0">
                    <a:solidFill>
                      <a:schemeClr val="bg1"/>
                    </a:solidFill>
                    <a:latin typeface="微软雅黑" pitchFamily="34" charset="-122"/>
                    <a:ea typeface="微软雅黑" pitchFamily="34" charset="-122"/>
                    <a:cs typeface="Calibri" pitchFamily="34" charset="0"/>
                    <a:sym typeface="Wingdings" pitchFamily="2" charset="2"/>
                  </a:rPr>
                  <a:t>区</a:t>
                </a:r>
                <a:endParaRPr lang="en-US" altLang="zh-CN" sz="1600" b="1" dirty="0" smtClean="0">
                  <a:solidFill>
                    <a:schemeClr val="bg1"/>
                  </a:solidFill>
                  <a:latin typeface="微软雅黑" pitchFamily="34" charset="-122"/>
                  <a:ea typeface="微软雅黑" pitchFamily="34" charset="-122"/>
                  <a:cs typeface="Calibri" pitchFamily="34" charset="0"/>
                  <a:sym typeface="Wingdings" pitchFamily="2" charset="2"/>
                </a:endParaRPr>
              </a:p>
              <a:p>
                <a:pPr lvl="0" algn="ctr">
                  <a:spcBef>
                    <a:spcPts val="500"/>
                  </a:spcBef>
                </a:pPr>
                <a:r>
                  <a:rPr lang="en-US" altLang="zh-TW" sz="1100" b="1" dirty="0">
                    <a:solidFill>
                      <a:schemeClr val="bg1"/>
                    </a:solidFill>
                    <a:latin typeface="微软雅黑" pitchFamily="34" charset="-122"/>
                    <a:ea typeface="微软雅黑" pitchFamily="34" charset="-122"/>
                    <a:cs typeface="Calibri" pitchFamily="34" charset="0"/>
                    <a:sym typeface="Wingdings" pitchFamily="2" charset="2"/>
                  </a:rPr>
                  <a:t>(</a:t>
                </a:r>
                <a:r>
                  <a:rPr lang="zh-TW" altLang="en-US" sz="1100" b="1" dirty="0">
                    <a:solidFill>
                      <a:schemeClr val="bg1"/>
                    </a:solidFill>
                    <a:latin typeface="微软雅黑" pitchFamily="34" charset="-122"/>
                    <a:ea typeface="微软雅黑" pitchFamily="34" charset="-122"/>
                    <a:cs typeface="Calibri" pitchFamily="34" charset="0"/>
                    <a:sym typeface="Wingdings" pitchFamily="2" charset="2"/>
                  </a:rPr>
                  <a:t>占</a:t>
                </a:r>
                <a:r>
                  <a:rPr lang="en-US" altLang="zh-TW" sz="1100" b="1" dirty="0" smtClean="0">
                    <a:solidFill>
                      <a:schemeClr val="bg1"/>
                    </a:solidFill>
                    <a:latin typeface="微软雅黑" pitchFamily="34" charset="-122"/>
                    <a:ea typeface="微软雅黑" pitchFamily="34" charset="-122"/>
                    <a:cs typeface="Calibri" pitchFamily="34" charset="0"/>
                    <a:sym typeface="Wingdings" pitchFamily="2" charset="2"/>
                  </a:rPr>
                  <a:t>2014</a:t>
                </a:r>
                <a:r>
                  <a:rPr lang="zh-TW" altLang="en-US" sz="1100" b="1" dirty="0" smtClean="0">
                    <a:solidFill>
                      <a:schemeClr val="bg1"/>
                    </a:solidFill>
                    <a:latin typeface="微软雅黑" pitchFamily="34" charset="-122"/>
                    <a:ea typeface="微软雅黑" pitchFamily="34" charset="-122"/>
                    <a:cs typeface="Calibri" pitchFamily="34" charset="0"/>
                    <a:sym typeface="Wingdings" pitchFamily="2" charset="2"/>
                  </a:rPr>
                  <a:t>年</a:t>
                </a:r>
                <a:r>
                  <a:rPr lang="zh-TW" altLang="en-US" sz="1100" b="1" dirty="0">
                    <a:solidFill>
                      <a:schemeClr val="bg1"/>
                    </a:solidFill>
                    <a:latin typeface="微软雅黑" pitchFamily="34" charset="-122"/>
                    <a:ea typeface="微软雅黑" pitchFamily="34" charset="-122"/>
                    <a:cs typeface="Calibri" pitchFamily="34" charset="0"/>
                    <a:sym typeface="Wingdings" pitchFamily="2" charset="2"/>
                  </a:rPr>
                  <a:t>净收入的</a:t>
                </a:r>
                <a:r>
                  <a:rPr lang="en-US" altLang="zh-TW" sz="1100" b="1" dirty="0" smtClean="0">
                    <a:solidFill>
                      <a:schemeClr val="bg1"/>
                    </a:solidFill>
                    <a:latin typeface="微软雅黑" pitchFamily="34" charset="-122"/>
                    <a:ea typeface="微软雅黑" pitchFamily="34" charset="-122"/>
                    <a:cs typeface="Calibri" pitchFamily="34" charset="0"/>
                    <a:sym typeface="Wingdings" pitchFamily="2" charset="2"/>
                  </a:rPr>
                  <a:t>39.7 </a:t>
                </a:r>
                <a:r>
                  <a:rPr lang="en-US" altLang="zh-TW" sz="1100" b="1" dirty="0">
                    <a:solidFill>
                      <a:schemeClr val="bg1"/>
                    </a:solidFill>
                    <a:latin typeface="微软雅黑" pitchFamily="34" charset="-122"/>
                    <a:ea typeface="微软雅黑" pitchFamily="34" charset="-122"/>
                    <a:cs typeface="Calibri" pitchFamily="34" charset="0"/>
                    <a:sym typeface="Wingdings" pitchFamily="2" charset="2"/>
                  </a:rPr>
                  <a:t>%)</a:t>
                </a:r>
                <a:endParaRPr lang="en-US" altLang="zh-CN" sz="1100" b="1" dirty="0" smtClean="0">
                  <a:solidFill>
                    <a:schemeClr val="bg1"/>
                  </a:solidFill>
                  <a:latin typeface="微软雅黑" pitchFamily="34" charset="-122"/>
                  <a:ea typeface="微软雅黑" pitchFamily="34" charset="-122"/>
                  <a:cs typeface="Calibri" pitchFamily="34" charset="0"/>
                  <a:sym typeface="Wingdings" pitchFamily="2" charset="2"/>
                </a:endParaRPr>
              </a:p>
            </p:txBody>
          </p:sp>
          <p:sp>
            <p:nvSpPr>
              <p:cNvPr id="28" name="Rounded Rectangle 11"/>
              <p:cNvSpPr/>
              <p:nvPr>
                <p:custDataLst>
                  <p:tags r:id="rId4"/>
                </p:custDataLst>
              </p:nvPr>
            </p:nvSpPr>
            <p:spPr bwMode="auto">
              <a:xfrm>
                <a:off x="2696544" y="2362395"/>
                <a:ext cx="5979912" cy="1078046"/>
              </a:xfrm>
              <a:prstGeom prst="roundRect">
                <a:avLst>
                  <a:gd name="adj" fmla="val 9231"/>
                </a:avLst>
              </a:prstGeom>
              <a:solidFill>
                <a:srgbClr val="D9D9D9"/>
              </a:solidFill>
              <a:ln w="12700" cap="flat" cmpd="sng" algn="ctr">
                <a:noFill/>
                <a:prstDash val="solid"/>
                <a:round/>
                <a:headEnd type="none" w="med" len="med"/>
                <a:tailEnd type="none" w="med" len="med"/>
              </a:ln>
              <a:effectLst/>
            </p:spPr>
            <p:txBody>
              <a:bodyPr vert="horz" wrap="square" lIns="45720" tIns="16033" rIns="45720" bIns="16033" numCol="1" rtlCol="0" anchor="ctr" anchorCtr="0" compatLnSpc="1">
                <a:prstTxWarp prst="textNoShape">
                  <a:avLst/>
                </a:prstTxWarp>
                <a:noAutofit/>
              </a:bodyPr>
              <a:lstStyle/>
              <a:p>
                <a:pPr marL="285750" lvl="0" indent="-171450">
                  <a:lnSpc>
                    <a:spcPts val="1300"/>
                  </a:lnSpc>
                  <a:spcBef>
                    <a:spcPts val="300"/>
                  </a:spcBef>
                  <a:spcAft>
                    <a:spcPts val="300"/>
                  </a:spcAft>
                  <a:buSzPct val="80000"/>
                  <a:buFont typeface="Arial"/>
                  <a:buChar char="•"/>
                </a:pPr>
                <a:r>
                  <a:rPr lang="zh-CN" altLang="en-US"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领先的</a:t>
                </a:r>
                <a:r>
                  <a:rPr lang="en-US" altLang="zh-CN"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IT</a:t>
                </a: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服务供应商</a:t>
                </a:r>
                <a:endParaRPr lang="zh-CN" altLang="en-US"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endParaRPr>
              </a:p>
              <a:p>
                <a:pPr marL="285750" lvl="0" indent="-171450">
                  <a:lnSpc>
                    <a:spcPts val="1300"/>
                  </a:lnSpc>
                  <a:spcBef>
                    <a:spcPts val="300"/>
                  </a:spcBef>
                  <a:spcAft>
                    <a:spcPts val="300"/>
                  </a:spcAft>
                  <a:buSzPct val="80000"/>
                  <a:buFont typeface="Arial"/>
                  <a:buChar char="•"/>
                </a:pPr>
                <a:r>
                  <a:rPr lang="zh-CN" altLang="en-US"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强大的国际业务覆盖为中国业务带来了无与伦比的客户资源及专业知识</a:t>
                </a: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a:t>
                </a:r>
                <a:endPar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endParaRPr>
              </a:p>
              <a:p>
                <a:pPr marL="114300" lvl="0">
                  <a:lnSpc>
                    <a:spcPts val="1300"/>
                  </a:lnSpc>
                  <a:spcBef>
                    <a:spcPts val="300"/>
                  </a:spcBef>
                  <a:spcAft>
                    <a:spcPts val="300"/>
                  </a:spcAft>
                  <a:buSzPct val="80000"/>
                </a:pPr>
                <a:r>
                  <a:rPr lang="en-US" altLang="zh-CN"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  </a:t>
                </a:r>
                <a:r>
                  <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  </a:t>
                </a: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使我们区别于其他供应商</a:t>
                </a:r>
                <a:endParaRPr lang="zh-CN" altLang="en-US"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endParaRPr>
              </a:p>
              <a:p>
                <a:pPr marL="285750" lvl="0" indent="-171450">
                  <a:lnSpc>
                    <a:spcPts val="1300"/>
                  </a:lnSpc>
                  <a:spcBef>
                    <a:spcPts val="300"/>
                  </a:spcBef>
                  <a:spcAft>
                    <a:spcPts val="300"/>
                  </a:spcAft>
                  <a:buSzPct val="80000"/>
                  <a:buFont typeface="Arial"/>
                  <a:buChar char="•"/>
                </a:pPr>
                <a:r>
                  <a:rPr lang="zh-CN" altLang="en-US"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银行业解决方案业务处于行业领先地位</a:t>
                </a:r>
              </a:p>
            </p:txBody>
          </p:sp>
          <p:sp>
            <p:nvSpPr>
              <p:cNvPr id="29" name="Rounded Rectangle 8"/>
              <p:cNvSpPr/>
              <p:nvPr>
                <p:custDataLst>
                  <p:tags r:id="rId5"/>
                </p:custDataLst>
              </p:nvPr>
            </p:nvSpPr>
            <p:spPr bwMode="auto">
              <a:xfrm>
                <a:off x="539552" y="3534901"/>
                <a:ext cx="2045584" cy="1078046"/>
              </a:xfrm>
              <a:prstGeom prst="roundRect">
                <a:avLst>
                  <a:gd name="adj" fmla="val 5737"/>
                </a:avLst>
              </a:prstGeom>
              <a:solidFill>
                <a:srgbClr val="008AC2"/>
              </a:solidFill>
              <a:ln w="12700" cap="flat" cmpd="sng" algn="ctr">
                <a:noFill/>
                <a:prstDash val="solid"/>
                <a:round/>
                <a:headEnd type="none" w="med" len="med"/>
                <a:tailEnd type="none" w="med" len="med"/>
              </a:ln>
              <a:effectLst/>
            </p:spPr>
            <p:txBody>
              <a:bodyPr vert="horz" wrap="square" lIns="45720" tIns="16033" rIns="45720" bIns="16033" numCol="1" rtlCol="0" anchor="ctr" anchorCtr="0" compatLnSpc="1">
                <a:prstTxWarp prst="textNoShape">
                  <a:avLst/>
                </a:prstTxWarp>
                <a:noAutofit/>
              </a:bodyPr>
              <a:lstStyle/>
              <a:p>
                <a:pPr lvl="0" algn="ctr">
                  <a:spcBef>
                    <a:spcPts val="500"/>
                  </a:spcBef>
                </a:pPr>
                <a:r>
                  <a:rPr lang="zh-CN" altLang="en-US" sz="1600" b="1" dirty="0">
                    <a:solidFill>
                      <a:schemeClr val="bg1"/>
                    </a:solidFill>
                    <a:latin typeface="微软雅黑" pitchFamily="34" charset="-122"/>
                    <a:ea typeface="微软雅黑" pitchFamily="34" charset="-122"/>
                    <a:cs typeface="Calibri" pitchFamily="34" charset="0"/>
                    <a:sym typeface="Wingdings" pitchFamily="2" charset="2"/>
                  </a:rPr>
                  <a:t>日本</a:t>
                </a:r>
                <a:r>
                  <a:rPr lang="en-US" altLang="zh-CN" sz="1600" b="1" dirty="0">
                    <a:solidFill>
                      <a:schemeClr val="bg1"/>
                    </a:solidFill>
                    <a:latin typeface="微软雅黑" pitchFamily="34" charset="-122"/>
                    <a:ea typeface="微软雅黑" pitchFamily="34" charset="-122"/>
                    <a:cs typeface="Calibri" pitchFamily="34" charset="0"/>
                    <a:sym typeface="Wingdings" pitchFamily="2" charset="2"/>
                  </a:rPr>
                  <a:t>&amp;</a:t>
                </a:r>
                <a:r>
                  <a:rPr lang="zh-CN" altLang="en-US" sz="1600" b="1" dirty="0">
                    <a:solidFill>
                      <a:schemeClr val="bg1"/>
                    </a:solidFill>
                    <a:latin typeface="微软雅黑" pitchFamily="34" charset="-122"/>
                    <a:ea typeface="微软雅黑" pitchFamily="34" charset="-122"/>
                    <a:cs typeface="Calibri" pitchFamily="34" charset="0"/>
                    <a:sym typeface="Wingdings" pitchFamily="2" charset="2"/>
                  </a:rPr>
                  <a:t>中国</a:t>
                </a:r>
                <a:r>
                  <a:rPr lang="zh-CN" altLang="en-US" sz="1600" b="1" dirty="0" smtClean="0">
                    <a:solidFill>
                      <a:schemeClr val="bg1"/>
                    </a:solidFill>
                    <a:latin typeface="微软雅黑" pitchFamily="34" charset="-122"/>
                    <a:ea typeface="微软雅黑" pitchFamily="34" charset="-122"/>
                    <a:cs typeface="Calibri" pitchFamily="34" charset="0"/>
                    <a:sym typeface="Wingdings" pitchFamily="2" charset="2"/>
                  </a:rPr>
                  <a:t>以外的亚太地区</a:t>
                </a:r>
                <a:endParaRPr lang="en-US" altLang="zh-CN" sz="1600" b="1" dirty="0" smtClean="0">
                  <a:solidFill>
                    <a:schemeClr val="bg1"/>
                  </a:solidFill>
                  <a:latin typeface="微软雅黑" pitchFamily="34" charset="-122"/>
                  <a:ea typeface="微软雅黑" pitchFamily="34" charset="-122"/>
                  <a:cs typeface="Calibri" pitchFamily="34" charset="0"/>
                  <a:sym typeface="Wingdings" pitchFamily="2" charset="2"/>
                </a:endParaRPr>
              </a:p>
              <a:p>
                <a:pPr lvl="0" algn="ctr">
                  <a:spcBef>
                    <a:spcPts val="500"/>
                  </a:spcBef>
                </a:pPr>
                <a:r>
                  <a:rPr lang="en-US" altLang="zh-CN" sz="1100" b="1" dirty="0" smtClean="0">
                    <a:solidFill>
                      <a:schemeClr val="bg1"/>
                    </a:solidFill>
                    <a:latin typeface="微软雅黑" pitchFamily="34" charset="-122"/>
                    <a:ea typeface="微软雅黑" pitchFamily="34" charset="-122"/>
                    <a:cs typeface="Calibri" pitchFamily="34" charset="0"/>
                    <a:sym typeface="Wingdings" pitchFamily="2" charset="2"/>
                  </a:rPr>
                  <a:t>(</a:t>
                </a:r>
                <a:r>
                  <a:rPr lang="zh-TW" altLang="en-US" sz="1100" b="1" dirty="0" smtClean="0">
                    <a:solidFill>
                      <a:schemeClr val="bg1"/>
                    </a:solidFill>
                    <a:latin typeface="微软雅黑" pitchFamily="34" charset="-122"/>
                    <a:ea typeface="微软雅黑" pitchFamily="34" charset="-122"/>
                    <a:cs typeface="Calibri" pitchFamily="34" charset="0"/>
                    <a:sym typeface="Wingdings" pitchFamily="2" charset="2"/>
                  </a:rPr>
                  <a:t>占</a:t>
                </a:r>
                <a:r>
                  <a:rPr lang="en-US" altLang="zh-TW" sz="1100" b="1" dirty="0" smtClean="0">
                    <a:solidFill>
                      <a:schemeClr val="bg1"/>
                    </a:solidFill>
                    <a:latin typeface="微软雅黑" pitchFamily="34" charset="-122"/>
                    <a:ea typeface="微软雅黑" pitchFamily="34" charset="-122"/>
                    <a:cs typeface="Calibri" pitchFamily="34" charset="0"/>
                    <a:sym typeface="Wingdings" pitchFamily="2" charset="2"/>
                  </a:rPr>
                  <a:t>2014</a:t>
                </a:r>
                <a:r>
                  <a:rPr lang="zh-TW" altLang="en-US" sz="1100" b="1" dirty="0" smtClean="0">
                    <a:solidFill>
                      <a:schemeClr val="bg1"/>
                    </a:solidFill>
                    <a:latin typeface="微软雅黑" pitchFamily="34" charset="-122"/>
                    <a:ea typeface="微软雅黑" pitchFamily="34" charset="-122"/>
                    <a:cs typeface="Calibri" pitchFamily="34" charset="0"/>
                    <a:sym typeface="Wingdings" pitchFamily="2" charset="2"/>
                  </a:rPr>
                  <a:t>年</a:t>
                </a:r>
                <a:r>
                  <a:rPr lang="zh-TW" altLang="en-US" sz="1100" b="1" dirty="0">
                    <a:solidFill>
                      <a:schemeClr val="bg1"/>
                    </a:solidFill>
                    <a:latin typeface="微软雅黑" pitchFamily="34" charset="-122"/>
                    <a:ea typeface="微软雅黑" pitchFamily="34" charset="-122"/>
                    <a:cs typeface="Calibri" pitchFamily="34" charset="0"/>
                    <a:sym typeface="Wingdings" pitchFamily="2" charset="2"/>
                  </a:rPr>
                  <a:t>净收入的</a:t>
                </a:r>
                <a:r>
                  <a:rPr lang="en-US" altLang="zh-TW" sz="1100" b="1" dirty="0" smtClean="0">
                    <a:solidFill>
                      <a:schemeClr val="bg1"/>
                    </a:solidFill>
                    <a:latin typeface="微软雅黑" pitchFamily="34" charset="-122"/>
                    <a:ea typeface="微软雅黑" pitchFamily="34" charset="-122"/>
                    <a:cs typeface="Calibri" pitchFamily="34" charset="0"/>
                    <a:sym typeface="Wingdings" pitchFamily="2" charset="2"/>
                  </a:rPr>
                  <a:t>13 </a:t>
                </a:r>
                <a:r>
                  <a:rPr lang="en-US" altLang="zh-TW" sz="1100" b="1" dirty="0">
                    <a:solidFill>
                      <a:schemeClr val="bg1"/>
                    </a:solidFill>
                    <a:latin typeface="微软雅黑" pitchFamily="34" charset="-122"/>
                    <a:ea typeface="微软雅黑" pitchFamily="34" charset="-122"/>
                    <a:cs typeface="Calibri" pitchFamily="34" charset="0"/>
                    <a:sym typeface="Wingdings" pitchFamily="2" charset="2"/>
                  </a:rPr>
                  <a:t>%)</a:t>
                </a:r>
                <a:endParaRPr lang="en-US" altLang="zh-CN" sz="1100" b="1" dirty="0" smtClean="0">
                  <a:solidFill>
                    <a:schemeClr val="bg1"/>
                  </a:solidFill>
                  <a:latin typeface="微软雅黑" pitchFamily="34" charset="-122"/>
                  <a:ea typeface="微软雅黑" pitchFamily="34" charset="-122"/>
                  <a:cs typeface="Calibri" pitchFamily="34" charset="0"/>
                  <a:sym typeface="Wingdings" pitchFamily="2" charset="2"/>
                </a:endParaRPr>
              </a:p>
            </p:txBody>
          </p:sp>
          <p:sp>
            <p:nvSpPr>
              <p:cNvPr id="30" name="Rounded Rectangle 11"/>
              <p:cNvSpPr/>
              <p:nvPr>
                <p:custDataLst>
                  <p:tags r:id="rId6"/>
                </p:custDataLst>
              </p:nvPr>
            </p:nvSpPr>
            <p:spPr bwMode="auto">
              <a:xfrm>
                <a:off x="2696544" y="3534901"/>
                <a:ext cx="5979912" cy="1078046"/>
              </a:xfrm>
              <a:prstGeom prst="roundRect">
                <a:avLst>
                  <a:gd name="adj" fmla="val 9231"/>
                </a:avLst>
              </a:prstGeom>
              <a:solidFill>
                <a:srgbClr val="D9D9D9"/>
              </a:solidFill>
              <a:ln w="12700" cap="flat" cmpd="sng" algn="ctr">
                <a:noFill/>
                <a:prstDash val="solid"/>
                <a:round/>
                <a:headEnd type="none" w="med" len="med"/>
                <a:tailEnd type="none" w="med" len="med"/>
              </a:ln>
              <a:effectLst/>
            </p:spPr>
            <p:txBody>
              <a:bodyPr vert="horz" wrap="square" lIns="45720" tIns="16033" rIns="45720" bIns="16033" numCol="1" rtlCol="0" anchor="ctr" anchorCtr="0" compatLnSpc="1">
                <a:prstTxWarp prst="textNoShape">
                  <a:avLst/>
                </a:prstTxWarp>
                <a:noAutofit/>
              </a:bodyPr>
              <a:lstStyle/>
              <a:p>
                <a:pPr marL="285750" lvl="0" indent="-171450">
                  <a:lnSpc>
                    <a:spcPts val="1300"/>
                  </a:lnSpc>
                  <a:spcBef>
                    <a:spcPts val="300"/>
                  </a:spcBef>
                  <a:spcAft>
                    <a:spcPts val="300"/>
                  </a:spcAft>
                  <a:buSzPct val="80000"/>
                  <a:buFont typeface="Arial"/>
                  <a:buChar char="•"/>
                </a:pPr>
                <a:r>
                  <a:rPr lang="zh-CN" altLang="en-US"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充分利用优</a:t>
                </a: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秀的客户资源</a:t>
                </a:r>
                <a:endParaRPr lang="zh-CN" altLang="en-US"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endParaRPr>
              </a:p>
              <a:p>
                <a:pPr marL="285750" lvl="0" indent="-171450">
                  <a:lnSpc>
                    <a:spcPts val="1300"/>
                  </a:lnSpc>
                  <a:spcBef>
                    <a:spcPts val="300"/>
                  </a:spcBef>
                  <a:spcAft>
                    <a:spcPts val="300"/>
                  </a:spcAft>
                  <a:buSzPct val="80000"/>
                  <a:buFont typeface="Arial"/>
                  <a:buChar char="•"/>
                </a:pPr>
                <a:r>
                  <a:rPr lang="zh-CN" altLang="en-US"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地理位置上的优势及紧密的经济联</a:t>
                </a:r>
                <a:r>
                  <a:rPr lang="zh-CN" altLang="en-US"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系</a:t>
                </a:r>
                <a:endParaRPr lang="zh-CN" altLang="en-US"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endParaRPr>
              </a:p>
              <a:p>
                <a:pPr marL="285750" lvl="0" indent="-171450">
                  <a:lnSpc>
                    <a:spcPts val="1300"/>
                  </a:lnSpc>
                  <a:spcBef>
                    <a:spcPts val="300"/>
                  </a:spcBef>
                  <a:spcAft>
                    <a:spcPts val="300"/>
                  </a:spcAft>
                  <a:buSzPct val="80000"/>
                  <a:buFont typeface="Arial"/>
                  <a:buChar char="•"/>
                </a:pPr>
                <a:r>
                  <a:rPr lang="zh-CN" altLang="en-US" sz="1200" dirty="0">
                    <a:solidFill>
                      <a:schemeClr val="tx1">
                        <a:lumMod val="75000"/>
                        <a:lumOff val="25000"/>
                      </a:schemeClr>
                    </a:solidFill>
                    <a:latin typeface="微软雅黑" pitchFamily="34" charset="-122"/>
                    <a:ea typeface="微软雅黑" pitchFamily="34" charset="-122"/>
                    <a:cs typeface="Calibri" pitchFamily="34" charset="0"/>
                    <a:sym typeface="Wingdings" pitchFamily="2" charset="2"/>
                  </a:rPr>
                  <a:t>与中国同行相比在亚太地区业务覆盖上拥有绝对的优势</a:t>
                </a:r>
                <a:endParaRPr lang="en-US" altLang="zh-CN" sz="1200" dirty="0" smtClean="0">
                  <a:solidFill>
                    <a:schemeClr val="tx1">
                      <a:lumMod val="75000"/>
                      <a:lumOff val="25000"/>
                    </a:schemeClr>
                  </a:solidFill>
                  <a:latin typeface="微软雅黑" pitchFamily="34" charset="-122"/>
                  <a:ea typeface="微软雅黑" pitchFamily="34" charset="-122"/>
                  <a:cs typeface="Calibri" pitchFamily="34" charset="0"/>
                  <a:sym typeface="Wingdings" pitchFamily="2" charset="2"/>
                </a:endParaRPr>
              </a:p>
            </p:txBody>
          </p:sp>
        </p:grpSp>
        <p:sp>
          <p:nvSpPr>
            <p:cNvPr id="32" name="TextBox 6"/>
            <p:cNvSpPr txBox="1"/>
            <p:nvPr/>
          </p:nvSpPr>
          <p:spPr>
            <a:xfrm>
              <a:off x="4673552" y="655755"/>
              <a:ext cx="1988269" cy="438582"/>
            </a:xfrm>
            <a:prstGeom prst="rect">
              <a:avLst/>
            </a:prstGeom>
            <a:noFill/>
          </p:spPr>
          <p:txBody>
            <a:bodyPr wrap="square" rtlCol="0">
              <a:spAutoFit/>
            </a:bodyPr>
            <a:lstStyle/>
            <a:p>
              <a:pPr algn="ctr">
                <a:lnSpc>
                  <a:spcPct val="130000"/>
                </a:lnSpc>
              </a:pPr>
              <a:r>
                <a:rPr lang="zh-CN" altLang="en-US" sz="1800" b="1" dirty="0">
                  <a:solidFill>
                    <a:schemeClr val="tx1">
                      <a:lumMod val="75000"/>
                      <a:lumOff val="25000"/>
                    </a:schemeClr>
                  </a:solidFill>
                  <a:latin typeface="微软雅黑" pitchFamily="34" charset="-122"/>
                  <a:ea typeface="微软雅黑" pitchFamily="34" charset="-122"/>
                </a:rPr>
                <a:t>文思海辉定位</a:t>
              </a:r>
            </a:p>
          </p:txBody>
        </p:sp>
      </p:grpSp>
    </p:spTree>
    <p:extLst>
      <p:ext uri="{BB962C8B-B14F-4D97-AF65-F5344CB8AC3E}">
        <p14:creationId xmlns:p14="http://schemas.microsoft.com/office/powerpoint/2010/main" val="255878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12</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端到端服务组合</a:t>
            </a:r>
          </a:p>
        </p:txBody>
      </p:sp>
      <p:sp>
        <p:nvSpPr>
          <p:cNvPr id="87" name="TextBox 86"/>
          <p:cNvSpPr txBox="1"/>
          <p:nvPr/>
        </p:nvSpPr>
        <p:spPr>
          <a:xfrm>
            <a:off x="499430" y="699542"/>
            <a:ext cx="8073098" cy="352404"/>
          </a:xfrm>
          <a:prstGeom prst="rect">
            <a:avLst/>
          </a:prstGeom>
          <a:noFill/>
        </p:spPr>
        <p:txBody>
          <a:bodyPr wrap="square" rtlCol="0">
            <a:spAutoFit/>
          </a:bodyPr>
          <a:lstStyle/>
          <a:p>
            <a:pPr>
              <a:lnSpc>
                <a:spcPct val="130000"/>
              </a:lnSpc>
            </a:pPr>
            <a:r>
              <a:rPr lang="zh-CN" altLang="en-US" sz="1300" dirty="0" smtClean="0">
                <a:solidFill>
                  <a:srgbClr val="008AC2"/>
                </a:solidFill>
                <a:latin typeface="微软雅黑" pitchFamily="34" charset="-122"/>
                <a:ea typeface="微软雅黑" pitchFamily="34" charset="-122"/>
              </a:rPr>
              <a:t>文思海辉的核心竞争力涵盖企业计算的全价值链，我们为所有重要企业技术平台提供整套和定制的解决方案。</a:t>
            </a:r>
          </a:p>
        </p:txBody>
      </p:sp>
      <p:sp>
        <p:nvSpPr>
          <p:cNvPr id="88" name="TextBox 87"/>
          <p:cNvSpPr txBox="1"/>
          <p:nvPr/>
        </p:nvSpPr>
        <p:spPr>
          <a:xfrm>
            <a:off x="734630" y="4430606"/>
            <a:ext cx="943324" cy="484428"/>
          </a:xfrm>
          <a:prstGeom prst="rect">
            <a:avLst/>
          </a:prstGeom>
          <a:noFill/>
        </p:spPr>
        <p:txBody>
          <a:bodyPr wrap="square" rtlCol="0">
            <a:spAutoFit/>
          </a:bodyPr>
          <a:lstStyle/>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全球化</a:t>
            </a:r>
            <a:endParaRPr lang="en-US" altLang="zh-CN" sz="1200" dirty="0" smtClean="0">
              <a:solidFill>
                <a:schemeClr val="tx1">
                  <a:lumMod val="75000"/>
                  <a:lumOff val="25000"/>
                </a:schemeClr>
              </a:solidFill>
              <a:latin typeface="微软雅黑" pitchFamily="34" charset="-122"/>
              <a:ea typeface="微软雅黑" pitchFamily="34" charset="-122"/>
            </a:endParaRPr>
          </a:p>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与本地化</a:t>
            </a:r>
          </a:p>
        </p:txBody>
      </p:sp>
      <p:cxnSp>
        <p:nvCxnSpPr>
          <p:cNvPr id="95" name="直接连接符 94"/>
          <p:cNvCxnSpPr/>
          <p:nvPr/>
        </p:nvCxnSpPr>
        <p:spPr>
          <a:xfrm>
            <a:off x="614335" y="3615904"/>
            <a:ext cx="7786742" cy="1588"/>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544168" y="4430606"/>
            <a:ext cx="1127432" cy="498598"/>
          </a:xfrm>
          <a:prstGeom prst="rect">
            <a:avLst/>
          </a:prstGeom>
          <a:noFill/>
        </p:spPr>
        <p:txBody>
          <a:bodyPr wrap="square" rtlCol="0">
            <a:spAutoFit/>
          </a:bodyPr>
          <a:lstStyle/>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软件产品</a:t>
            </a:r>
            <a:endParaRPr lang="en-US" altLang="zh-CN" sz="1200" dirty="0" smtClean="0">
              <a:solidFill>
                <a:schemeClr val="tx1">
                  <a:lumMod val="75000"/>
                  <a:lumOff val="25000"/>
                </a:schemeClr>
              </a:solidFill>
              <a:latin typeface="微软雅黑" pitchFamily="34" charset="-122"/>
              <a:ea typeface="微软雅黑" pitchFamily="34" charset="-122"/>
            </a:endParaRPr>
          </a:p>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工程与测试</a:t>
            </a:r>
          </a:p>
        </p:txBody>
      </p:sp>
      <p:sp>
        <p:nvSpPr>
          <p:cNvPr id="106" name="TextBox 105"/>
          <p:cNvSpPr txBox="1"/>
          <p:nvPr/>
        </p:nvSpPr>
        <p:spPr>
          <a:xfrm>
            <a:off x="2642589" y="4430606"/>
            <a:ext cx="943324" cy="281295"/>
          </a:xfrm>
          <a:prstGeom prst="rect">
            <a:avLst/>
          </a:prstGeom>
          <a:noFill/>
        </p:spPr>
        <p:txBody>
          <a:bodyPr wrap="square" rtlCol="0">
            <a:spAutoFit/>
          </a:bodyPr>
          <a:lstStyle/>
          <a:p>
            <a:pPr algn="ctr">
              <a:lnSpc>
                <a:spcPct val="110000"/>
              </a:lnSpc>
            </a:pPr>
            <a:r>
              <a:rPr lang="en-US" altLang="zh-CN" sz="1200" dirty="0" smtClean="0">
                <a:solidFill>
                  <a:schemeClr val="tx1">
                    <a:lumMod val="75000"/>
                    <a:lumOff val="25000"/>
                  </a:schemeClr>
                </a:solidFill>
                <a:latin typeface="微软雅黑" pitchFamily="34" charset="-122"/>
                <a:ea typeface="微软雅黑" pitchFamily="34" charset="-122"/>
              </a:rPr>
              <a:t>IT</a:t>
            </a:r>
            <a:r>
              <a:rPr lang="zh-CN" altLang="en-US" sz="1200" dirty="0" smtClean="0">
                <a:solidFill>
                  <a:schemeClr val="tx1">
                    <a:lumMod val="75000"/>
                    <a:lumOff val="25000"/>
                  </a:schemeClr>
                </a:solidFill>
                <a:latin typeface="微软雅黑" pitchFamily="34" charset="-122"/>
                <a:ea typeface="微软雅黑" pitchFamily="34" charset="-122"/>
              </a:rPr>
              <a:t>外包</a:t>
            </a:r>
          </a:p>
        </p:txBody>
      </p:sp>
      <p:sp>
        <p:nvSpPr>
          <p:cNvPr id="107" name="TextBox 106"/>
          <p:cNvSpPr txBox="1"/>
          <p:nvPr/>
        </p:nvSpPr>
        <p:spPr>
          <a:xfrm>
            <a:off x="3566427" y="4430606"/>
            <a:ext cx="943324" cy="498598"/>
          </a:xfrm>
          <a:prstGeom prst="rect">
            <a:avLst/>
          </a:prstGeom>
          <a:noFill/>
        </p:spPr>
        <p:txBody>
          <a:bodyPr wrap="square" rtlCol="0">
            <a:spAutoFit/>
          </a:bodyPr>
          <a:lstStyle/>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业务</a:t>
            </a:r>
            <a:endParaRPr lang="en-US" altLang="zh-CN" sz="1200" dirty="0" smtClean="0">
              <a:solidFill>
                <a:schemeClr val="tx1">
                  <a:lumMod val="75000"/>
                  <a:lumOff val="25000"/>
                </a:schemeClr>
              </a:solidFill>
              <a:latin typeface="微软雅黑" pitchFamily="34" charset="-122"/>
              <a:ea typeface="微软雅黑" pitchFamily="34" charset="-122"/>
            </a:endParaRPr>
          </a:p>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流程外包</a:t>
            </a:r>
          </a:p>
        </p:txBody>
      </p:sp>
      <p:sp>
        <p:nvSpPr>
          <p:cNvPr id="108" name="TextBox 107"/>
          <p:cNvSpPr txBox="1"/>
          <p:nvPr/>
        </p:nvSpPr>
        <p:spPr>
          <a:xfrm>
            <a:off x="4500220" y="4430606"/>
            <a:ext cx="943324" cy="498598"/>
          </a:xfrm>
          <a:prstGeom prst="rect">
            <a:avLst/>
          </a:prstGeom>
          <a:noFill/>
        </p:spPr>
        <p:txBody>
          <a:bodyPr wrap="square" rtlCol="0">
            <a:spAutoFit/>
          </a:bodyPr>
          <a:lstStyle/>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企业</a:t>
            </a:r>
            <a:endParaRPr lang="en-US" altLang="zh-CN" sz="1200" dirty="0" smtClean="0">
              <a:solidFill>
                <a:schemeClr val="tx1">
                  <a:lumMod val="75000"/>
                  <a:lumOff val="25000"/>
                </a:schemeClr>
              </a:solidFill>
              <a:latin typeface="微软雅黑" pitchFamily="34" charset="-122"/>
              <a:ea typeface="微软雅黑" pitchFamily="34" charset="-122"/>
            </a:endParaRPr>
          </a:p>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解决方案</a:t>
            </a:r>
          </a:p>
        </p:txBody>
      </p:sp>
      <p:sp>
        <p:nvSpPr>
          <p:cNvPr id="109" name="TextBox 108"/>
          <p:cNvSpPr txBox="1"/>
          <p:nvPr/>
        </p:nvSpPr>
        <p:spPr>
          <a:xfrm>
            <a:off x="5337903" y="4430606"/>
            <a:ext cx="1117680" cy="498598"/>
          </a:xfrm>
          <a:prstGeom prst="rect">
            <a:avLst/>
          </a:prstGeom>
          <a:noFill/>
        </p:spPr>
        <p:txBody>
          <a:bodyPr wrap="square" rtlCol="0">
            <a:spAutoFit/>
          </a:bodyPr>
          <a:lstStyle/>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基于</a:t>
            </a:r>
            <a:r>
              <a:rPr lang="en-US" altLang="zh-CN" sz="1200" dirty="0" smtClean="0">
                <a:solidFill>
                  <a:schemeClr val="tx1">
                    <a:lumMod val="75000"/>
                    <a:lumOff val="25000"/>
                  </a:schemeClr>
                </a:solidFill>
                <a:latin typeface="微软雅黑" pitchFamily="34" charset="-122"/>
                <a:ea typeface="微软雅黑" pitchFamily="34" charset="-122"/>
              </a:rPr>
              <a:t>IP</a:t>
            </a:r>
          </a:p>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的解决方案</a:t>
            </a:r>
          </a:p>
        </p:txBody>
      </p:sp>
      <p:sp>
        <p:nvSpPr>
          <p:cNvPr id="110" name="TextBox 109"/>
          <p:cNvSpPr txBox="1"/>
          <p:nvPr/>
        </p:nvSpPr>
        <p:spPr>
          <a:xfrm>
            <a:off x="7286644" y="4430606"/>
            <a:ext cx="1079521" cy="498598"/>
          </a:xfrm>
          <a:prstGeom prst="rect">
            <a:avLst/>
          </a:prstGeom>
          <a:noFill/>
        </p:spPr>
        <p:txBody>
          <a:bodyPr wrap="square" rtlCol="0">
            <a:spAutoFit/>
          </a:bodyPr>
          <a:lstStyle/>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管理</a:t>
            </a:r>
            <a:endParaRPr lang="en-US" altLang="zh-CN" sz="1200" dirty="0" smtClean="0">
              <a:solidFill>
                <a:schemeClr val="tx1">
                  <a:lumMod val="75000"/>
                  <a:lumOff val="25000"/>
                </a:schemeClr>
              </a:solidFill>
              <a:latin typeface="微软雅黑" pitchFamily="34" charset="-122"/>
              <a:ea typeface="微软雅黑" pitchFamily="34" charset="-122"/>
            </a:endParaRPr>
          </a:p>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咨询与顾问</a:t>
            </a:r>
          </a:p>
        </p:txBody>
      </p:sp>
      <p:sp>
        <p:nvSpPr>
          <p:cNvPr id="103" name="椭圆 102"/>
          <p:cNvSpPr/>
          <p:nvPr/>
        </p:nvSpPr>
        <p:spPr>
          <a:xfrm>
            <a:off x="919137" y="3330461"/>
            <a:ext cx="571504" cy="571504"/>
          </a:xfrm>
          <a:prstGeom prst="ellipse">
            <a:avLst/>
          </a:prstGeom>
          <a:solidFill>
            <a:srgbClr val="8BB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1" name="Picture 3" descr="C:\Users\Administrator\Desktop\文思海辉图标\p8 图标1.png"/>
          <p:cNvPicPr>
            <a:picLocks noChangeAspect="1" noChangeArrowheads="1"/>
          </p:cNvPicPr>
          <p:nvPr/>
        </p:nvPicPr>
        <p:blipFill>
          <a:blip r:embed="rId3"/>
          <a:srcRect/>
          <a:stretch>
            <a:fillRect/>
          </a:stretch>
        </p:blipFill>
        <p:spPr bwMode="auto">
          <a:xfrm>
            <a:off x="1050902" y="3473336"/>
            <a:ext cx="288925" cy="304800"/>
          </a:xfrm>
          <a:prstGeom prst="rect">
            <a:avLst/>
          </a:prstGeom>
          <a:noFill/>
        </p:spPr>
      </p:pic>
      <p:sp>
        <p:nvSpPr>
          <p:cNvPr id="136" name="椭圆 135"/>
          <p:cNvSpPr/>
          <p:nvPr/>
        </p:nvSpPr>
        <p:spPr>
          <a:xfrm>
            <a:off x="1828781" y="3330461"/>
            <a:ext cx="571504" cy="571504"/>
          </a:xfrm>
          <a:prstGeom prst="ellipse">
            <a:avLst/>
          </a:prstGeom>
          <a:solidFill>
            <a:srgbClr val="8BB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2828913" y="3330461"/>
            <a:ext cx="571504" cy="571504"/>
          </a:xfrm>
          <a:prstGeom prst="ellipse">
            <a:avLst/>
          </a:prstGeom>
          <a:solidFill>
            <a:srgbClr val="8BB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3757607" y="3330461"/>
            <a:ext cx="571504" cy="571504"/>
          </a:xfrm>
          <a:prstGeom prst="ellipse">
            <a:avLst/>
          </a:prstGeom>
          <a:solidFill>
            <a:srgbClr val="8BB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4686301" y="3330461"/>
            <a:ext cx="571504" cy="571504"/>
          </a:xfrm>
          <a:prstGeom prst="ellipse">
            <a:avLst/>
          </a:prstGeom>
          <a:solidFill>
            <a:srgbClr val="8BB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5614995" y="3330461"/>
            <a:ext cx="571504" cy="571504"/>
          </a:xfrm>
          <a:prstGeom prst="ellipse">
            <a:avLst/>
          </a:prstGeom>
          <a:solidFill>
            <a:srgbClr val="8BB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6543689" y="3330461"/>
            <a:ext cx="571504" cy="571504"/>
          </a:xfrm>
          <a:prstGeom prst="ellipse">
            <a:avLst/>
          </a:prstGeom>
          <a:solidFill>
            <a:srgbClr val="8BB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159889" y="3920221"/>
            <a:ext cx="6714684" cy="510385"/>
            <a:chOff x="1159889" y="3061497"/>
            <a:chExt cx="6714684" cy="643248"/>
          </a:xfrm>
        </p:grpSpPr>
        <p:cxnSp>
          <p:nvCxnSpPr>
            <p:cNvPr id="101" name="直接连接符 100"/>
            <p:cNvCxnSpPr/>
            <p:nvPr/>
          </p:nvCxnSpPr>
          <p:spPr>
            <a:xfrm rot="5400000">
              <a:off x="919137" y="3346455"/>
              <a:ext cx="571504" cy="1588"/>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1159889" y="3614745"/>
              <a:ext cx="90000" cy="90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28" name="直接连接符 127"/>
            <p:cNvCxnSpPr/>
            <p:nvPr/>
          </p:nvCxnSpPr>
          <p:spPr>
            <a:xfrm rot="5400000">
              <a:off x="1828781" y="3346455"/>
              <a:ext cx="571504" cy="1588"/>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1" name="椭圆 130"/>
            <p:cNvSpPr/>
            <p:nvPr/>
          </p:nvSpPr>
          <p:spPr>
            <a:xfrm>
              <a:off x="2069533" y="3614745"/>
              <a:ext cx="90000" cy="90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38" name="直接连接符 137"/>
            <p:cNvCxnSpPr/>
            <p:nvPr/>
          </p:nvCxnSpPr>
          <p:spPr>
            <a:xfrm rot="5400000">
              <a:off x="2828913" y="3346455"/>
              <a:ext cx="571504" cy="1588"/>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9" name="椭圆 138"/>
            <p:cNvSpPr/>
            <p:nvPr/>
          </p:nvSpPr>
          <p:spPr>
            <a:xfrm>
              <a:off x="3069665" y="3614745"/>
              <a:ext cx="90000" cy="90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43" name="直接连接符 142"/>
            <p:cNvCxnSpPr/>
            <p:nvPr/>
          </p:nvCxnSpPr>
          <p:spPr>
            <a:xfrm rot="5400000">
              <a:off x="3757607" y="3346455"/>
              <a:ext cx="571504" cy="1588"/>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4" name="椭圆 143"/>
            <p:cNvSpPr/>
            <p:nvPr/>
          </p:nvSpPr>
          <p:spPr>
            <a:xfrm>
              <a:off x="3998359" y="3614745"/>
              <a:ext cx="90000" cy="90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60" name="直接连接符 159"/>
            <p:cNvCxnSpPr/>
            <p:nvPr/>
          </p:nvCxnSpPr>
          <p:spPr>
            <a:xfrm rot="5400000">
              <a:off x="4686301" y="3346455"/>
              <a:ext cx="571504" cy="1588"/>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a:off x="4927053" y="3614745"/>
              <a:ext cx="90000" cy="90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64" name="直接连接符 163"/>
            <p:cNvCxnSpPr/>
            <p:nvPr/>
          </p:nvCxnSpPr>
          <p:spPr>
            <a:xfrm rot="5400000">
              <a:off x="5614995" y="3346455"/>
              <a:ext cx="571504" cy="1588"/>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5855747" y="3614745"/>
              <a:ext cx="90000" cy="90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68" name="直接连接符 167"/>
            <p:cNvCxnSpPr/>
            <p:nvPr/>
          </p:nvCxnSpPr>
          <p:spPr>
            <a:xfrm rot="5400000">
              <a:off x="6543689" y="3346455"/>
              <a:ext cx="571504" cy="1588"/>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9" name="椭圆 168"/>
            <p:cNvSpPr/>
            <p:nvPr/>
          </p:nvSpPr>
          <p:spPr>
            <a:xfrm>
              <a:off x="6784441" y="3614745"/>
              <a:ext cx="90000" cy="90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72" name="直接连接符 171"/>
            <p:cNvCxnSpPr/>
            <p:nvPr/>
          </p:nvCxnSpPr>
          <p:spPr>
            <a:xfrm rot="5400000">
              <a:off x="7543821" y="3346455"/>
              <a:ext cx="571504" cy="1588"/>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3" name="椭圆 172"/>
            <p:cNvSpPr/>
            <p:nvPr/>
          </p:nvSpPr>
          <p:spPr>
            <a:xfrm>
              <a:off x="7784573" y="3614745"/>
              <a:ext cx="90000" cy="90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74" name="椭圆 173"/>
          <p:cNvSpPr/>
          <p:nvPr/>
        </p:nvSpPr>
        <p:spPr>
          <a:xfrm>
            <a:off x="7543821" y="3330461"/>
            <a:ext cx="571504" cy="571504"/>
          </a:xfrm>
          <a:prstGeom prst="ellipse">
            <a:avLst/>
          </a:prstGeom>
          <a:solidFill>
            <a:srgbClr val="8BB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TextBox 175"/>
          <p:cNvSpPr txBox="1"/>
          <p:nvPr/>
        </p:nvSpPr>
        <p:spPr>
          <a:xfrm>
            <a:off x="6283697" y="4430606"/>
            <a:ext cx="1117680" cy="281295"/>
          </a:xfrm>
          <a:prstGeom prst="rect">
            <a:avLst/>
          </a:prstGeom>
          <a:noFill/>
        </p:spPr>
        <p:txBody>
          <a:bodyPr wrap="square" rtlCol="0">
            <a:spAutoFit/>
          </a:bodyPr>
          <a:lstStyle/>
          <a:p>
            <a:pPr algn="ctr">
              <a:lnSpc>
                <a:spcPct val="110000"/>
              </a:lnSpc>
            </a:pPr>
            <a:r>
              <a:rPr lang="zh-CN" altLang="en-US" sz="1200" dirty="0" smtClean="0">
                <a:solidFill>
                  <a:schemeClr val="tx1">
                    <a:lumMod val="75000"/>
                    <a:lumOff val="25000"/>
                  </a:schemeClr>
                </a:solidFill>
                <a:latin typeface="微软雅黑" pitchFamily="34" charset="-122"/>
                <a:ea typeface="微软雅黑" pitchFamily="34" charset="-122"/>
              </a:rPr>
              <a:t>信息管理</a:t>
            </a:r>
          </a:p>
        </p:txBody>
      </p:sp>
      <p:pic>
        <p:nvPicPr>
          <p:cNvPr id="7172" name="Picture 4" descr="C:\Users\Administrator\Desktop\文思海辉图标\p8 图标2.png"/>
          <p:cNvPicPr>
            <a:picLocks noChangeAspect="1" noChangeArrowheads="1"/>
          </p:cNvPicPr>
          <p:nvPr/>
        </p:nvPicPr>
        <p:blipFill>
          <a:blip r:embed="rId4"/>
          <a:srcRect/>
          <a:stretch>
            <a:fillRect/>
          </a:stretch>
        </p:blipFill>
        <p:spPr bwMode="auto">
          <a:xfrm>
            <a:off x="1971657" y="3482862"/>
            <a:ext cx="285750" cy="265112"/>
          </a:xfrm>
          <a:prstGeom prst="rect">
            <a:avLst/>
          </a:prstGeom>
          <a:noFill/>
        </p:spPr>
      </p:pic>
      <p:pic>
        <p:nvPicPr>
          <p:cNvPr id="7173" name="Picture 5" descr="C:\Users\Administrator\Desktop\文思海辉图标\p8 图标3.png"/>
          <p:cNvPicPr>
            <a:picLocks noChangeAspect="1" noChangeArrowheads="1"/>
          </p:cNvPicPr>
          <p:nvPr/>
        </p:nvPicPr>
        <p:blipFill>
          <a:blip r:embed="rId5"/>
          <a:srcRect/>
          <a:stretch>
            <a:fillRect/>
          </a:stretch>
        </p:blipFill>
        <p:spPr bwMode="auto">
          <a:xfrm>
            <a:off x="2938451" y="3463812"/>
            <a:ext cx="341248" cy="273600"/>
          </a:xfrm>
          <a:prstGeom prst="rect">
            <a:avLst/>
          </a:prstGeom>
          <a:noFill/>
        </p:spPr>
      </p:pic>
      <p:pic>
        <p:nvPicPr>
          <p:cNvPr id="7174" name="Picture 6" descr="C:\Users\Administrator\Desktop\文思海辉图标\p8 图标4.png"/>
          <p:cNvPicPr>
            <a:picLocks noChangeAspect="1" noChangeArrowheads="1"/>
          </p:cNvPicPr>
          <p:nvPr/>
        </p:nvPicPr>
        <p:blipFill>
          <a:blip r:embed="rId6"/>
          <a:srcRect/>
          <a:stretch>
            <a:fillRect/>
          </a:stretch>
        </p:blipFill>
        <p:spPr bwMode="auto">
          <a:xfrm>
            <a:off x="3900483" y="3473337"/>
            <a:ext cx="277812" cy="249238"/>
          </a:xfrm>
          <a:prstGeom prst="rect">
            <a:avLst/>
          </a:prstGeom>
          <a:noFill/>
        </p:spPr>
      </p:pic>
      <p:pic>
        <p:nvPicPr>
          <p:cNvPr id="7175" name="Picture 7" descr="C:\Users\Administrator\Desktop\文思海辉图标\p8 图标5.png"/>
          <p:cNvPicPr>
            <a:picLocks noChangeAspect="1" noChangeArrowheads="1"/>
          </p:cNvPicPr>
          <p:nvPr/>
        </p:nvPicPr>
        <p:blipFill>
          <a:blip r:embed="rId7"/>
          <a:srcRect/>
          <a:stretch>
            <a:fillRect/>
          </a:stretch>
        </p:blipFill>
        <p:spPr bwMode="auto">
          <a:xfrm>
            <a:off x="4867277" y="3416186"/>
            <a:ext cx="198000" cy="394490"/>
          </a:xfrm>
          <a:prstGeom prst="rect">
            <a:avLst/>
          </a:prstGeom>
          <a:noFill/>
        </p:spPr>
      </p:pic>
      <p:pic>
        <p:nvPicPr>
          <p:cNvPr id="7176" name="Picture 8" descr="C:\Users\Administrator\Desktop\文思海辉图标\p8 图标6.png"/>
          <p:cNvPicPr>
            <a:picLocks noChangeAspect="1" noChangeArrowheads="1"/>
          </p:cNvPicPr>
          <p:nvPr/>
        </p:nvPicPr>
        <p:blipFill>
          <a:blip r:embed="rId8"/>
          <a:srcRect/>
          <a:stretch>
            <a:fillRect/>
          </a:stretch>
        </p:blipFill>
        <p:spPr bwMode="auto">
          <a:xfrm>
            <a:off x="5743583" y="3511437"/>
            <a:ext cx="314325" cy="219075"/>
          </a:xfrm>
          <a:prstGeom prst="rect">
            <a:avLst/>
          </a:prstGeom>
          <a:noFill/>
        </p:spPr>
      </p:pic>
      <p:pic>
        <p:nvPicPr>
          <p:cNvPr id="7177" name="Picture 9" descr="C:\Users\Administrator\Desktop\文思海辉图标\p8 图标7.png"/>
          <p:cNvPicPr>
            <a:picLocks noChangeAspect="1" noChangeArrowheads="1"/>
          </p:cNvPicPr>
          <p:nvPr/>
        </p:nvPicPr>
        <p:blipFill>
          <a:blip r:embed="rId9"/>
          <a:srcRect/>
          <a:stretch>
            <a:fillRect/>
          </a:stretch>
        </p:blipFill>
        <p:spPr bwMode="auto">
          <a:xfrm>
            <a:off x="6700852" y="3473337"/>
            <a:ext cx="241200" cy="279198"/>
          </a:xfrm>
          <a:prstGeom prst="rect">
            <a:avLst/>
          </a:prstGeom>
          <a:noFill/>
        </p:spPr>
      </p:pic>
      <p:pic>
        <p:nvPicPr>
          <p:cNvPr id="7178" name="Picture 10" descr="C:\Users\Administrator\Desktop\文思海辉图标\p8 图标8.png"/>
          <p:cNvPicPr>
            <a:picLocks noChangeAspect="1" noChangeArrowheads="1"/>
          </p:cNvPicPr>
          <p:nvPr/>
        </p:nvPicPr>
        <p:blipFill>
          <a:blip r:embed="rId10"/>
          <a:srcRect/>
          <a:stretch>
            <a:fillRect/>
          </a:stretch>
        </p:blipFill>
        <p:spPr bwMode="auto">
          <a:xfrm>
            <a:off x="7686697" y="3449524"/>
            <a:ext cx="288925" cy="295275"/>
          </a:xfrm>
          <a:prstGeom prst="rect">
            <a:avLst/>
          </a:prstGeom>
          <a:noFill/>
        </p:spPr>
      </p:pic>
      <p:sp>
        <p:nvSpPr>
          <p:cNvPr id="52" name="TextBox 51"/>
          <p:cNvSpPr txBox="1"/>
          <p:nvPr/>
        </p:nvSpPr>
        <p:spPr>
          <a:xfrm>
            <a:off x="2285984" y="1194232"/>
            <a:ext cx="2428892" cy="292388"/>
          </a:xfrm>
          <a:prstGeom prst="rect">
            <a:avLst/>
          </a:prstGeom>
          <a:solidFill>
            <a:srgbClr val="8BBC58"/>
          </a:solidFill>
        </p:spPr>
        <p:txBody>
          <a:bodyPr wrap="square" rtlCol="0">
            <a:spAutoFit/>
          </a:bodyPr>
          <a:lstStyle/>
          <a:p>
            <a:pPr algn="ctr"/>
            <a:r>
              <a:rPr lang="zh-CN" altLang="en-US" sz="1300" b="1" dirty="0" smtClean="0">
                <a:solidFill>
                  <a:schemeClr val="bg1"/>
                </a:solidFill>
              </a:rPr>
              <a:t>文思海辉主要服务</a:t>
            </a:r>
            <a:endParaRPr lang="zh-CN" altLang="en-US" sz="1300" dirty="0">
              <a:solidFill>
                <a:schemeClr val="bg1"/>
              </a:solidFill>
            </a:endParaRPr>
          </a:p>
        </p:txBody>
      </p:sp>
      <p:cxnSp>
        <p:nvCxnSpPr>
          <p:cNvPr id="53" name="直接连接符 52"/>
          <p:cNvCxnSpPr>
            <a:stCxn id="52" idx="2"/>
          </p:cNvCxnSpPr>
          <p:nvPr/>
        </p:nvCxnSpPr>
        <p:spPr>
          <a:xfrm rot="5400000">
            <a:off x="3396591" y="1590459"/>
            <a:ext cx="207678" cy="1588"/>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5400000">
            <a:off x="2036348" y="1801058"/>
            <a:ext cx="214314" cy="794"/>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4751389" y="1800661"/>
            <a:ext cx="214314" cy="1588"/>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5400000">
            <a:off x="3251139" y="2729409"/>
            <a:ext cx="785819" cy="1483"/>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643306" y="2337240"/>
            <a:ext cx="428627" cy="1588"/>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072198" y="1337108"/>
            <a:ext cx="928694" cy="215444"/>
          </a:xfrm>
          <a:prstGeom prst="rect">
            <a:avLst/>
          </a:prstGeom>
          <a:solidFill>
            <a:schemeClr val="bg1"/>
          </a:solidFill>
          <a:ln>
            <a:solidFill>
              <a:schemeClr val="tx1">
                <a:lumMod val="50000"/>
                <a:lumOff val="50000"/>
              </a:schemeClr>
            </a:solidFill>
          </a:ln>
        </p:spPr>
        <p:txBody>
          <a:bodyPr wrap="square" rtlCol="0">
            <a:spAutoFit/>
          </a:bodyPr>
          <a:lstStyle/>
          <a:p>
            <a:pPr algn="ctr"/>
            <a:r>
              <a:rPr lang="en-US" altLang="zh-CN" sz="800" dirty="0" smtClean="0">
                <a:solidFill>
                  <a:schemeClr val="tx1">
                    <a:lumMod val="75000"/>
                    <a:lumOff val="25000"/>
                  </a:schemeClr>
                </a:solidFill>
                <a:ea typeface="微软雅黑" pitchFamily="34" charset="-122"/>
              </a:rPr>
              <a:t>% of 2014 </a:t>
            </a:r>
            <a:r>
              <a:rPr lang="zh-CN" altLang="en-US" sz="800" dirty="0" smtClean="0">
                <a:solidFill>
                  <a:schemeClr val="tx1">
                    <a:lumMod val="75000"/>
                    <a:lumOff val="25000"/>
                  </a:schemeClr>
                </a:solidFill>
                <a:ea typeface="微软雅黑" pitchFamily="34" charset="-122"/>
              </a:rPr>
              <a:t>净收入</a:t>
            </a:r>
            <a:endParaRPr lang="zh-CN" altLang="en-US" sz="800" dirty="0">
              <a:solidFill>
                <a:schemeClr val="tx1">
                  <a:lumMod val="75000"/>
                  <a:lumOff val="25000"/>
                </a:schemeClr>
              </a:solidFill>
              <a:ea typeface="微软雅黑" pitchFamily="34" charset="-122"/>
            </a:endParaRPr>
          </a:p>
        </p:txBody>
      </p:sp>
      <p:cxnSp>
        <p:nvCxnSpPr>
          <p:cNvPr id="59" name="直接连接符 58"/>
          <p:cNvCxnSpPr/>
          <p:nvPr/>
        </p:nvCxnSpPr>
        <p:spPr>
          <a:xfrm>
            <a:off x="2143108" y="1694298"/>
            <a:ext cx="2714644" cy="1588"/>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143372" y="1551423"/>
            <a:ext cx="428628" cy="246221"/>
          </a:xfrm>
          <a:prstGeom prst="rect">
            <a:avLst/>
          </a:prstGeom>
          <a:solidFill>
            <a:schemeClr val="bg1"/>
          </a:solidFill>
          <a:ln>
            <a:solidFill>
              <a:srgbClr val="4B4B4B"/>
            </a:solidFill>
          </a:ln>
        </p:spPr>
        <p:txBody>
          <a:bodyPr wrap="square" rtlCol="0">
            <a:spAutoFit/>
          </a:bodyPr>
          <a:lstStyle/>
          <a:p>
            <a:pPr algn="ctr"/>
            <a:r>
              <a:rPr lang="en-US" altLang="zh-CN" sz="1000" dirty="0" smtClean="0">
                <a:solidFill>
                  <a:srgbClr val="4B4B4B"/>
                </a:solidFill>
              </a:rPr>
              <a:t>65%</a:t>
            </a:r>
            <a:endParaRPr lang="zh-CN" altLang="en-US" sz="1000" dirty="0">
              <a:solidFill>
                <a:srgbClr val="4B4B4B"/>
              </a:solidFill>
            </a:endParaRPr>
          </a:p>
        </p:txBody>
      </p:sp>
      <p:sp>
        <p:nvSpPr>
          <p:cNvPr id="61" name="TextBox 60"/>
          <p:cNvSpPr txBox="1"/>
          <p:nvPr/>
        </p:nvSpPr>
        <p:spPr>
          <a:xfrm>
            <a:off x="2571736" y="1551422"/>
            <a:ext cx="428628" cy="246221"/>
          </a:xfrm>
          <a:prstGeom prst="rect">
            <a:avLst/>
          </a:prstGeom>
          <a:solidFill>
            <a:schemeClr val="bg1"/>
          </a:solidFill>
          <a:ln>
            <a:solidFill>
              <a:srgbClr val="4B4B4B"/>
            </a:solidFill>
          </a:ln>
        </p:spPr>
        <p:txBody>
          <a:bodyPr wrap="square" rtlCol="0">
            <a:spAutoFit/>
          </a:bodyPr>
          <a:lstStyle/>
          <a:p>
            <a:pPr algn="ctr"/>
            <a:r>
              <a:rPr lang="en-US" altLang="zh-CN" sz="1000" dirty="0" smtClean="0">
                <a:solidFill>
                  <a:srgbClr val="4B4B4B"/>
                </a:solidFill>
              </a:rPr>
              <a:t>35%</a:t>
            </a:r>
            <a:endParaRPr lang="zh-CN" altLang="en-US" sz="1000" dirty="0">
              <a:solidFill>
                <a:srgbClr val="4B4B4B"/>
              </a:solidFill>
            </a:endParaRPr>
          </a:p>
        </p:txBody>
      </p:sp>
      <p:sp>
        <p:nvSpPr>
          <p:cNvPr id="62" name="TextBox 61"/>
          <p:cNvSpPr txBox="1"/>
          <p:nvPr/>
        </p:nvSpPr>
        <p:spPr>
          <a:xfrm>
            <a:off x="3428992" y="2480116"/>
            <a:ext cx="428628" cy="246221"/>
          </a:xfrm>
          <a:prstGeom prst="rect">
            <a:avLst/>
          </a:prstGeom>
          <a:solidFill>
            <a:schemeClr val="bg1"/>
          </a:solidFill>
          <a:ln>
            <a:solidFill>
              <a:srgbClr val="4B4B4B"/>
            </a:solidFill>
          </a:ln>
        </p:spPr>
        <p:txBody>
          <a:bodyPr wrap="square" rtlCol="0">
            <a:spAutoFit/>
          </a:bodyPr>
          <a:lstStyle/>
          <a:p>
            <a:r>
              <a:rPr lang="en-US" altLang="zh-CN" sz="1000" kern="100" dirty="0" smtClean="0">
                <a:solidFill>
                  <a:srgbClr val="4B4B4B"/>
                </a:solidFill>
                <a:latin typeface="Calibri"/>
                <a:ea typeface="宋体"/>
                <a:cs typeface="Times New Roman"/>
              </a:rPr>
              <a:t>40%</a:t>
            </a:r>
            <a:endParaRPr lang="zh-CN" altLang="en-US" sz="1000" kern="100" dirty="0">
              <a:solidFill>
                <a:srgbClr val="4B4B4B"/>
              </a:solidFill>
              <a:latin typeface="Calibri"/>
              <a:ea typeface="宋体"/>
              <a:cs typeface="Times New Roman"/>
            </a:endParaRPr>
          </a:p>
        </p:txBody>
      </p:sp>
      <p:cxnSp>
        <p:nvCxnSpPr>
          <p:cNvPr id="63" name="直接连接符 62"/>
          <p:cNvCxnSpPr/>
          <p:nvPr/>
        </p:nvCxnSpPr>
        <p:spPr>
          <a:xfrm>
            <a:off x="5786446" y="2337240"/>
            <a:ext cx="428627" cy="1588"/>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5400000">
            <a:off x="5822906" y="2729408"/>
            <a:ext cx="785819" cy="1483"/>
          </a:xfrm>
          <a:prstGeom prst="line">
            <a:avLst/>
          </a:prstGeom>
          <a:ln>
            <a:solidFill>
              <a:srgbClr val="4B4B4B"/>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000760" y="2480116"/>
            <a:ext cx="428628" cy="246221"/>
          </a:xfrm>
          <a:prstGeom prst="rect">
            <a:avLst/>
          </a:prstGeom>
          <a:solidFill>
            <a:schemeClr val="bg1"/>
          </a:solidFill>
          <a:ln>
            <a:solidFill>
              <a:srgbClr val="4B4B4B"/>
            </a:solidFill>
          </a:ln>
        </p:spPr>
        <p:txBody>
          <a:bodyPr wrap="square" rtlCol="0">
            <a:spAutoFit/>
          </a:bodyPr>
          <a:lstStyle/>
          <a:p>
            <a:r>
              <a:rPr lang="en-US" altLang="zh-CN" sz="1000" kern="100" dirty="0" smtClean="0">
                <a:solidFill>
                  <a:srgbClr val="4B4B4B"/>
                </a:solidFill>
                <a:latin typeface="Calibri"/>
                <a:ea typeface="宋体"/>
                <a:cs typeface="Times New Roman"/>
              </a:rPr>
              <a:t>25%</a:t>
            </a:r>
            <a:endParaRPr lang="zh-CN" altLang="en-US" sz="1000" kern="100" dirty="0">
              <a:solidFill>
                <a:srgbClr val="4B4B4B"/>
              </a:solidFill>
              <a:latin typeface="Calibri"/>
              <a:ea typeface="宋体"/>
              <a:cs typeface="Times New Roman"/>
            </a:endParaRPr>
          </a:p>
        </p:txBody>
      </p:sp>
      <p:grpSp>
        <p:nvGrpSpPr>
          <p:cNvPr id="66" name="组合 65"/>
          <p:cNvGrpSpPr/>
          <p:nvPr/>
        </p:nvGrpSpPr>
        <p:grpSpPr>
          <a:xfrm>
            <a:off x="1285852" y="1837174"/>
            <a:ext cx="1714512" cy="857256"/>
            <a:chOff x="1285852" y="1643056"/>
            <a:chExt cx="1714512" cy="857256"/>
          </a:xfrm>
        </p:grpSpPr>
        <p:sp>
          <p:nvSpPr>
            <p:cNvPr id="67" name="矩形 66"/>
            <p:cNvSpPr/>
            <p:nvPr/>
          </p:nvSpPr>
          <p:spPr>
            <a:xfrm>
              <a:off x="1285852" y="1643056"/>
              <a:ext cx="1714512" cy="428628"/>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1100" b="1" kern="100" dirty="0" smtClean="0">
                  <a:solidFill>
                    <a:srgbClr val="FFFFFF"/>
                  </a:solidFill>
                  <a:ea typeface="宋体"/>
                  <a:cs typeface="Times New Roman"/>
                </a:rPr>
                <a:t>研发服务 </a:t>
              </a:r>
              <a:r>
                <a:rPr lang="en-US" sz="1100" b="1" kern="100" dirty="0" smtClean="0">
                  <a:solidFill>
                    <a:srgbClr val="FFFFFF"/>
                  </a:solidFill>
                  <a:ea typeface="宋体"/>
                  <a:cs typeface="Times New Roman"/>
                </a:rPr>
                <a:t>(“RDS”)</a:t>
              </a:r>
              <a:endParaRPr lang="zh-CN" altLang="en-US" sz="1100" kern="100" dirty="0">
                <a:cs typeface="Times New Roman"/>
              </a:endParaRPr>
            </a:p>
          </p:txBody>
        </p:sp>
        <p:sp>
          <p:nvSpPr>
            <p:cNvPr id="68" name="矩形 67"/>
            <p:cNvSpPr/>
            <p:nvPr/>
          </p:nvSpPr>
          <p:spPr>
            <a:xfrm>
              <a:off x="1285852" y="2071684"/>
              <a:ext cx="1714512" cy="428628"/>
            </a:xfrm>
            <a:prstGeom prst="rect">
              <a:avLst/>
            </a:prstGeom>
            <a:noFill/>
            <a:ln w="9525">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smtClean="0">
                  <a:solidFill>
                    <a:srgbClr val="4B4B4B"/>
                  </a:solidFill>
                </a:rPr>
                <a:t>帮助客户将新的软件及硬件产品推向市场</a:t>
              </a:r>
              <a:endParaRPr lang="zh-CN" altLang="zh-CN" sz="900" dirty="0">
                <a:solidFill>
                  <a:srgbClr val="4B4B4B"/>
                </a:solidFill>
              </a:endParaRPr>
            </a:p>
          </p:txBody>
        </p:sp>
      </p:grpSp>
      <p:grpSp>
        <p:nvGrpSpPr>
          <p:cNvPr id="69" name="组合 68"/>
          <p:cNvGrpSpPr/>
          <p:nvPr/>
        </p:nvGrpSpPr>
        <p:grpSpPr>
          <a:xfrm>
            <a:off x="4071934" y="1837174"/>
            <a:ext cx="1714512" cy="857256"/>
            <a:chOff x="1285852" y="1643056"/>
            <a:chExt cx="1714512" cy="857256"/>
          </a:xfrm>
        </p:grpSpPr>
        <p:sp>
          <p:nvSpPr>
            <p:cNvPr id="70" name="矩形 69"/>
            <p:cNvSpPr/>
            <p:nvPr/>
          </p:nvSpPr>
          <p:spPr>
            <a:xfrm>
              <a:off x="1285852" y="1643056"/>
              <a:ext cx="1714512" cy="428628"/>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100" b="1" kern="100" dirty="0" smtClean="0">
                  <a:solidFill>
                    <a:srgbClr val="FFFFFF"/>
                  </a:solidFill>
                  <a:ea typeface="宋体"/>
                  <a:cs typeface="Times New Roman"/>
                </a:rPr>
                <a:t>IT </a:t>
              </a:r>
              <a:r>
                <a:rPr lang="zh-CN" altLang="en-US" sz="1100" b="1" kern="100" dirty="0" smtClean="0">
                  <a:solidFill>
                    <a:srgbClr val="FFFFFF"/>
                  </a:solidFill>
                  <a:ea typeface="宋体"/>
                  <a:cs typeface="Times New Roman"/>
                </a:rPr>
                <a:t>服务</a:t>
              </a:r>
              <a:endParaRPr lang="zh-CN" altLang="en-US" sz="1100" kern="100" dirty="0">
                <a:cs typeface="Times New Roman"/>
              </a:endParaRPr>
            </a:p>
          </p:txBody>
        </p:sp>
        <p:sp>
          <p:nvSpPr>
            <p:cNvPr id="71" name="矩形 70"/>
            <p:cNvSpPr/>
            <p:nvPr/>
          </p:nvSpPr>
          <p:spPr>
            <a:xfrm>
              <a:off x="1285852" y="2071684"/>
              <a:ext cx="1714512" cy="428628"/>
            </a:xfrm>
            <a:prstGeom prst="rect">
              <a:avLst/>
            </a:prstGeom>
            <a:noFill/>
            <a:ln w="9525">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smtClean="0">
                  <a:solidFill>
                    <a:srgbClr val="4B4B4B"/>
                  </a:solidFill>
                </a:rPr>
                <a:t>帮助客户改进其内部</a:t>
              </a:r>
              <a:r>
                <a:rPr lang="en-US" altLang="zh-CN" sz="900" dirty="0" smtClean="0">
                  <a:solidFill>
                    <a:srgbClr val="4B4B4B"/>
                  </a:solidFill>
                </a:rPr>
                <a:t>IT</a:t>
              </a:r>
              <a:r>
                <a:rPr lang="zh-CN" altLang="en-US" sz="900" dirty="0" smtClean="0">
                  <a:solidFill>
                    <a:srgbClr val="4B4B4B"/>
                  </a:solidFill>
                </a:rPr>
                <a:t>基础设施及系统</a:t>
              </a:r>
              <a:endParaRPr lang="en-US" altLang="zh-CN" sz="900" dirty="0" smtClean="0">
                <a:solidFill>
                  <a:srgbClr val="4B4B4B"/>
                </a:solidFill>
              </a:endParaRPr>
            </a:p>
          </p:txBody>
        </p:sp>
      </p:grpSp>
      <p:sp>
        <p:nvSpPr>
          <p:cNvPr id="72" name="矩形 71"/>
          <p:cNvSpPr/>
          <p:nvPr/>
        </p:nvSpPr>
        <p:spPr>
          <a:xfrm>
            <a:off x="5214942" y="2837306"/>
            <a:ext cx="1714512" cy="428628"/>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100" b="1" kern="100" dirty="0" smtClean="0">
                <a:solidFill>
                  <a:srgbClr val="FFFFFF"/>
                </a:solidFill>
                <a:ea typeface="宋体"/>
                <a:cs typeface="Times New Roman"/>
              </a:rPr>
              <a:t>Consulting and Packaged</a:t>
            </a:r>
          </a:p>
          <a:p>
            <a:pPr algn="ctr">
              <a:spcAft>
                <a:spcPts val="0"/>
              </a:spcAft>
            </a:pPr>
            <a:r>
              <a:rPr lang="en-US" sz="1100" b="1" kern="100" dirty="0" smtClean="0">
                <a:solidFill>
                  <a:srgbClr val="FFFFFF"/>
                </a:solidFill>
                <a:ea typeface="宋体"/>
                <a:cs typeface="Times New Roman"/>
              </a:rPr>
              <a:t>Software Services (“CPS”)</a:t>
            </a:r>
            <a:endParaRPr lang="zh-CN" altLang="en-US" sz="1000" kern="100" dirty="0">
              <a:cs typeface="Times New Roman"/>
            </a:endParaRPr>
          </a:p>
        </p:txBody>
      </p:sp>
      <p:sp>
        <p:nvSpPr>
          <p:cNvPr id="73" name="矩形 72"/>
          <p:cNvSpPr/>
          <p:nvPr/>
        </p:nvSpPr>
        <p:spPr>
          <a:xfrm>
            <a:off x="2714612" y="2837306"/>
            <a:ext cx="1928826" cy="428628"/>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zh-CN" altLang="en-US" sz="1100" b="1" kern="100" dirty="0" smtClean="0">
                <a:solidFill>
                  <a:srgbClr val="FFFFFF"/>
                </a:solidFill>
                <a:ea typeface="宋体"/>
                <a:cs typeface="Times New Roman"/>
              </a:rPr>
              <a:t>应用研发与维护 </a:t>
            </a:r>
            <a:r>
              <a:rPr lang="en-US" sz="1100" b="1" kern="100" dirty="0" smtClean="0">
                <a:solidFill>
                  <a:srgbClr val="FFFFFF"/>
                </a:solidFill>
                <a:ea typeface="宋体"/>
                <a:cs typeface="Times New Roman"/>
              </a:rPr>
              <a:t>(“ADM”)</a:t>
            </a:r>
            <a:endParaRPr lang="zh-CN" altLang="en-US" sz="1100" kern="100" dirty="0">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619671" y="1995686"/>
            <a:ext cx="1043999" cy="2556288"/>
          </a:xfrm>
          <a:prstGeom prst="rect">
            <a:avLst/>
          </a:prstGeom>
          <a:noFill/>
          <a:ln w="9525">
            <a:solidFill>
              <a:srgbClr val="77C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792274" y="1995686"/>
            <a:ext cx="1043999" cy="2556288"/>
          </a:xfrm>
          <a:prstGeom prst="rect">
            <a:avLst/>
          </a:prstGeom>
          <a:noFill/>
          <a:ln w="9525">
            <a:solidFill>
              <a:srgbClr val="8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3964877" y="1995686"/>
            <a:ext cx="1043999" cy="2556288"/>
          </a:xfrm>
          <a:prstGeom prst="rect">
            <a:avLst/>
          </a:prstGeom>
          <a:noFill/>
          <a:ln w="9525">
            <a:solidFill>
              <a:srgbClr val="77C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5137480" y="1995686"/>
            <a:ext cx="1043999" cy="2556288"/>
          </a:xfrm>
          <a:prstGeom prst="rect">
            <a:avLst/>
          </a:prstGeom>
          <a:noFill/>
          <a:ln w="9525">
            <a:solidFill>
              <a:srgbClr val="8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6310083" y="1995686"/>
            <a:ext cx="1043999" cy="2556288"/>
          </a:xfrm>
          <a:prstGeom prst="rect">
            <a:avLst/>
          </a:prstGeom>
          <a:noFill/>
          <a:ln w="9525">
            <a:solidFill>
              <a:srgbClr val="77C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7482686" y="1995686"/>
            <a:ext cx="1043999" cy="2556288"/>
          </a:xfrm>
          <a:prstGeom prst="rect">
            <a:avLst/>
          </a:prstGeom>
          <a:noFill/>
          <a:ln w="9525">
            <a:solidFill>
              <a:srgbClr val="8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幻灯片编号占位符 4"/>
          <p:cNvSpPr>
            <a:spLocks noGrp="1"/>
          </p:cNvSpPr>
          <p:nvPr>
            <p:ph type="sldNum" sz="quarter" idx="12"/>
          </p:nvPr>
        </p:nvSpPr>
        <p:spPr/>
        <p:txBody>
          <a:bodyPr/>
          <a:lstStyle/>
          <a:p>
            <a:fld id="{8810F394-C716-49D3-8450-D4BAA85FC0FF}" type="slidenum">
              <a:rPr lang="zh-CN" altLang="en-US" smtClean="0"/>
              <a:pPr/>
              <a:t>13</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咨询概述</a:t>
            </a:r>
          </a:p>
        </p:txBody>
      </p:sp>
      <p:sp>
        <p:nvSpPr>
          <p:cNvPr id="7" name="TextBox 86"/>
          <p:cNvSpPr txBox="1"/>
          <p:nvPr/>
        </p:nvSpPr>
        <p:spPr>
          <a:xfrm>
            <a:off x="499430" y="699542"/>
            <a:ext cx="6572900" cy="921791"/>
          </a:xfrm>
          <a:prstGeom prst="rect">
            <a:avLst/>
          </a:prstGeom>
          <a:noFill/>
        </p:spPr>
        <p:txBody>
          <a:bodyPr wrap="square" rtlCol="0">
            <a:spAutoFit/>
          </a:bodyPr>
          <a:lstStyle/>
          <a:p>
            <a:pPr>
              <a:lnSpc>
                <a:spcPct val="130000"/>
              </a:lnSpc>
            </a:pPr>
            <a:r>
              <a:rPr lang="zh-CN" altLang="en-US" sz="1400" dirty="0" smtClean="0">
                <a:solidFill>
                  <a:srgbClr val="008AC2"/>
                </a:solidFill>
                <a:latin typeface="微软雅黑" pitchFamily="34" charset="-122"/>
                <a:ea typeface="微软雅黑" pitchFamily="34" charset="-122"/>
              </a:rPr>
              <a:t>文思海辉的高级顾问拥有广泛而深入扎实的工作经验，曾服务于众多关键行业的全球顶尖公司 </a:t>
            </a:r>
            <a:r>
              <a:rPr lang="en-US" altLang="zh-CN" sz="1400" dirty="0" smtClean="0">
                <a:solidFill>
                  <a:srgbClr val="008AC2"/>
                </a:solidFill>
                <a:latin typeface="微软雅黑" pitchFamily="34" charset="-122"/>
                <a:ea typeface="微软雅黑" pitchFamily="34" charset="-122"/>
              </a:rPr>
              <a:t>– </a:t>
            </a:r>
            <a:r>
              <a:rPr lang="zh-CN" altLang="en-US" sz="1400" dirty="0" smtClean="0">
                <a:solidFill>
                  <a:srgbClr val="008AC2"/>
                </a:solidFill>
                <a:latin typeface="微软雅黑" pitchFamily="34" charset="-122"/>
                <a:ea typeface="微软雅黑" pitchFamily="34" charset="-122"/>
              </a:rPr>
              <a:t>担任企业领导和咨询角色。因此，我们能够帮助您规划和执行科技投资，助力您的企业开启一个新纪元。</a:t>
            </a:r>
          </a:p>
        </p:txBody>
      </p:sp>
      <p:sp>
        <p:nvSpPr>
          <p:cNvPr id="8" name="矩形 7"/>
          <p:cNvSpPr/>
          <p:nvPr/>
        </p:nvSpPr>
        <p:spPr>
          <a:xfrm rot="10800000" flipV="1">
            <a:off x="1619672" y="3278658"/>
            <a:ext cx="6925389" cy="504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矩形 8"/>
          <p:cNvSpPr/>
          <p:nvPr/>
        </p:nvSpPr>
        <p:spPr>
          <a:xfrm rot="10800000" flipV="1">
            <a:off x="1619672" y="4060486"/>
            <a:ext cx="6925389" cy="504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 name="矩形 9"/>
          <p:cNvSpPr/>
          <p:nvPr/>
        </p:nvSpPr>
        <p:spPr>
          <a:xfrm rot="10800000" flipV="1">
            <a:off x="652530" y="3278658"/>
            <a:ext cx="968428" cy="504000"/>
          </a:xfrm>
          <a:prstGeom prst="rect">
            <a:avLst/>
          </a:prstGeom>
          <a:solidFill>
            <a:srgbClr val="008A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latin typeface="微软雅黑" pitchFamily="34" charset="-122"/>
                <a:ea typeface="微软雅黑" pitchFamily="34" charset="-122"/>
              </a:rPr>
              <a:t>管理咨询</a:t>
            </a:r>
            <a:endParaRPr lang="en-US" altLang="zh-CN" sz="1000" dirty="0" smtClean="0">
              <a:latin typeface="微软雅黑" pitchFamily="34" charset="-122"/>
              <a:ea typeface="微软雅黑" pitchFamily="34" charset="-122"/>
            </a:endParaRPr>
          </a:p>
          <a:p>
            <a:pPr algn="ctr"/>
            <a:r>
              <a:rPr lang="zh-CN" altLang="en-US" sz="1000" dirty="0" smtClean="0">
                <a:latin typeface="微软雅黑" pitchFamily="34" charset="-122"/>
                <a:ea typeface="微软雅黑" pitchFamily="34" charset="-122"/>
              </a:rPr>
              <a:t>与顾问</a:t>
            </a:r>
            <a:endParaRPr lang="zh-CN" altLang="en-US" sz="1000" dirty="0">
              <a:latin typeface="微软雅黑" pitchFamily="34" charset="-122"/>
              <a:ea typeface="微软雅黑" pitchFamily="34" charset="-122"/>
            </a:endParaRPr>
          </a:p>
        </p:txBody>
      </p:sp>
      <p:sp>
        <p:nvSpPr>
          <p:cNvPr id="11" name="矩形 10"/>
          <p:cNvSpPr/>
          <p:nvPr/>
        </p:nvSpPr>
        <p:spPr>
          <a:xfrm rot="10800000" flipV="1">
            <a:off x="652531" y="4060486"/>
            <a:ext cx="968428" cy="504000"/>
          </a:xfrm>
          <a:prstGeom prst="rect">
            <a:avLst/>
          </a:prstGeom>
          <a:solidFill>
            <a:srgbClr val="008A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latin typeface="微软雅黑" pitchFamily="34" charset="-122"/>
                <a:ea typeface="微软雅黑" pitchFamily="34" charset="-122"/>
              </a:rPr>
              <a:t>信息</a:t>
            </a:r>
            <a:r>
              <a:rPr lang="en-US" altLang="zh-CN" sz="1000" dirty="0" smtClean="0">
                <a:latin typeface="微软雅黑" pitchFamily="34" charset="-122"/>
                <a:ea typeface="微软雅黑" pitchFamily="34" charset="-122"/>
              </a:rPr>
              <a:t>&amp;</a:t>
            </a:r>
          </a:p>
          <a:p>
            <a:pPr algn="ctr"/>
            <a:r>
              <a:rPr lang="zh-CN" altLang="en-US" sz="1000" dirty="0" smtClean="0">
                <a:latin typeface="微软雅黑" pitchFamily="34" charset="-122"/>
                <a:ea typeface="微软雅黑" pitchFamily="34" charset="-122"/>
              </a:rPr>
              <a:t>大数据策略</a:t>
            </a:r>
            <a:endParaRPr lang="zh-CN" altLang="en-US" sz="1000" dirty="0">
              <a:latin typeface="微软雅黑" pitchFamily="34" charset="-122"/>
              <a:ea typeface="微软雅黑" pitchFamily="34" charset="-122"/>
            </a:endParaRPr>
          </a:p>
        </p:txBody>
      </p:sp>
      <p:sp>
        <p:nvSpPr>
          <p:cNvPr id="12" name="TextBox 103"/>
          <p:cNvSpPr txBox="1"/>
          <p:nvPr/>
        </p:nvSpPr>
        <p:spPr>
          <a:xfrm>
            <a:off x="1840639" y="3401809"/>
            <a:ext cx="1127432" cy="257699"/>
          </a:xfrm>
          <a:prstGeom prst="rect">
            <a:avLst/>
          </a:prstGeom>
          <a:noFill/>
        </p:spPr>
        <p:txBody>
          <a:bodyPr wrap="square" rtlCol="0">
            <a:spAutoFit/>
          </a:bodyPr>
          <a:lstStyle/>
          <a:p>
            <a:pPr algn="ct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业务分析与转型</a:t>
            </a:r>
          </a:p>
        </p:txBody>
      </p:sp>
      <p:sp>
        <p:nvSpPr>
          <p:cNvPr id="13" name="TextBox 105"/>
          <p:cNvSpPr txBox="1"/>
          <p:nvPr/>
        </p:nvSpPr>
        <p:spPr>
          <a:xfrm>
            <a:off x="7418887" y="3399853"/>
            <a:ext cx="1087146" cy="261610"/>
          </a:xfrm>
          <a:prstGeom prst="rect">
            <a:avLst/>
          </a:prstGeom>
          <a:noFill/>
        </p:spPr>
        <p:txBody>
          <a:bodyPr wrap="square" rtlCol="0">
            <a:spAutoFit/>
          </a:bodyPr>
          <a:lstStyle/>
          <a:p>
            <a:pPr algn="ct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客户关系管理</a:t>
            </a:r>
          </a:p>
        </p:txBody>
      </p:sp>
      <p:sp>
        <p:nvSpPr>
          <p:cNvPr id="14" name="TextBox 106"/>
          <p:cNvSpPr txBox="1"/>
          <p:nvPr/>
        </p:nvSpPr>
        <p:spPr>
          <a:xfrm>
            <a:off x="3252623" y="3399853"/>
            <a:ext cx="1372898" cy="261610"/>
          </a:xfrm>
          <a:prstGeom prst="rect">
            <a:avLst/>
          </a:prstGeom>
          <a:noFill/>
        </p:spPr>
        <p:txBody>
          <a:bodyPr wrap="square" rtlCol="0">
            <a:spAutoFit/>
          </a:bodyPr>
          <a:lstStyle/>
          <a:p>
            <a:pPr algn="ct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流程改进与变革管理</a:t>
            </a:r>
          </a:p>
        </p:txBody>
      </p:sp>
      <p:sp>
        <p:nvSpPr>
          <p:cNvPr id="15" name="TextBox 107"/>
          <p:cNvSpPr txBox="1"/>
          <p:nvPr/>
        </p:nvSpPr>
        <p:spPr>
          <a:xfrm>
            <a:off x="4793012" y="3399853"/>
            <a:ext cx="1173214" cy="261610"/>
          </a:xfrm>
          <a:prstGeom prst="rect">
            <a:avLst/>
          </a:prstGeom>
          <a:noFill/>
        </p:spPr>
        <p:txBody>
          <a:bodyPr wrap="square" rtlCol="0">
            <a:spAutoFit/>
          </a:bodyPr>
          <a:lstStyle/>
          <a:p>
            <a:pPr algn="ct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系统策略</a:t>
            </a:r>
            <a:r>
              <a:rPr lang="en-US" altLang="zh-CN" sz="1000" dirty="0" smtClean="0">
                <a:solidFill>
                  <a:schemeClr val="tx1">
                    <a:lumMod val="75000"/>
                    <a:lumOff val="25000"/>
                  </a:schemeClr>
                </a:solidFill>
                <a:latin typeface="微软雅黑" pitchFamily="34" charset="-122"/>
                <a:ea typeface="微软雅黑" pitchFamily="34" charset="-122"/>
              </a:rPr>
              <a:t>&amp;</a:t>
            </a:r>
            <a:r>
              <a:rPr lang="zh-CN" altLang="en-US" sz="1000" dirty="0" smtClean="0">
                <a:solidFill>
                  <a:schemeClr val="tx1">
                    <a:lumMod val="75000"/>
                    <a:lumOff val="25000"/>
                  </a:schemeClr>
                </a:solidFill>
                <a:latin typeface="微软雅黑" pitchFamily="34" charset="-122"/>
                <a:ea typeface="微软雅黑" pitchFamily="34" charset="-122"/>
              </a:rPr>
              <a:t>选型</a:t>
            </a:r>
          </a:p>
        </p:txBody>
      </p:sp>
      <p:sp>
        <p:nvSpPr>
          <p:cNvPr id="16" name="TextBox 108"/>
          <p:cNvSpPr txBox="1"/>
          <p:nvPr/>
        </p:nvSpPr>
        <p:spPr>
          <a:xfrm>
            <a:off x="6133717" y="3405752"/>
            <a:ext cx="1117680" cy="261610"/>
          </a:xfrm>
          <a:prstGeom prst="rect">
            <a:avLst/>
          </a:prstGeom>
          <a:noFill/>
        </p:spPr>
        <p:txBody>
          <a:bodyPr wrap="square" rtlCol="0">
            <a:spAutoFit/>
          </a:bodyPr>
          <a:lstStyle/>
          <a:p>
            <a:pPr algn="ct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项目及计划管理</a:t>
            </a:r>
          </a:p>
        </p:txBody>
      </p:sp>
      <p:sp>
        <p:nvSpPr>
          <p:cNvPr id="17" name="TextBox 95"/>
          <p:cNvSpPr txBox="1"/>
          <p:nvPr/>
        </p:nvSpPr>
        <p:spPr>
          <a:xfrm>
            <a:off x="1835696" y="4187580"/>
            <a:ext cx="1127432" cy="261610"/>
          </a:xfrm>
          <a:prstGeom prst="rect">
            <a:avLst/>
          </a:prstGeom>
          <a:noFill/>
        </p:spPr>
        <p:txBody>
          <a:bodyPr wrap="square" rtlCol="0">
            <a:spAutoFit/>
          </a:bodyPr>
          <a:lstStyle/>
          <a:p>
            <a:pPr algn="ct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信息</a:t>
            </a:r>
            <a:r>
              <a:rPr lang="en-US" altLang="zh-CN" sz="1000" dirty="0" smtClean="0">
                <a:solidFill>
                  <a:schemeClr val="tx1">
                    <a:lumMod val="75000"/>
                    <a:lumOff val="25000"/>
                  </a:schemeClr>
                </a:solidFill>
                <a:latin typeface="微软雅黑" pitchFamily="34" charset="-122"/>
                <a:ea typeface="微软雅黑" pitchFamily="34" charset="-122"/>
              </a:rPr>
              <a:t>&amp;</a:t>
            </a:r>
            <a:r>
              <a:rPr lang="zh-CN" altLang="en-US" sz="1000" dirty="0" smtClean="0">
                <a:solidFill>
                  <a:schemeClr val="tx1">
                    <a:lumMod val="75000"/>
                    <a:lumOff val="25000"/>
                  </a:schemeClr>
                </a:solidFill>
                <a:latin typeface="微软雅黑" pitchFamily="34" charset="-122"/>
                <a:ea typeface="微软雅黑" pitchFamily="34" charset="-122"/>
              </a:rPr>
              <a:t>数据策略</a:t>
            </a:r>
          </a:p>
        </p:txBody>
      </p:sp>
      <p:sp>
        <p:nvSpPr>
          <p:cNvPr id="18" name="TextBox 96"/>
          <p:cNvSpPr txBox="1"/>
          <p:nvPr/>
        </p:nvSpPr>
        <p:spPr>
          <a:xfrm>
            <a:off x="7413944" y="4187580"/>
            <a:ext cx="1087146" cy="261610"/>
          </a:xfrm>
          <a:prstGeom prst="rect">
            <a:avLst/>
          </a:prstGeom>
          <a:noFill/>
        </p:spPr>
        <p:txBody>
          <a:bodyPr wrap="square" rtlCol="0">
            <a:spAutoFit/>
          </a:bodyPr>
          <a:lstStyle/>
          <a:p>
            <a:pPr algn="ct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数据质量</a:t>
            </a:r>
          </a:p>
        </p:txBody>
      </p:sp>
      <p:sp>
        <p:nvSpPr>
          <p:cNvPr id="19" name="TextBox 97"/>
          <p:cNvSpPr txBox="1"/>
          <p:nvPr/>
        </p:nvSpPr>
        <p:spPr>
          <a:xfrm>
            <a:off x="3247680" y="4187580"/>
            <a:ext cx="1372898" cy="261610"/>
          </a:xfrm>
          <a:prstGeom prst="rect">
            <a:avLst/>
          </a:prstGeom>
          <a:noFill/>
        </p:spPr>
        <p:txBody>
          <a:bodyPr wrap="square" rtlCol="0">
            <a:spAutoFit/>
          </a:bodyPr>
          <a:lstStyle/>
          <a:p>
            <a:pPr algn="ct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管理风险</a:t>
            </a:r>
            <a:r>
              <a:rPr lang="en-US" altLang="zh-CN" sz="1000" dirty="0" smtClean="0">
                <a:solidFill>
                  <a:schemeClr val="tx1">
                    <a:lumMod val="75000"/>
                    <a:lumOff val="25000"/>
                  </a:schemeClr>
                </a:solidFill>
                <a:latin typeface="微软雅黑" pitchFamily="34" charset="-122"/>
                <a:ea typeface="微软雅黑" pitchFamily="34" charset="-122"/>
              </a:rPr>
              <a:t>&amp;</a:t>
            </a:r>
            <a:r>
              <a:rPr lang="zh-CN" altLang="en-US" sz="1000" dirty="0" smtClean="0">
                <a:solidFill>
                  <a:schemeClr val="tx1">
                    <a:lumMod val="75000"/>
                    <a:lumOff val="25000"/>
                  </a:schemeClr>
                </a:solidFill>
                <a:latin typeface="微软雅黑" pitchFamily="34" charset="-122"/>
                <a:ea typeface="微软雅黑" pitchFamily="34" charset="-122"/>
              </a:rPr>
              <a:t>架构</a:t>
            </a:r>
          </a:p>
        </p:txBody>
      </p:sp>
      <p:sp>
        <p:nvSpPr>
          <p:cNvPr id="20" name="TextBox 98"/>
          <p:cNvSpPr txBox="1"/>
          <p:nvPr/>
        </p:nvSpPr>
        <p:spPr>
          <a:xfrm>
            <a:off x="4788069" y="4187580"/>
            <a:ext cx="1173214" cy="261610"/>
          </a:xfrm>
          <a:prstGeom prst="rect">
            <a:avLst/>
          </a:prstGeom>
          <a:noFill/>
        </p:spPr>
        <p:txBody>
          <a:bodyPr wrap="square" rtlCol="0">
            <a:spAutoFit/>
          </a:bodyPr>
          <a:lstStyle/>
          <a:p>
            <a:pPr algn="ct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业务职能</a:t>
            </a:r>
            <a:r>
              <a:rPr lang="en-US" altLang="zh-CN" sz="1000" dirty="0" smtClean="0">
                <a:solidFill>
                  <a:schemeClr val="tx1">
                    <a:lumMod val="75000"/>
                    <a:lumOff val="25000"/>
                  </a:schemeClr>
                </a:solidFill>
                <a:latin typeface="微软雅黑" pitchFamily="34" charset="-122"/>
                <a:ea typeface="微软雅黑" pitchFamily="34" charset="-122"/>
              </a:rPr>
              <a:t>&amp;</a:t>
            </a:r>
            <a:r>
              <a:rPr lang="zh-CN" altLang="en-US" sz="1000" dirty="0" smtClean="0">
                <a:solidFill>
                  <a:schemeClr val="tx1">
                    <a:lumMod val="75000"/>
                    <a:lumOff val="25000"/>
                  </a:schemeClr>
                </a:solidFill>
                <a:latin typeface="微软雅黑" pitchFamily="34" charset="-122"/>
                <a:ea typeface="微软雅黑" pitchFamily="34" charset="-122"/>
              </a:rPr>
              <a:t>分析</a:t>
            </a:r>
          </a:p>
        </p:txBody>
      </p:sp>
      <p:sp>
        <p:nvSpPr>
          <p:cNvPr id="21" name="TextBox 99"/>
          <p:cNvSpPr txBox="1"/>
          <p:nvPr/>
        </p:nvSpPr>
        <p:spPr>
          <a:xfrm>
            <a:off x="6128774" y="4102942"/>
            <a:ext cx="1117680" cy="430887"/>
          </a:xfrm>
          <a:prstGeom prst="rect">
            <a:avLst/>
          </a:prstGeom>
          <a:noFill/>
        </p:spPr>
        <p:txBody>
          <a:bodyPr wrap="square" rtlCol="0">
            <a:spAutoFit/>
          </a:bodyPr>
          <a:lstStyle/>
          <a:p>
            <a:pPr algn="ct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数据仓库、数据集成</a:t>
            </a:r>
            <a:r>
              <a:rPr lang="en-US" altLang="zh-CN" sz="1000" dirty="0" smtClean="0">
                <a:solidFill>
                  <a:schemeClr val="tx1">
                    <a:lumMod val="75000"/>
                    <a:lumOff val="25000"/>
                  </a:schemeClr>
                </a:solidFill>
                <a:latin typeface="微软雅黑" pitchFamily="34" charset="-122"/>
                <a:ea typeface="微软雅黑" pitchFamily="34" charset="-122"/>
              </a:rPr>
              <a:t>&amp;</a:t>
            </a:r>
            <a:r>
              <a:rPr lang="zh-CN" altLang="en-US" sz="1000" dirty="0" smtClean="0">
                <a:solidFill>
                  <a:schemeClr val="tx1">
                    <a:lumMod val="75000"/>
                    <a:lumOff val="25000"/>
                  </a:schemeClr>
                </a:solidFill>
                <a:latin typeface="微软雅黑" pitchFamily="34" charset="-122"/>
                <a:ea typeface="微软雅黑" pitchFamily="34" charset="-122"/>
              </a:rPr>
              <a:t>迁移</a:t>
            </a:r>
          </a:p>
        </p:txBody>
      </p:sp>
      <p:sp>
        <p:nvSpPr>
          <p:cNvPr id="22" name="燕尾形 21"/>
          <p:cNvSpPr/>
          <p:nvPr/>
        </p:nvSpPr>
        <p:spPr>
          <a:xfrm>
            <a:off x="3082676" y="3422646"/>
            <a:ext cx="144016" cy="216024"/>
          </a:xfrm>
          <a:prstGeom prst="chevron">
            <a:avLst/>
          </a:prstGeom>
          <a:solidFill>
            <a:srgbClr val="C0C1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23" name="燕尾形 22"/>
          <p:cNvSpPr/>
          <p:nvPr/>
        </p:nvSpPr>
        <p:spPr>
          <a:xfrm>
            <a:off x="4644008" y="3422646"/>
            <a:ext cx="144016" cy="216024"/>
          </a:xfrm>
          <a:prstGeom prst="chevron">
            <a:avLst/>
          </a:prstGeom>
          <a:solidFill>
            <a:srgbClr val="C0C1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24" name="燕尾形 23"/>
          <p:cNvSpPr/>
          <p:nvPr/>
        </p:nvSpPr>
        <p:spPr>
          <a:xfrm>
            <a:off x="5940152" y="3422646"/>
            <a:ext cx="144016" cy="216024"/>
          </a:xfrm>
          <a:prstGeom prst="chevron">
            <a:avLst/>
          </a:prstGeom>
          <a:solidFill>
            <a:srgbClr val="C0C1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25" name="燕尾形 24"/>
          <p:cNvSpPr/>
          <p:nvPr/>
        </p:nvSpPr>
        <p:spPr>
          <a:xfrm>
            <a:off x="7260878" y="3422646"/>
            <a:ext cx="144016" cy="216024"/>
          </a:xfrm>
          <a:prstGeom prst="chevron">
            <a:avLst/>
          </a:prstGeom>
          <a:solidFill>
            <a:srgbClr val="C0C1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26" name="燕尾形 25"/>
          <p:cNvSpPr/>
          <p:nvPr/>
        </p:nvSpPr>
        <p:spPr>
          <a:xfrm>
            <a:off x="3082676" y="4204474"/>
            <a:ext cx="144016" cy="216024"/>
          </a:xfrm>
          <a:prstGeom prst="chevron">
            <a:avLst/>
          </a:prstGeom>
          <a:solidFill>
            <a:srgbClr val="C0C1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27" name="燕尾形 26"/>
          <p:cNvSpPr/>
          <p:nvPr/>
        </p:nvSpPr>
        <p:spPr>
          <a:xfrm>
            <a:off x="4644008" y="4204474"/>
            <a:ext cx="144016" cy="216024"/>
          </a:xfrm>
          <a:prstGeom prst="chevron">
            <a:avLst/>
          </a:prstGeom>
          <a:solidFill>
            <a:srgbClr val="C0C1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28" name="燕尾形 27"/>
          <p:cNvSpPr/>
          <p:nvPr/>
        </p:nvSpPr>
        <p:spPr>
          <a:xfrm>
            <a:off x="5940152" y="4204474"/>
            <a:ext cx="144016" cy="216024"/>
          </a:xfrm>
          <a:prstGeom prst="chevron">
            <a:avLst/>
          </a:prstGeom>
          <a:solidFill>
            <a:srgbClr val="C0C1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29" name="燕尾形 28"/>
          <p:cNvSpPr/>
          <p:nvPr/>
        </p:nvSpPr>
        <p:spPr>
          <a:xfrm>
            <a:off x="7260878" y="4204474"/>
            <a:ext cx="144016" cy="216024"/>
          </a:xfrm>
          <a:prstGeom prst="chevron">
            <a:avLst/>
          </a:prstGeom>
          <a:solidFill>
            <a:srgbClr val="C0C1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50" name="矩形 49"/>
          <p:cNvSpPr/>
          <p:nvPr/>
        </p:nvSpPr>
        <p:spPr>
          <a:xfrm>
            <a:off x="2792274" y="1923678"/>
            <a:ext cx="1043999" cy="1021316"/>
          </a:xfrm>
          <a:prstGeom prst="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964877" y="1923678"/>
            <a:ext cx="1043999" cy="1021316"/>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5137480" y="1923678"/>
            <a:ext cx="1043999" cy="1021316"/>
          </a:xfrm>
          <a:prstGeom prst="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310083" y="1923678"/>
            <a:ext cx="1043999" cy="1021316"/>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482686" y="1923678"/>
            <a:ext cx="1043999" cy="1021316"/>
          </a:xfrm>
          <a:prstGeom prst="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619671" y="1923678"/>
            <a:ext cx="1043999" cy="1021316"/>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8901545" y="4110182"/>
            <a:ext cx="184666" cy="323165"/>
          </a:xfrm>
          <a:prstGeom prst="rect">
            <a:avLst/>
          </a:prstGeom>
          <a:noFill/>
        </p:spPr>
        <p:txBody>
          <a:bodyPr wrap="none" rtlCol="0">
            <a:spAutoFit/>
          </a:bodyPr>
          <a:lstStyle/>
          <a:p>
            <a:endParaRPr kumimoji="1" lang="zh-CN" altLang="en-US" dirty="0"/>
          </a:p>
        </p:txBody>
      </p:sp>
      <p:sp>
        <p:nvSpPr>
          <p:cNvPr id="66" name="TextBox 63"/>
          <p:cNvSpPr txBox="1"/>
          <p:nvPr/>
        </p:nvSpPr>
        <p:spPr>
          <a:xfrm>
            <a:off x="1647621" y="2405462"/>
            <a:ext cx="988099" cy="498598"/>
          </a:xfrm>
          <a:prstGeom prst="rect">
            <a:avLst/>
          </a:prstGeom>
          <a:noFill/>
        </p:spPr>
        <p:txBody>
          <a:bodyPr wrap="square" rtlCol="0">
            <a:spAutoFit/>
          </a:bodyPr>
          <a:lstStyle/>
          <a:p>
            <a:pPr algn="ctr">
              <a:lnSpc>
                <a:spcPct val="110000"/>
              </a:lnSpc>
            </a:pPr>
            <a:r>
              <a:rPr lang="zh-CN" altLang="en-US" sz="1200" dirty="0" smtClean="0">
                <a:solidFill>
                  <a:schemeClr val="bg1"/>
                </a:solidFill>
                <a:latin typeface="微软雅黑" pitchFamily="34" charset="-122"/>
                <a:ea typeface="微软雅黑" pitchFamily="34" charset="-122"/>
              </a:rPr>
              <a:t>金融服务</a:t>
            </a:r>
            <a:endParaRPr lang="en-US" altLang="zh-CN" sz="1200" dirty="0" smtClean="0">
              <a:solidFill>
                <a:schemeClr val="bg1"/>
              </a:solidFill>
              <a:latin typeface="微软雅黑" pitchFamily="34" charset="-122"/>
              <a:ea typeface="微软雅黑" pitchFamily="34" charset="-122"/>
            </a:endParaRPr>
          </a:p>
          <a:p>
            <a:pPr algn="ctr">
              <a:lnSpc>
                <a:spcPct val="110000"/>
              </a:lnSpc>
            </a:pPr>
            <a:r>
              <a:rPr lang="zh-CN" altLang="en-US" sz="1200" dirty="0" smtClean="0">
                <a:solidFill>
                  <a:schemeClr val="bg1"/>
                </a:solidFill>
                <a:latin typeface="微软雅黑" pitchFamily="34" charset="-122"/>
                <a:ea typeface="微软雅黑" pitchFamily="34" charset="-122"/>
              </a:rPr>
              <a:t>与保险</a:t>
            </a:r>
          </a:p>
        </p:txBody>
      </p:sp>
      <p:pic>
        <p:nvPicPr>
          <p:cNvPr id="67" name="Picture 3" descr="C:\Users\Administrator\Desktop\文思海辉图标\p9 图标1.png"/>
          <p:cNvPicPr>
            <a:picLocks noChangeAspect="1" noChangeArrowheads="1"/>
          </p:cNvPicPr>
          <p:nvPr/>
        </p:nvPicPr>
        <p:blipFill>
          <a:blip r:embed="rId2"/>
          <a:srcRect/>
          <a:stretch>
            <a:fillRect/>
          </a:stretch>
        </p:blipFill>
        <p:spPr bwMode="auto">
          <a:xfrm>
            <a:off x="1986095" y="2036150"/>
            <a:ext cx="311150" cy="295275"/>
          </a:xfrm>
          <a:prstGeom prst="rect">
            <a:avLst/>
          </a:prstGeom>
          <a:noFill/>
        </p:spPr>
      </p:pic>
      <p:sp>
        <p:nvSpPr>
          <p:cNvPr id="68" name="TextBox 63"/>
          <p:cNvSpPr txBox="1"/>
          <p:nvPr/>
        </p:nvSpPr>
        <p:spPr>
          <a:xfrm>
            <a:off x="2820224" y="2405462"/>
            <a:ext cx="988099" cy="498598"/>
          </a:xfrm>
          <a:prstGeom prst="rect">
            <a:avLst/>
          </a:prstGeom>
          <a:noFill/>
        </p:spPr>
        <p:txBody>
          <a:bodyPr wrap="square" rtlCol="0">
            <a:spAutoFit/>
          </a:bodyPr>
          <a:lstStyle/>
          <a:p>
            <a:pPr algn="ctr">
              <a:lnSpc>
                <a:spcPct val="110000"/>
              </a:lnSpc>
            </a:pPr>
            <a:r>
              <a:rPr lang="zh-CN" altLang="en-US" sz="1200" dirty="0">
                <a:solidFill>
                  <a:schemeClr val="bg1"/>
                </a:solidFill>
                <a:latin typeface="微软雅黑" pitchFamily="34" charset="-122"/>
                <a:ea typeface="微软雅黑" pitchFamily="34" charset="-122"/>
              </a:rPr>
              <a:t>旅游与</a:t>
            </a:r>
            <a:endParaRPr lang="en-US" altLang="zh-CN" sz="1200" dirty="0">
              <a:solidFill>
                <a:schemeClr val="bg1"/>
              </a:solidFill>
              <a:latin typeface="微软雅黑" pitchFamily="34" charset="-122"/>
              <a:ea typeface="微软雅黑" pitchFamily="34" charset="-122"/>
            </a:endParaRPr>
          </a:p>
          <a:p>
            <a:pPr algn="ctr">
              <a:lnSpc>
                <a:spcPct val="110000"/>
              </a:lnSpc>
            </a:pPr>
            <a:r>
              <a:rPr lang="zh-CN" altLang="en-US" sz="1200" dirty="0">
                <a:solidFill>
                  <a:schemeClr val="bg1"/>
                </a:solidFill>
                <a:latin typeface="微软雅黑" pitchFamily="34" charset="-122"/>
                <a:ea typeface="微软雅黑" pitchFamily="34" charset="-122"/>
              </a:rPr>
              <a:t>运输</a:t>
            </a:r>
          </a:p>
        </p:txBody>
      </p:sp>
      <p:sp>
        <p:nvSpPr>
          <p:cNvPr id="69" name="TextBox 63"/>
          <p:cNvSpPr txBox="1"/>
          <p:nvPr/>
        </p:nvSpPr>
        <p:spPr>
          <a:xfrm>
            <a:off x="3992827" y="2405462"/>
            <a:ext cx="988099" cy="498598"/>
          </a:xfrm>
          <a:prstGeom prst="rect">
            <a:avLst/>
          </a:prstGeom>
          <a:noFill/>
        </p:spPr>
        <p:txBody>
          <a:bodyPr wrap="square" rtlCol="0">
            <a:spAutoFit/>
          </a:bodyPr>
          <a:lstStyle/>
          <a:p>
            <a:pPr algn="ctr">
              <a:lnSpc>
                <a:spcPct val="110000"/>
              </a:lnSpc>
            </a:pPr>
            <a:r>
              <a:rPr lang="zh-CN" altLang="en-US" sz="1200" dirty="0">
                <a:solidFill>
                  <a:schemeClr val="bg1"/>
                </a:solidFill>
                <a:latin typeface="微软雅黑" pitchFamily="34" charset="-122"/>
                <a:ea typeface="微软雅黑" pitchFamily="34" charset="-122"/>
              </a:rPr>
              <a:t>高科技</a:t>
            </a:r>
            <a:endParaRPr lang="en-US" altLang="zh-CN" sz="1200" dirty="0">
              <a:solidFill>
                <a:schemeClr val="bg1"/>
              </a:solidFill>
              <a:latin typeface="微软雅黑" pitchFamily="34" charset="-122"/>
              <a:ea typeface="微软雅黑" pitchFamily="34" charset="-122"/>
            </a:endParaRPr>
          </a:p>
          <a:p>
            <a:pPr algn="ctr">
              <a:lnSpc>
                <a:spcPct val="110000"/>
              </a:lnSpc>
            </a:pPr>
            <a:r>
              <a:rPr lang="zh-CN" altLang="en-US" sz="1200" dirty="0">
                <a:solidFill>
                  <a:schemeClr val="bg1"/>
                </a:solidFill>
                <a:latin typeface="微软雅黑" pitchFamily="34" charset="-122"/>
                <a:ea typeface="微软雅黑" pitchFamily="34" charset="-122"/>
              </a:rPr>
              <a:t>与电信</a:t>
            </a:r>
          </a:p>
        </p:txBody>
      </p:sp>
      <p:sp>
        <p:nvSpPr>
          <p:cNvPr id="70" name="TextBox 63"/>
          <p:cNvSpPr txBox="1"/>
          <p:nvPr/>
        </p:nvSpPr>
        <p:spPr>
          <a:xfrm>
            <a:off x="5165430" y="2405462"/>
            <a:ext cx="988099" cy="498598"/>
          </a:xfrm>
          <a:prstGeom prst="rect">
            <a:avLst/>
          </a:prstGeom>
          <a:noFill/>
        </p:spPr>
        <p:txBody>
          <a:bodyPr wrap="square" rtlCol="0">
            <a:spAutoFit/>
          </a:bodyPr>
          <a:lstStyle/>
          <a:p>
            <a:pPr algn="ctr">
              <a:lnSpc>
                <a:spcPct val="110000"/>
              </a:lnSpc>
            </a:pPr>
            <a:r>
              <a:rPr lang="zh-CN" altLang="en-US" sz="1200" dirty="0">
                <a:solidFill>
                  <a:schemeClr val="bg1"/>
                </a:solidFill>
                <a:latin typeface="微软雅黑" pitchFamily="34" charset="-122"/>
                <a:ea typeface="微软雅黑" pitchFamily="34" charset="-122"/>
              </a:rPr>
              <a:t>能源与</a:t>
            </a:r>
            <a:endParaRPr lang="en-US" altLang="zh-CN" sz="1200" dirty="0">
              <a:solidFill>
                <a:schemeClr val="bg1"/>
              </a:solidFill>
              <a:latin typeface="微软雅黑" pitchFamily="34" charset="-122"/>
              <a:ea typeface="微软雅黑" pitchFamily="34" charset="-122"/>
            </a:endParaRPr>
          </a:p>
          <a:p>
            <a:pPr algn="ctr">
              <a:lnSpc>
                <a:spcPct val="110000"/>
              </a:lnSpc>
            </a:pPr>
            <a:r>
              <a:rPr lang="zh-CN" altLang="en-US" sz="1200" dirty="0">
                <a:solidFill>
                  <a:schemeClr val="bg1"/>
                </a:solidFill>
                <a:latin typeface="微软雅黑" pitchFamily="34" charset="-122"/>
                <a:ea typeface="微软雅黑" pitchFamily="34" charset="-122"/>
              </a:rPr>
              <a:t>公共事业</a:t>
            </a:r>
          </a:p>
        </p:txBody>
      </p:sp>
      <p:sp>
        <p:nvSpPr>
          <p:cNvPr id="71" name="TextBox 63"/>
          <p:cNvSpPr txBox="1"/>
          <p:nvPr/>
        </p:nvSpPr>
        <p:spPr>
          <a:xfrm>
            <a:off x="6338033" y="2405462"/>
            <a:ext cx="988099" cy="498598"/>
          </a:xfrm>
          <a:prstGeom prst="rect">
            <a:avLst/>
          </a:prstGeom>
          <a:noFill/>
        </p:spPr>
        <p:txBody>
          <a:bodyPr wrap="square" rtlCol="0">
            <a:spAutoFit/>
          </a:bodyPr>
          <a:lstStyle/>
          <a:p>
            <a:pPr algn="ctr">
              <a:lnSpc>
                <a:spcPct val="110000"/>
              </a:lnSpc>
            </a:pPr>
            <a:r>
              <a:rPr lang="zh-CN" altLang="en-US" sz="1200" dirty="0">
                <a:solidFill>
                  <a:schemeClr val="bg1"/>
                </a:solidFill>
                <a:latin typeface="微软雅黑" pitchFamily="34" charset="-122"/>
                <a:ea typeface="微软雅黑" pitchFamily="34" charset="-122"/>
              </a:rPr>
              <a:t>制造与</a:t>
            </a:r>
            <a:endParaRPr lang="en-US" altLang="zh-CN" sz="1200" dirty="0">
              <a:solidFill>
                <a:schemeClr val="bg1"/>
              </a:solidFill>
              <a:latin typeface="微软雅黑" pitchFamily="34" charset="-122"/>
              <a:ea typeface="微软雅黑" pitchFamily="34" charset="-122"/>
            </a:endParaRPr>
          </a:p>
          <a:p>
            <a:pPr algn="ctr">
              <a:lnSpc>
                <a:spcPct val="110000"/>
              </a:lnSpc>
            </a:pPr>
            <a:r>
              <a:rPr lang="zh-CN" altLang="en-US" sz="1200" dirty="0">
                <a:solidFill>
                  <a:schemeClr val="bg1"/>
                </a:solidFill>
                <a:latin typeface="微软雅黑" pitchFamily="34" charset="-122"/>
                <a:ea typeface="微软雅黑" pitchFamily="34" charset="-122"/>
              </a:rPr>
              <a:t>零售业</a:t>
            </a:r>
          </a:p>
        </p:txBody>
      </p:sp>
      <p:sp>
        <p:nvSpPr>
          <p:cNvPr id="72" name="TextBox 63"/>
          <p:cNvSpPr txBox="1"/>
          <p:nvPr/>
        </p:nvSpPr>
        <p:spPr>
          <a:xfrm>
            <a:off x="7510636" y="2405462"/>
            <a:ext cx="988099" cy="498598"/>
          </a:xfrm>
          <a:prstGeom prst="rect">
            <a:avLst/>
          </a:prstGeom>
          <a:noFill/>
        </p:spPr>
        <p:txBody>
          <a:bodyPr wrap="square" rtlCol="0">
            <a:spAutoFit/>
          </a:bodyPr>
          <a:lstStyle/>
          <a:p>
            <a:pPr algn="ctr">
              <a:lnSpc>
                <a:spcPct val="110000"/>
              </a:lnSpc>
            </a:pPr>
            <a:r>
              <a:rPr lang="zh-CN" altLang="en-US" sz="1200" dirty="0">
                <a:solidFill>
                  <a:schemeClr val="bg1"/>
                </a:solidFill>
                <a:latin typeface="微软雅黑" pitchFamily="34" charset="-122"/>
                <a:ea typeface="微软雅黑" pitchFamily="34" charset="-122"/>
              </a:rPr>
              <a:t>公共、教育</a:t>
            </a:r>
            <a:endParaRPr lang="en-US" altLang="zh-CN" sz="1200" dirty="0">
              <a:solidFill>
                <a:schemeClr val="bg1"/>
              </a:solidFill>
              <a:latin typeface="微软雅黑" pitchFamily="34" charset="-122"/>
              <a:ea typeface="微软雅黑" pitchFamily="34" charset="-122"/>
            </a:endParaRPr>
          </a:p>
          <a:p>
            <a:pPr algn="ctr">
              <a:lnSpc>
                <a:spcPct val="110000"/>
              </a:lnSpc>
            </a:pPr>
            <a:r>
              <a:rPr lang="zh-CN" altLang="en-US" sz="1200" dirty="0">
                <a:solidFill>
                  <a:schemeClr val="bg1"/>
                </a:solidFill>
                <a:latin typeface="微软雅黑" pitchFamily="34" charset="-122"/>
                <a:ea typeface="微软雅黑" pitchFamily="34" charset="-122"/>
              </a:rPr>
              <a:t>和医疗保健</a:t>
            </a:r>
          </a:p>
        </p:txBody>
      </p:sp>
      <p:pic>
        <p:nvPicPr>
          <p:cNvPr id="73" name="Picture 4" descr="C:\Users\Administrator\Desktop\文思海辉图标\p9 图标2.png"/>
          <p:cNvPicPr>
            <a:picLocks noChangeAspect="1" noChangeArrowheads="1"/>
          </p:cNvPicPr>
          <p:nvPr/>
        </p:nvPicPr>
        <p:blipFill>
          <a:blip r:embed="rId3"/>
          <a:srcRect/>
          <a:stretch>
            <a:fillRect/>
          </a:stretch>
        </p:blipFill>
        <p:spPr bwMode="auto">
          <a:xfrm>
            <a:off x="3128536" y="2087744"/>
            <a:ext cx="371475" cy="192087"/>
          </a:xfrm>
          <a:prstGeom prst="rect">
            <a:avLst/>
          </a:prstGeom>
          <a:noFill/>
        </p:spPr>
      </p:pic>
      <p:pic>
        <p:nvPicPr>
          <p:cNvPr id="74" name="Picture 5" descr="C:\Users\Administrator\Desktop\文思海辉图标\p9 图标3.png"/>
          <p:cNvPicPr>
            <a:picLocks noChangeAspect="1" noChangeArrowheads="1"/>
          </p:cNvPicPr>
          <p:nvPr/>
        </p:nvPicPr>
        <p:blipFill>
          <a:blip r:embed="rId4"/>
          <a:srcRect/>
          <a:stretch>
            <a:fillRect/>
          </a:stretch>
        </p:blipFill>
        <p:spPr bwMode="auto">
          <a:xfrm>
            <a:off x="4380514" y="2048056"/>
            <a:ext cx="212725" cy="271462"/>
          </a:xfrm>
          <a:prstGeom prst="rect">
            <a:avLst/>
          </a:prstGeom>
          <a:noFill/>
        </p:spPr>
      </p:pic>
      <p:pic>
        <p:nvPicPr>
          <p:cNvPr id="75" name="Picture 6" descr="C:\Users\Administrator\Desktop\文思海辉图标\p9 图标4.png"/>
          <p:cNvPicPr>
            <a:picLocks noChangeAspect="1" noChangeArrowheads="1"/>
          </p:cNvPicPr>
          <p:nvPr/>
        </p:nvPicPr>
        <p:blipFill>
          <a:blip r:embed="rId5"/>
          <a:srcRect/>
          <a:stretch>
            <a:fillRect/>
          </a:stretch>
        </p:blipFill>
        <p:spPr bwMode="auto">
          <a:xfrm>
            <a:off x="5507079" y="2031387"/>
            <a:ext cx="304800" cy="304800"/>
          </a:xfrm>
          <a:prstGeom prst="rect">
            <a:avLst/>
          </a:prstGeom>
          <a:noFill/>
        </p:spPr>
      </p:pic>
      <p:pic>
        <p:nvPicPr>
          <p:cNvPr id="76" name="Picture 7" descr="C:\Users\Administrator\Desktop\文思海辉图标\p9 图标5.png"/>
          <p:cNvPicPr>
            <a:picLocks noChangeAspect="1" noChangeArrowheads="1"/>
          </p:cNvPicPr>
          <p:nvPr/>
        </p:nvPicPr>
        <p:blipFill>
          <a:blip r:embed="rId6"/>
          <a:srcRect/>
          <a:stretch>
            <a:fillRect/>
          </a:stretch>
        </p:blipFill>
        <p:spPr bwMode="auto">
          <a:xfrm>
            <a:off x="6697939" y="2055993"/>
            <a:ext cx="268287" cy="255588"/>
          </a:xfrm>
          <a:prstGeom prst="rect">
            <a:avLst/>
          </a:prstGeom>
          <a:noFill/>
        </p:spPr>
      </p:pic>
      <p:pic>
        <p:nvPicPr>
          <p:cNvPr id="77" name="Picture 8" descr="C:\Users\Administrator\Desktop\文思海辉图标\p9 图标6.png"/>
          <p:cNvPicPr>
            <a:picLocks noChangeAspect="1" noChangeArrowheads="1"/>
          </p:cNvPicPr>
          <p:nvPr/>
        </p:nvPicPr>
        <p:blipFill>
          <a:blip r:embed="rId7"/>
          <a:srcRect/>
          <a:stretch>
            <a:fillRect/>
          </a:stretch>
        </p:blipFill>
        <p:spPr bwMode="auto">
          <a:xfrm>
            <a:off x="7852285" y="2052818"/>
            <a:ext cx="304800" cy="261938"/>
          </a:xfrm>
          <a:prstGeom prst="rect">
            <a:avLst/>
          </a:prstGeom>
          <a:noFill/>
        </p:spPr>
      </p:pic>
    </p:spTree>
    <p:extLst>
      <p:ext uri="{BB962C8B-B14F-4D97-AF65-F5344CB8AC3E}">
        <p14:creationId xmlns:p14="http://schemas.microsoft.com/office/powerpoint/2010/main" val="3600037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C:\Users\Administrator\Desktop\文思海辉图标\p10 图形.png"/>
          <p:cNvPicPr>
            <a:picLocks noChangeAspect="1" noChangeArrowheads="1"/>
          </p:cNvPicPr>
          <p:nvPr/>
        </p:nvPicPr>
        <p:blipFill>
          <a:blip r:embed="rId3"/>
          <a:srcRect/>
          <a:stretch>
            <a:fillRect/>
          </a:stretch>
        </p:blipFill>
        <p:spPr bwMode="auto">
          <a:xfrm>
            <a:off x="4440999" y="1381054"/>
            <a:ext cx="2752725" cy="2752725"/>
          </a:xfrm>
          <a:prstGeom prst="rect">
            <a:avLst/>
          </a:prstGeom>
          <a:noFill/>
        </p:spPr>
      </p:pic>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14</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智慧企业与行业解决方案</a:t>
            </a:r>
          </a:p>
        </p:txBody>
      </p:sp>
      <p:sp>
        <p:nvSpPr>
          <p:cNvPr id="87" name="TextBox 86"/>
          <p:cNvSpPr txBox="1"/>
          <p:nvPr/>
        </p:nvSpPr>
        <p:spPr>
          <a:xfrm>
            <a:off x="571472" y="1357304"/>
            <a:ext cx="1774303" cy="1751249"/>
          </a:xfrm>
          <a:prstGeom prst="rect">
            <a:avLst/>
          </a:prstGeom>
          <a:noFill/>
        </p:spPr>
        <p:txBody>
          <a:bodyPr wrap="square" rtlCol="0">
            <a:spAutoFit/>
          </a:bodyPr>
          <a:lstStyle/>
          <a:p>
            <a:pPr>
              <a:lnSpc>
                <a:spcPct val="110000"/>
              </a:lnSpc>
            </a:pPr>
            <a:r>
              <a:rPr lang="zh-CN" altLang="en-US" sz="1400" dirty="0" smtClean="0">
                <a:solidFill>
                  <a:srgbClr val="008AC2"/>
                </a:solidFill>
                <a:latin typeface="Arial" pitchFamily="34" charset="0"/>
                <a:ea typeface="微软雅黑" pitchFamily="34" charset="-122"/>
                <a:cs typeface="Arial" pitchFamily="34" charset="0"/>
              </a:rPr>
              <a:t>文思海辉提供贯穿各种企业级平台的企业应用解决方案。此外，文思海辉还为客户在关键行业中提供多种定制化的原</a:t>
            </a:r>
            <a:r>
              <a:rPr lang="en-US" altLang="zh-CN" sz="1400" dirty="0" smtClean="0">
                <a:solidFill>
                  <a:srgbClr val="008AC2"/>
                </a:solidFill>
                <a:latin typeface="Arial" pitchFamily="34" charset="0"/>
                <a:ea typeface="微软雅黑" pitchFamily="34" charset="-122"/>
                <a:cs typeface="Arial" pitchFamily="34" charset="0"/>
              </a:rPr>
              <a:t>IP</a:t>
            </a:r>
            <a:r>
              <a:rPr lang="zh-CN" altLang="en-US" sz="1400" dirty="0" smtClean="0">
                <a:solidFill>
                  <a:srgbClr val="008AC2"/>
                </a:solidFill>
                <a:latin typeface="Arial" pitchFamily="34" charset="0"/>
                <a:ea typeface="微软雅黑" pitchFamily="34" charset="-122"/>
                <a:cs typeface="Arial" pitchFamily="34" charset="0"/>
              </a:rPr>
              <a:t>解决方案。</a:t>
            </a:r>
          </a:p>
        </p:txBody>
      </p:sp>
      <p:pic>
        <p:nvPicPr>
          <p:cNvPr id="9220" name="Picture 4" descr="C:\Users\Administrator\Desktop\logo\logo 客户\TIBCO.png"/>
          <p:cNvPicPr>
            <a:picLocks noChangeAspect="1" noChangeArrowheads="1"/>
          </p:cNvPicPr>
          <p:nvPr/>
        </p:nvPicPr>
        <p:blipFill>
          <a:blip r:embed="rId4" cstate="print"/>
          <a:srcRect/>
          <a:stretch>
            <a:fillRect/>
          </a:stretch>
        </p:blipFill>
        <p:spPr bwMode="auto">
          <a:xfrm>
            <a:off x="647672" y="4143386"/>
            <a:ext cx="648000" cy="208804"/>
          </a:xfrm>
          <a:prstGeom prst="rect">
            <a:avLst/>
          </a:prstGeom>
          <a:noFill/>
        </p:spPr>
      </p:pic>
      <p:pic>
        <p:nvPicPr>
          <p:cNvPr id="9221" name="Picture 5" descr="C:\Users\Administrator\Desktop\logo\logo\IBM.png"/>
          <p:cNvPicPr>
            <a:picLocks noChangeAspect="1" noChangeArrowheads="1"/>
          </p:cNvPicPr>
          <p:nvPr/>
        </p:nvPicPr>
        <p:blipFill>
          <a:blip r:embed="rId5" cstate="print"/>
          <a:srcRect/>
          <a:stretch>
            <a:fillRect/>
          </a:stretch>
        </p:blipFill>
        <p:spPr bwMode="auto">
          <a:xfrm>
            <a:off x="647672" y="4457713"/>
            <a:ext cx="500034" cy="225580"/>
          </a:xfrm>
          <a:prstGeom prst="rect">
            <a:avLst/>
          </a:prstGeom>
          <a:noFill/>
        </p:spPr>
      </p:pic>
      <p:pic>
        <p:nvPicPr>
          <p:cNvPr id="9222" name="Picture 6" descr="C:\Users\Administrator\Desktop\logo\logo 客户\jiaguwen_clr_rgb_lrg.gif"/>
          <p:cNvPicPr>
            <a:picLocks noChangeAspect="1" noChangeArrowheads="1"/>
          </p:cNvPicPr>
          <p:nvPr/>
        </p:nvPicPr>
        <p:blipFill>
          <a:blip r:embed="rId6"/>
          <a:srcRect/>
          <a:stretch>
            <a:fillRect/>
          </a:stretch>
        </p:blipFill>
        <p:spPr bwMode="auto">
          <a:xfrm>
            <a:off x="1466828" y="3724282"/>
            <a:ext cx="694800" cy="288959"/>
          </a:xfrm>
          <a:prstGeom prst="rect">
            <a:avLst/>
          </a:prstGeom>
          <a:noFill/>
        </p:spPr>
      </p:pic>
      <p:pic>
        <p:nvPicPr>
          <p:cNvPr id="9223" name="Picture 7" descr="C:\Users\Administrator\Desktop\logo\logo 客户\MS.png"/>
          <p:cNvPicPr>
            <a:picLocks noChangeAspect="1" noChangeArrowheads="1"/>
          </p:cNvPicPr>
          <p:nvPr/>
        </p:nvPicPr>
        <p:blipFill>
          <a:blip r:embed="rId7" cstate="print"/>
          <a:srcRect/>
          <a:stretch>
            <a:fillRect/>
          </a:stretch>
        </p:blipFill>
        <p:spPr bwMode="auto">
          <a:xfrm>
            <a:off x="1466828" y="4114811"/>
            <a:ext cx="972000" cy="261693"/>
          </a:xfrm>
          <a:prstGeom prst="rect">
            <a:avLst/>
          </a:prstGeom>
          <a:noFill/>
        </p:spPr>
      </p:pic>
      <p:pic>
        <p:nvPicPr>
          <p:cNvPr id="9224" name="Picture 8" descr="C:\Users\Administrator\Desktop\logo\72f082025aafa40f9570e927aa64034f79f01991.jpg"/>
          <p:cNvPicPr>
            <a:picLocks noChangeAspect="1" noChangeArrowheads="1"/>
          </p:cNvPicPr>
          <p:nvPr/>
        </p:nvPicPr>
        <p:blipFill>
          <a:blip r:embed="rId8"/>
          <a:srcRect t="37500" b="36250"/>
          <a:stretch>
            <a:fillRect/>
          </a:stretch>
        </p:blipFill>
        <p:spPr bwMode="auto">
          <a:xfrm>
            <a:off x="1466828" y="4448188"/>
            <a:ext cx="900000" cy="236251"/>
          </a:xfrm>
          <a:prstGeom prst="rect">
            <a:avLst/>
          </a:prstGeom>
          <a:noFill/>
        </p:spPr>
      </p:pic>
      <p:pic>
        <p:nvPicPr>
          <p:cNvPr id="9225" name="Picture 9" descr="C:\Users\Administrator\Desktop\logo\20111111160837915A.jpg"/>
          <p:cNvPicPr>
            <a:picLocks noChangeAspect="1" noChangeArrowheads="1"/>
          </p:cNvPicPr>
          <p:nvPr/>
        </p:nvPicPr>
        <p:blipFill>
          <a:blip r:embed="rId9" cstate="print"/>
          <a:srcRect/>
          <a:stretch>
            <a:fillRect/>
          </a:stretch>
        </p:blipFill>
        <p:spPr bwMode="auto">
          <a:xfrm>
            <a:off x="647672" y="3671894"/>
            <a:ext cx="528020" cy="379515"/>
          </a:xfrm>
          <a:prstGeom prst="rect">
            <a:avLst/>
          </a:prstGeom>
          <a:noFill/>
        </p:spPr>
      </p:pic>
      <p:sp>
        <p:nvSpPr>
          <p:cNvPr id="54" name="TextBox 53"/>
          <p:cNvSpPr txBox="1"/>
          <p:nvPr/>
        </p:nvSpPr>
        <p:spPr>
          <a:xfrm>
            <a:off x="4780376" y="2202573"/>
            <a:ext cx="571504" cy="749180"/>
          </a:xfrm>
          <a:prstGeom prst="rect">
            <a:avLst/>
          </a:prstGeom>
          <a:noFill/>
        </p:spPr>
        <p:txBody>
          <a:bodyPr wrap="square" rtlCol="0">
            <a:spAutoFit/>
          </a:bodyPr>
          <a:lstStyle/>
          <a:p>
            <a:pPr algn="ctr">
              <a:lnSpc>
                <a:spcPct val="110000"/>
              </a:lnSpc>
            </a:pPr>
            <a:r>
              <a:rPr lang="zh-CN" altLang="en-US" sz="1300" dirty="0" smtClean="0">
                <a:solidFill>
                  <a:schemeClr val="bg1"/>
                </a:solidFill>
                <a:latin typeface="微软雅黑" pitchFamily="34" charset="-122"/>
                <a:ea typeface="微软雅黑" pitchFamily="34" charset="-122"/>
              </a:rPr>
              <a:t>智慧</a:t>
            </a:r>
            <a:endParaRPr lang="en-US" altLang="zh-CN" sz="1300" dirty="0" smtClean="0">
              <a:solidFill>
                <a:schemeClr val="bg1"/>
              </a:solidFill>
              <a:latin typeface="微软雅黑" pitchFamily="34" charset="-122"/>
              <a:ea typeface="微软雅黑" pitchFamily="34" charset="-122"/>
            </a:endParaRPr>
          </a:p>
          <a:p>
            <a:pPr algn="ctr">
              <a:lnSpc>
                <a:spcPct val="110000"/>
              </a:lnSpc>
            </a:pPr>
            <a:r>
              <a:rPr lang="zh-CN" altLang="en-US" sz="1300" dirty="0" smtClean="0">
                <a:solidFill>
                  <a:schemeClr val="bg1"/>
                </a:solidFill>
                <a:latin typeface="微软雅黑" pitchFamily="34" charset="-122"/>
                <a:ea typeface="微软雅黑" pitchFamily="34" charset="-122"/>
              </a:rPr>
              <a:t>解决</a:t>
            </a:r>
            <a:endParaRPr lang="en-US" altLang="zh-CN" sz="1300" dirty="0" smtClean="0">
              <a:solidFill>
                <a:schemeClr val="bg1"/>
              </a:solidFill>
              <a:latin typeface="微软雅黑" pitchFamily="34" charset="-122"/>
              <a:ea typeface="微软雅黑" pitchFamily="34" charset="-122"/>
            </a:endParaRPr>
          </a:p>
          <a:p>
            <a:pPr algn="ctr">
              <a:lnSpc>
                <a:spcPct val="110000"/>
              </a:lnSpc>
            </a:pPr>
            <a:r>
              <a:rPr lang="zh-CN" altLang="en-US" sz="1300" dirty="0" smtClean="0">
                <a:solidFill>
                  <a:schemeClr val="bg1"/>
                </a:solidFill>
                <a:latin typeface="微软雅黑" pitchFamily="34" charset="-122"/>
                <a:ea typeface="微软雅黑" pitchFamily="34" charset="-122"/>
              </a:rPr>
              <a:t>方案</a:t>
            </a:r>
          </a:p>
        </p:txBody>
      </p:sp>
      <p:sp>
        <p:nvSpPr>
          <p:cNvPr id="55" name="TextBox 54"/>
          <p:cNvSpPr txBox="1"/>
          <p:nvPr/>
        </p:nvSpPr>
        <p:spPr>
          <a:xfrm>
            <a:off x="5565624" y="1721000"/>
            <a:ext cx="1022600" cy="529119"/>
          </a:xfrm>
          <a:prstGeom prst="rect">
            <a:avLst/>
          </a:prstGeom>
          <a:noFill/>
        </p:spPr>
        <p:txBody>
          <a:bodyPr wrap="square" rtlCol="0">
            <a:spAutoFit/>
          </a:bodyPr>
          <a:lstStyle/>
          <a:p>
            <a:pPr algn="ctr">
              <a:lnSpc>
                <a:spcPct val="110000"/>
              </a:lnSpc>
            </a:pPr>
            <a:r>
              <a:rPr lang="zh-CN" altLang="en-US" sz="1300" dirty="0" smtClean="0">
                <a:solidFill>
                  <a:schemeClr val="bg1"/>
                </a:solidFill>
                <a:latin typeface="微软雅黑" pitchFamily="34" charset="-122"/>
                <a:ea typeface="微软雅黑" pitchFamily="34" charset="-122"/>
              </a:rPr>
              <a:t>金融</a:t>
            </a:r>
            <a:endParaRPr lang="en-US" altLang="zh-CN" sz="1300" dirty="0" smtClean="0">
              <a:solidFill>
                <a:schemeClr val="bg1"/>
              </a:solidFill>
              <a:latin typeface="微软雅黑" pitchFamily="34" charset="-122"/>
              <a:ea typeface="微软雅黑" pitchFamily="34" charset="-122"/>
            </a:endParaRPr>
          </a:p>
          <a:p>
            <a:pPr algn="ctr">
              <a:lnSpc>
                <a:spcPct val="110000"/>
              </a:lnSpc>
            </a:pPr>
            <a:r>
              <a:rPr lang="zh-CN" altLang="en-US" sz="1300" dirty="0" smtClean="0">
                <a:solidFill>
                  <a:schemeClr val="bg1"/>
                </a:solidFill>
                <a:latin typeface="微软雅黑" pitchFamily="34" charset="-122"/>
                <a:ea typeface="微软雅黑" pitchFamily="34" charset="-122"/>
              </a:rPr>
              <a:t>解决方案</a:t>
            </a:r>
          </a:p>
        </p:txBody>
      </p:sp>
      <p:sp>
        <p:nvSpPr>
          <p:cNvPr id="56" name="TextBox 55"/>
          <p:cNvSpPr txBox="1"/>
          <p:nvPr/>
        </p:nvSpPr>
        <p:spPr>
          <a:xfrm>
            <a:off x="6119038" y="2571750"/>
            <a:ext cx="928694" cy="749180"/>
          </a:xfrm>
          <a:prstGeom prst="rect">
            <a:avLst/>
          </a:prstGeom>
          <a:noFill/>
        </p:spPr>
        <p:txBody>
          <a:bodyPr wrap="square" rtlCol="0">
            <a:spAutoFit/>
          </a:bodyPr>
          <a:lstStyle/>
          <a:p>
            <a:pPr algn="ctr">
              <a:lnSpc>
                <a:spcPct val="110000"/>
              </a:lnSpc>
            </a:pPr>
            <a:r>
              <a:rPr lang="zh-CN" altLang="en-US" sz="1300" dirty="0" smtClean="0">
                <a:solidFill>
                  <a:schemeClr val="bg1"/>
                </a:solidFill>
                <a:latin typeface="微软雅黑" pitchFamily="34" charset="-122"/>
                <a:ea typeface="微软雅黑" pitchFamily="34" charset="-122"/>
              </a:rPr>
              <a:t>旅行</a:t>
            </a:r>
            <a:r>
              <a:rPr lang="en-US" altLang="zh-CN" sz="1300" dirty="0" smtClean="0">
                <a:solidFill>
                  <a:schemeClr val="bg1"/>
                </a:solidFill>
                <a:latin typeface="微软雅黑" pitchFamily="34" charset="-122"/>
                <a:ea typeface="微软雅黑" pitchFamily="34" charset="-122"/>
              </a:rPr>
              <a:t>&amp;</a:t>
            </a:r>
          </a:p>
          <a:p>
            <a:pPr algn="ctr">
              <a:lnSpc>
                <a:spcPct val="110000"/>
              </a:lnSpc>
            </a:pPr>
            <a:r>
              <a:rPr lang="zh-CN" altLang="en-US" sz="1300" dirty="0" smtClean="0">
                <a:solidFill>
                  <a:schemeClr val="bg1"/>
                </a:solidFill>
                <a:latin typeface="微软雅黑" pitchFamily="34" charset="-122"/>
                <a:ea typeface="微软雅黑" pitchFamily="34" charset="-122"/>
              </a:rPr>
              <a:t>运输</a:t>
            </a:r>
            <a:endParaRPr lang="en-US" altLang="zh-CN" sz="1300" dirty="0" smtClean="0">
              <a:solidFill>
                <a:schemeClr val="bg1"/>
              </a:solidFill>
              <a:latin typeface="微软雅黑" pitchFamily="34" charset="-122"/>
              <a:ea typeface="微软雅黑" pitchFamily="34" charset="-122"/>
            </a:endParaRPr>
          </a:p>
          <a:p>
            <a:pPr algn="ctr">
              <a:lnSpc>
                <a:spcPct val="110000"/>
              </a:lnSpc>
            </a:pPr>
            <a:r>
              <a:rPr lang="zh-CN" altLang="en-US" sz="1300" dirty="0" smtClean="0">
                <a:solidFill>
                  <a:schemeClr val="bg1"/>
                </a:solidFill>
                <a:latin typeface="微软雅黑" pitchFamily="34" charset="-122"/>
                <a:ea typeface="微软雅黑" pitchFamily="34" charset="-122"/>
              </a:rPr>
              <a:t>解决方案</a:t>
            </a:r>
          </a:p>
        </p:txBody>
      </p:sp>
      <p:sp>
        <p:nvSpPr>
          <p:cNvPr id="57" name="TextBox 56"/>
          <p:cNvSpPr txBox="1"/>
          <p:nvPr/>
        </p:nvSpPr>
        <p:spPr>
          <a:xfrm>
            <a:off x="5101752" y="3290881"/>
            <a:ext cx="928694" cy="529119"/>
          </a:xfrm>
          <a:prstGeom prst="rect">
            <a:avLst/>
          </a:prstGeom>
          <a:noFill/>
        </p:spPr>
        <p:txBody>
          <a:bodyPr wrap="square" rtlCol="0">
            <a:spAutoFit/>
          </a:bodyPr>
          <a:lstStyle/>
          <a:p>
            <a:pPr algn="ctr">
              <a:lnSpc>
                <a:spcPct val="110000"/>
              </a:lnSpc>
            </a:pPr>
            <a:r>
              <a:rPr lang="zh-CN" altLang="en-US" sz="1300" dirty="0" smtClean="0">
                <a:solidFill>
                  <a:schemeClr val="bg1"/>
                </a:solidFill>
                <a:latin typeface="微软雅黑" pitchFamily="34" charset="-122"/>
                <a:ea typeface="微软雅黑" pitchFamily="34" charset="-122"/>
              </a:rPr>
              <a:t>企业应用</a:t>
            </a:r>
            <a:endParaRPr lang="en-US" altLang="zh-CN" sz="1300" dirty="0" smtClean="0">
              <a:solidFill>
                <a:schemeClr val="bg1"/>
              </a:solidFill>
              <a:latin typeface="微软雅黑" pitchFamily="34" charset="-122"/>
              <a:ea typeface="微软雅黑" pitchFamily="34" charset="-122"/>
            </a:endParaRPr>
          </a:p>
          <a:p>
            <a:pPr algn="ctr">
              <a:lnSpc>
                <a:spcPct val="110000"/>
              </a:lnSpc>
            </a:pPr>
            <a:r>
              <a:rPr lang="zh-CN" altLang="en-US" sz="1300" dirty="0" smtClean="0">
                <a:solidFill>
                  <a:schemeClr val="bg1"/>
                </a:solidFill>
                <a:latin typeface="微软雅黑" pitchFamily="34" charset="-122"/>
                <a:ea typeface="微软雅黑" pitchFamily="34" charset="-122"/>
              </a:rPr>
              <a:t>解决方案</a:t>
            </a:r>
          </a:p>
        </p:txBody>
      </p:sp>
      <p:cxnSp>
        <p:nvCxnSpPr>
          <p:cNvPr id="59" name="直接连接符 58"/>
          <p:cNvCxnSpPr/>
          <p:nvPr/>
        </p:nvCxnSpPr>
        <p:spPr>
          <a:xfrm>
            <a:off x="3214678" y="1940684"/>
            <a:ext cx="1285884" cy="1588"/>
          </a:xfrm>
          <a:prstGeom prst="line">
            <a:avLst/>
          </a:prstGeom>
          <a:ln w="12700">
            <a:solidFill>
              <a:srgbClr val="008AC2"/>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3184988" y="1899118"/>
            <a:ext cx="90000" cy="90000"/>
          </a:xfrm>
          <a:prstGeom prst="ellipse">
            <a:avLst/>
          </a:prstGeom>
          <a:solidFill>
            <a:srgbClr val="008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p:nvPr/>
        </p:nvCxnSpPr>
        <p:spPr>
          <a:xfrm>
            <a:off x="7000892" y="1756060"/>
            <a:ext cx="1440000" cy="1588"/>
          </a:xfrm>
          <a:prstGeom prst="line">
            <a:avLst/>
          </a:prstGeom>
          <a:ln w="12700">
            <a:solidFill>
              <a:srgbClr val="FFD114"/>
            </a:solidFill>
            <a:prstDash val="dash"/>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8394024" y="785982"/>
            <a:ext cx="90000" cy="90000"/>
          </a:xfrm>
          <a:prstGeom prst="ellipse">
            <a:avLst/>
          </a:prstGeom>
          <a:solidFill>
            <a:srgbClr val="FFD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p:cNvCxnSpPr/>
          <p:nvPr/>
        </p:nvCxnSpPr>
        <p:spPr>
          <a:xfrm rot="5400000" flipH="1" flipV="1">
            <a:off x="7985590" y="1307238"/>
            <a:ext cx="900000" cy="1588"/>
          </a:xfrm>
          <a:prstGeom prst="line">
            <a:avLst/>
          </a:prstGeom>
          <a:ln w="12700">
            <a:solidFill>
              <a:srgbClr val="FFD114"/>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7177888" y="3560766"/>
            <a:ext cx="1224000" cy="1588"/>
          </a:xfrm>
          <a:prstGeom prst="line">
            <a:avLst/>
          </a:prstGeom>
          <a:ln w="12700">
            <a:solidFill>
              <a:srgbClr val="89B9FF"/>
            </a:solidFill>
            <a:prstDash val="dash"/>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8376970" y="3519200"/>
            <a:ext cx="90000" cy="90000"/>
          </a:xfrm>
          <a:prstGeom prst="ellipse">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4466442" y="4588860"/>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5" name="直接连接符 94"/>
          <p:cNvCxnSpPr/>
          <p:nvPr/>
        </p:nvCxnSpPr>
        <p:spPr>
          <a:xfrm rot="5400000" flipH="1" flipV="1">
            <a:off x="4058180" y="4085702"/>
            <a:ext cx="900000" cy="1588"/>
          </a:xfrm>
          <a:prstGeom prst="line">
            <a:avLst/>
          </a:prstGeom>
          <a:ln w="12700">
            <a:solidFill>
              <a:srgbClr val="6EAB2E"/>
            </a:solidFill>
            <a:prstDash val="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040249" y="2044640"/>
            <a:ext cx="1500198" cy="1068241"/>
          </a:xfrm>
          <a:prstGeom prst="rect">
            <a:avLst/>
          </a:prstGeom>
          <a:noFill/>
        </p:spPr>
        <p:txBody>
          <a:bodyPr wrap="square" rtlCol="0">
            <a:spAutoFit/>
          </a:bodyPr>
          <a:lstStyle/>
          <a:p>
            <a:pPr algn="r">
              <a:lnSpc>
                <a:spcPct val="110000"/>
              </a:lnSpc>
              <a:spcAft>
                <a:spcPts val="100"/>
              </a:spcAft>
            </a:pPr>
            <a:r>
              <a:rPr lang="zh-CN" altLang="en-US" sz="900" dirty="0">
                <a:solidFill>
                  <a:srgbClr val="008AC2"/>
                </a:solidFill>
                <a:latin typeface="微软雅黑" pitchFamily="34" charset="-122"/>
                <a:ea typeface="微软雅黑" pitchFamily="34" charset="-122"/>
              </a:rPr>
              <a:t>基于</a:t>
            </a:r>
            <a:r>
              <a:rPr lang="en-US" altLang="zh-CN" sz="900" dirty="0">
                <a:solidFill>
                  <a:srgbClr val="008AC2"/>
                </a:solidFill>
                <a:latin typeface="微软雅黑" pitchFamily="34" charset="-122"/>
                <a:ea typeface="微软雅黑" pitchFamily="34" charset="-122"/>
              </a:rPr>
              <a:t>SMAC</a:t>
            </a:r>
            <a:r>
              <a:rPr lang="zh-CN" altLang="en-US" sz="900" dirty="0">
                <a:solidFill>
                  <a:srgbClr val="008AC2"/>
                </a:solidFill>
                <a:latin typeface="微软雅黑" pitchFamily="34" charset="-122"/>
                <a:ea typeface="微软雅黑" pitchFamily="34" charset="-122"/>
              </a:rPr>
              <a:t>的解决方案</a:t>
            </a:r>
          </a:p>
          <a:p>
            <a:pPr algn="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智慧数据服务</a:t>
            </a:r>
          </a:p>
          <a:p>
            <a:pPr algn="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智慧服务</a:t>
            </a:r>
          </a:p>
          <a:p>
            <a:pPr algn="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智慧商务</a:t>
            </a:r>
          </a:p>
          <a:p>
            <a:pPr algn="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智慧产品</a:t>
            </a:r>
          </a:p>
          <a:p>
            <a:pPr algn="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智慧城市</a:t>
            </a:r>
            <a:r>
              <a:rPr lang="en-US" altLang="zh-CN" sz="900" dirty="0" smtClean="0">
                <a:solidFill>
                  <a:schemeClr val="tx1">
                    <a:lumMod val="75000"/>
                    <a:lumOff val="25000"/>
                  </a:schemeClr>
                </a:solidFill>
                <a:latin typeface="微软雅黑" pitchFamily="34" charset="-122"/>
                <a:ea typeface="微软雅黑" pitchFamily="34" charset="-122"/>
              </a:rPr>
              <a:t>Smart City</a:t>
            </a:r>
            <a:endParaRPr lang="zh-CN" altLang="en-US" sz="900" dirty="0" smtClean="0">
              <a:solidFill>
                <a:schemeClr val="tx1">
                  <a:lumMod val="75000"/>
                  <a:lumOff val="25000"/>
                </a:schemeClr>
              </a:solidFill>
              <a:latin typeface="微软雅黑" pitchFamily="34" charset="-122"/>
              <a:ea typeface="微软雅黑" pitchFamily="34" charset="-122"/>
            </a:endParaRPr>
          </a:p>
        </p:txBody>
      </p:sp>
      <p:sp>
        <p:nvSpPr>
          <p:cNvPr id="103" name="TextBox 102"/>
          <p:cNvSpPr txBox="1"/>
          <p:nvPr/>
        </p:nvSpPr>
        <p:spPr>
          <a:xfrm>
            <a:off x="4804311" y="772152"/>
            <a:ext cx="1785950" cy="572721"/>
          </a:xfrm>
          <a:prstGeom prst="rect">
            <a:avLst/>
          </a:prstGeom>
          <a:noFill/>
        </p:spPr>
        <p:txBody>
          <a:bodyPr wrap="square" rtlCol="0">
            <a:spAutoFit/>
          </a:bodyPr>
          <a:lstStyle/>
          <a:p>
            <a:pP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客户关系管理</a:t>
            </a:r>
          </a:p>
          <a:p>
            <a:pP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财富管理</a:t>
            </a:r>
            <a:r>
              <a:rPr lang="en-US" altLang="zh-CN" sz="900" dirty="0" smtClean="0">
                <a:solidFill>
                  <a:schemeClr val="tx1">
                    <a:lumMod val="75000"/>
                    <a:lumOff val="25000"/>
                  </a:schemeClr>
                </a:solidFill>
                <a:latin typeface="微软雅黑" pitchFamily="34" charset="-122"/>
                <a:ea typeface="微软雅黑" pitchFamily="34" charset="-122"/>
              </a:rPr>
              <a:t>/</a:t>
            </a:r>
            <a:r>
              <a:rPr lang="zh-CN" altLang="en-US" sz="900" dirty="0" smtClean="0">
                <a:solidFill>
                  <a:schemeClr val="tx1">
                    <a:lumMod val="75000"/>
                    <a:lumOff val="25000"/>
                  </a:schemeClr>
                </a:solidFill>
                <a:latin typeface="微软雅黑" pitchFamily="34" charset="-122"/>
                <a:ea typeface="微软雅黑" pitchFamily="34" charset="-122"/>
              </a:rPr>
              <a:t>个人银行系统</a:t>
            </a:r>
          </a:p>
          <a:p>
            <a:pP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国际清算系统</a:t>
            </a:r>
          </a:p>
        </p:txBody>
      </p:sp>
      <p:sp>
        <p:nvSpPr>
          <p:cNvPr id="105" name="TextBox 104"/>
          <p:cNvSpPr txBox="1"/>
          <p:nvPr/>
        </p:nvSpPr>
        <p:spPr>
          <a:xfrm>
            <a:off x="6312446" y="775778"/>
            <a:ext cx="1143008" cy="572721"/>
          </a:xfrm>
          <a:prstGeom prst="rect">
            <a:avLst/>
          </a:prstGeom>
          <a:noFill/>
        </p:spPr>
        <p:txBody>
          <a:bodyPr wrap="square" rtlCol="0">
            <a:spAutoFit/>
          </a:bodyPr>
          <a:lstStyle/>
          <a:p>
            <a:pP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第二代支付平台</a:t>
            </a:r>
          </a:p>
          <a:p>
            <a:pP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风险管理系统</a:t>
            </a:r>
          </a:p>
          <a:p>
            <a:pP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核心银行系统</a:t>
            </a:r>
          </a:p>
        </p:txBody>
      </p:sp>
      <p:sp>
        <p:nvSpPr>
          <p:cNvPr id="110" name="TextBox 109"/>
          <p:cNvSpPr txBox="1"/>
          <p:nvPr/>
        </p:nvSpPr>
        <p:spPr>
          <a:xfrm>
            <a:off x="7373561" y="775778"/>
            <a:ext cx="1143008" cy="572721"/>
          </a:xfrm>
          <a:prstGeom prst="rect">
            <a:avLst/>
          </a:prstGeom>
          <a:noFill/>
        </p:spPr>
        <p:txBody>
          <a:bodyPr wrap="square" rtlCol="0">
            <a:spAutoFit/>
          </a:bodyPr>
          <a:lstStyle/>
          <a:p>
            <a:pP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电子银行</a:t>
            </a:r>
          </a:p>
          <a:p>
            <a:pP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银行呼叫中心</a:t>
            </a:r>
          </a:p>
          <a:p>
            <a:pPr>
              <a:lnSpc>
                <a:spcPct val="110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商业智能与分析</a:t>
            </a:r>
          </a:p>
        </p:txBody>
      </p:sp>
      <p:sp>
        <p:nvSpPr>
          <p:cNvPr id="111" name="TextBox 110"/>
          <p:cNvSpPr txBox="1"/>
          <p:nvPr/>
        </p:nvSpPr>
        <p:spPr>
          <a:xfrm>
            <a:off x="7045034" y="2218469"/>
            <a:ext cx="1670370" cy="1271271"/>
          </a:xfrm>
          <a:prstGeom prst="rect">
            <a:avLst/>
          </a:prstGeom>
          <a:noFill/>
        </p:spPr>
        <p:txBody>
          <a:bodyPr wrap="square" rtlCol="0">
            <a:spAutoFit/>
          </a:bodyPr>
          <a:lstStyle/>
          <a:p>
            <a:pPr>
              <a:lnSpc>
                <a:spcPct val="114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飞行管理控制</a:t>
            </a:r>
            <a:r>
              <a:rPr lang="en-US" altLang="zh-CN" sz="900" dirty="0" smtClean="0">
                <a:solidFill>
                  <a:schemeClr val="tx1">
                    <a:lumMod val="75000"/>
                    <a:lumOff val="25000"/>
                  </a:schemeClr>
                </a:solidFill>
                <a:latin typeface="微软雅黑" pitchFamily="34" charset="-122"/>
                <a:ea typeface="微软雅黑" pitchFamily="34" charset="-122"/>
              </a:rPr>
              <a:t>(</a:t>
            </a:r>
            <a:r>
              <a:rPr lang="en-US" altLang="zh-CN" sz="900" dirty="0" err="1" smtClean="0">
                <a:solidFill>
                  <a:schemeClr val="tx1">
                    <a:lumMod val="75000"/>
                    <a:lumOff val="25000"/>
                  </a:schemeClr>
                </a:solidFill>
                <a:latin typeface="微软雅黑" pitchFamily="34" charset="-122"/>
                <a:ea typeface="微软雅黑" pitchFamily="34" charset="-122"/>
              </a:rPr>
              <a:t>iFOC</a:t>
            </a:r>
            <a:r>
              <a:rPr lang="en-US" altLang="zh-CN" sz="900" dirty="0" smtClean="0">
                <a:solidFill>
                  <a:schemeClr val="tx1">
                    <a:lumMod val="75000"/>
                    <a:lumOff val="25000"/>
                  </a:schemeClr>
                </a:solidFill>
                <a:latin typeface="微软雅黑" pitchFamily="34" charset="-122"/>
                <a:ea typeface="微软雅黑" pitchFamily="34" charset="-122"/>
              </a:rPr>
              <a:t>)</a:t>
            </a:r>
          </a:p>
          <a:p>
            <a:pPr>
              <a:lnSpc>
                <a:spcPct val="114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安全管理系统 </a:t>
            </a:r>
          </a:p>
          <a:p>
            <a:pPr>
              <a:lnSpc>
                <a:spcPct val="114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重量</a:t>
            </a:r>
            <a:r>
              <a:rPr lang="en-US" altLang="zh-CN" sz="900" dirty="0" smtClean="0">
                <a:solidFill>
                  <a:schemeClr val="tx1">
                    <a:lumMod val="75000"/>
                    <a:lumOff val="25000"/>
                  </a:schemeClr>
                </a:solidFill>
                <a:latin typeface="微软雅黑" pitchFamily="34" charset="-122"/>
                <a:ea typeface="微软雅黑" pitchFamily="34" charset="-122"/>
              </a:rPr>
              <a:t>&amp;</a:t>
            </a:r>
            <a:r>
              <a:rPr lang="zh-CN" altLang="en-US" sz="900" dirty="0" smtClean="0">
                <a:solidFill>
                  <a:schemeClr val="tx1">
                    <a:lumMod val="75000"/>
                    <a:lumOff val="25000"/>
                  </a:schemeClr>
                </a:solidFill>
                <a:latin typeface="微软雅黑" pitchFamily="34" charset="-122"/>
                <a:ea typeface="微软雅黑" pitchFamily="34" charset="-122"/>
              </a:rPr>
              <a:t>平衡管理系统</a:t>
            </a:r>
          </a:p>
          <a:p>
            <a:pPr>
              <a:lnSpc>
                <a:spcPct val="114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客户服务管理系统</a:t>
            </a:r>
          </a:p>
          <a:p>
            <a:pPr>
              <a:lnSpc>
                <a:spcPct val="114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旅行电子商务解决方案</a:t>
            </a:r>
          </a:p>
          <a:p>
            <a:pPr>
              <a:lnSpc>
                <a:spcPct val="114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航空移动应用平台</a:t>
            </a:r>
          </a:p>
          <a:p>
            <a:pPr>
              <a:lnSpc>
                <a:spcPct val="114000"/>
              </a:lnSpc>
              <a:spcAft>
                <a:spcPts val="100"/>
              </a:spcAft>
            </a:pPr>
            <a:r>
              <a:rPr lang="zh-CN" altLang="en-US" sz="900" dirty="0" smtClean="0">
                <a:solidFill>
                  <a:schemeClr val="tx1">
                    <a:lumMod val="75000"/>
                    <a:lumOff val="25000"/>
                  </a:schemeClr>
                </a:solidFill>
                <a:latin typeface="微软雅黑" pitchFamily="34" charset="-122"/>
                <a:ea typeface="微软雅黑" pitchFamily="34" charset="-122"/>
              </a:rPr>
              <a:t>飞行数据分析系统</a:t>
            </a:r>
          </a:p>
        </p:txBody>
      </p:sp>
      <p:sp>
        <p:nvSpPr>
          <p:cNvPr id="112" name="TextBox 111"/>
          <p:cNvSpPr txBox="1"/>
          <p:nvPr/>
        </p:nvSpPr>
        <p:spPr>
          <a:xfrm>
            <a:off x="4600939" y="4185633"/>
            <a:ext cx="1836916" cy="572721"/>
          </a:xfrm>
          <a:prstGeom prst="rect">
            <a:avLst/>
          </a:prstGeom>
          <a:noFill/>
        </p:spPr>
        <p:txBody>
          <a:bodyPr wrap="square" rtlCol="0">
            <a:spAutoFit/>
          </a:bodyPr>
          <a:lstStyle/>
          <a:p>
            <a:pPr>
              <a:lnSpc>
                <a:spcPct val="110000"/>
              </a:lnSpc>
              <a:spcAft>
                <a:spcPts val="100"/>
              </a:spcAft>
            </a:pPr>
            <a:r>
              <a:rPr lang="en-US" altLang="zh-CN" sz="900" dirty="0" smtClean="0">
                <a:solidFill>
                  <a:schemeClr val="tx1">
                    <a:lumMod val="75000"/>
                    <a:lumOff val="25000"/>
                  </a:schemeClr>
                </a:solidFill>
                <a:latin typeface="微软雅黑" pitchFamily="34" charset="-122"/>
                <a:ea typeface="微软雅黑" pitchFamily="34" charset="-122"/>
              </a:rPr>
              <a:t>Oracle </a:t>
            </a:r>
            <a:r>
              <a:rPr lang="zh-CN" altLang="en-US" sz="900" dirty="0" smtClean="0">
                <a:solidFill>
                  <a:schemeClr val="tx1">
                    <a:lumMod val="75000"/>
                    <a:lumOff val="25000"/>
                  </a:schemeClr>
                </a:solidFill>
                <a:latin typeface="微软雅黑" pitchFamily="34" charset="-122"/>
                <a:ea typeface="微软雅黑" pitchFamily="34" charset="-122"/>
              </a:rPr>
              <a:t>电子商务解决方案</a:t>
            </a:r>
          </a:p>
          <a:p>
            <a:pPr>
              <a:lnSpc>
                <a:spcPct val="110000"/>
              </a:lnSpc>
              <a:spcAft>
                <a:spcPts val="100"/>
              </a:spcAft>
            </a:pPr>
            <a:r>
              <a:rPr lang="en-US" altLang="zh-CN" sz="900" dirty="0" smtClean="0">
                <a:solidFill>
                  <a:schemeClr val="tx1">
                    <a:lumMod val="75000"/>
                    <a:lumOff val="25000"/>
                  </a:schemeClr>
                </a:solidFill>
                <a:latin typeface="微软雅黑" pitchFamily="34" charset="-122"/>
                <a:ea typeface="微软雅黑" pitchFamily="34" charset="-122"/>
              </a:rPr>
              <a:t>Oracle PeopleSoft </a:t>
            </a:r>
            <a:r>
              <a:rPr lang="zh-CN" altLang="en-US" sz="900" dirty="0" smtClean="0">
                <a:solidFill>
                  <a:schemeClr val="tx1">
                    <a:lumMod val="75000"/>
                    <a:lumOff val="25000"/>
                  </a:schemeClr>
                </a:solidFill>
                <a:latin typeface="微软雅黑" pitchFamily="34" charset="-122"/>
                <a:ea typeface="微软雅黑" pitchFamily="34" charset="-122"/>
              </a:rPr>
              <a:t>解决方案</a:t>
            </a:r>
          </a:p>
          <a:p>
            <a:pPr>
              <a:lnSpc>
                <a:spcPct val="110000"/>
              </a:lnSpc>
              <a:spcAft>
                <a:spcPts val="100"/>
              </a:spcAft>
            </a:pPr>
            <a:r>
              <a:rPr lang="en-US" altLang="zh-CN" sz="900" dirty="0" smtClean="0">
                <a:solidFill>
                  <a:schemeClr val="tx1">
                    <a:lumMod val="75000"/>
                    <a:lumOff val="25000"/>
                  </a:schemeClr>
                </a:solidFill>
                <a:latin typeface="微软雅黑" pitchFamily="34" charset="-122"/>
                <a:ea typeface="微软雅黑" pitchFamily="34" charset="-122"/>
              </a:rPr>
              <a:t>Oracle Siebel </a:t>
            </a:r>
            <a:r>
              <a:rPr lang="zh-CN" altLang="en-US" sz="900" dirty="0" smtClean="0">
                <a:solidFill>
                  <a:schemeClr val="tx1">
                    <a:lumMod val="75000"/>
                    <a:lumOff val="25000"/>
                  </a:schemeClr>
                </a:solidFill>
                <a:latin typeface="微软雅黑" pitchFamily="34" charset="-122"/>
                <a:ea typeface="微软雅黑" pitchFamily="34" charset="-122"/>
              </a:rPr>
              <a:t>解决方案</a:t>
            </a:r>
          </a:p>
        </p:txBody>
      </p:sp>
      <p:sp>
        <p:nvSpPr>
          <p:cNvPr id="113" name="TextBox 112"/>
          <p:cNvSpPr txBox="1"/>
          <p:nvPr/>
        </p:nvSpPr>
        <p:spPr>
          <a:xfrm>
            <a:off x="6312931" y="4181327"/>
            <a:ext cx="1836916" cy="407547"/>
          </a:xfrm>
          <a:prstGeom prst="rect">
            <a:avLst/>
          </a:prstGeom>
          <a:noFill/>
        </p:spPr>
        <p:txBody>
          <a:bodyPr wrap="square" rtlCol="0">
            <a:spAutoFit/>
          </a:bodyPr>
          <a:lstStyle/>
          <a:p>
            <a:pPr>
              <a:lnSpc>
                <a:spcPct val="110000"/>
              </a:lnSpc>
              <a:spcAft>
                <a:spcPts val="100"/>
              </a:spcAft>
            </a:pPr>
            <a:r>
              <a:rPr lang="en-US" altLang="zh-CN" sz="900" dirty="0" smtClean="0">
                <a:solidFill>
                  <a:schemeClr val="tx1">
                    <a:lumMod val="75000"/>
                    <a:lumOff val="25000"/>
                  </a:schemeClr>
                </a:solidFill>
                <a:latin typeface="微软雅黑" pitchFamily="34" charset="-122"/>
                <a:ea typeface="微软雅黑" pitchFamily="34" charset="-122"/>
              </a:rPr>
              <a:t>SAP </a:t>
            </a:r>
            <a:r>
              <a:rPr lang="zh-CN" altLang="en-US" sz="900" dirty="0" smtClean="0">
                <a:solidFill>
                  <a:schemeClr val="tx1">
                    <a:lumMod val="75000"/>
                    <a:lumOff val="25000"/>
                  </a:schemeClr>
                </a:solidFill>
                <a:latin typeface="微软雅黑" pitchFamily="34" charset="-122"/>
                <a:ea typeface="微软雅黑" pitchFamily="34" charset="-122"/>
              </a:rPr>
              <a:t>解决方案</a:t>
            </a:r>
          </a:p>
          <a:p>
            <a:pPr>
              <a:lnSpc>
                <a:spcPct val="110000"/>
              </a:lnSpc>
              <a:spcAft>
                <a:spcPts val="100"/>
              </a:spcAft>
            </a:pPr>
            <a:r>
              <a:rPr lang="en-US" altLang="zh-CN" sz="900" dirty="0" smtClean="0">
                <a:solidFill>
                  <a:schemeClr val="tx1">
                    <a:lumMod val="75000"/>
                    <a:lumOff val="25000"/>
                  </a:schemeClr>
                </a:solidFill>
                <a:latin typeface="微软雅黑" pitchFamily="34" charset="-122"/>
                <a:ea typeface="微软雅黑" pitchFamily="34" charset="-122"/>
              </a:rPr>
              <a:t>Microsoft </a:t>
            </a:r>
            <a:r>
              <a:rPr lang="zh-CN" altLang="en-US" sz="900" dirty="0" smtClean="0">
                <a:solidFill>
                  <a:schemeClr val="tx1">
                    <a:lumMod val="75000"/>
                    <a:lumOff val="25000"/>
                  </a:schemeClr>
                </a:solidFill>
                <a:latin typeface="微软雅黑" pitchFamily="34" charset="-122"/>
                <a:ea typeface="微软雅黑" pitchFamily="34" charset="-122"/>
              </a:rPr>
              <a:t>解决方案</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15</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“适岸”外包模式</a:t>
            </a:r>
          </a:p>
        </p:txBody>
      </p:sp>
      <p:sp>
        <p:nvSpPr>
          <p:cNvPr id="87" name="TextBox 86"/>
          <p:cNvSpPr txBox="1"/>
          <p:nvPr/>
        </p:nvSpPr>
        <p:spPr>
          <a:xfrm>
            <a:off x="499430" y="699542"/>
            <a:ext cx="6572900" cy="625171"/>
          </a:xfrm>
          <a:prstGeom prst="rect">
            <a:avLst/>
          </a:prstGeom>
          <a:noFill/>
        </p:spPr>
        <p:txBody>
          <a:bodyPr wrap="square" rtlCol="0">
            <a:spAutoFit/>
          </a:bodyPr>
          <a:lstStyle/>
          <a:p>
            <a:pPr>
              <a:lnSpc>
                <a:spcPct val="130000"/>
              </a:lnSpc>
            </a:pPr>
            <a:r>
              <a:rPr lang="zh-CN" altLang="en-US" sz="1400" dirty="0" smtClean="0">
                <a:solidFill>
                  <a:srgbClr val="008AC2"/>
                </a:solidFill>
                <a:latin typeface="微软雅黑" pitchFamily="34" charset="-122"/>
                <a:ea typeface="微软雅黑" pitchFamily="34" charset="-122"/>
              </a:rPr>
              <a:t>文思海辉的全球卓越中心使我们能够从最适合您的地点提供整个项目的各个部分，从而满足严格的质量、时间和成本要求。</a:t>
            </a:r>
          </a:p>
        </p:txBody>
      </p:sp>
      <p:grpSp>
        <p:nvGrpSpPr>
          <p:cNvPr id="55" name="组合 65"/>
          <p:cNvGrpSpPr/>
          <p:nvPr/>
        </p:nvGrpSpPr>
        <p:grpSpPr>
          <a:xfrm>
            <a:off x="586978" y="1512243"/>
            <a:ext cx="857256" cy="3071834"/>
            <a:chOff x="580996" y="1348636"/>
            <a:chExt cx="1143008" cy="2613600"/>
          </a:xfrm>
        </p:grpSpPr>
        <p:sp>
          <p:nvSpPr>
            <p:cNvPr id="56" name="矩形 55"/>
            <p:cNvSpPr/>
            <p:nvPr/>
          </p:nvSpPr>
          <p:spPr>
            <a:xfrm>
              <a:off x="580996" y="1348636"/>
              <a:ext cx="1143008" cy="26136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80996" y="1348636"/>
              <a:ext cx="1143008" cy="486251"/>
            </a:xfrm>
            <a:prstGeom prst="rect">
              <a:avLst/>
            </a:prstGeom>
            <a:solidFill>
              <a:srgbClr val="008A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1200" dirty="0" smtClean="0">
                  <a:solidFill>
                    <a:schemeClr val="bg1"/>
                  </a:solidFill>
                  <a:latin typeface="微软雅黑" pitchFamily="34" charset="-122"/>
                  <a:ea typeface="微软雅黑" pitchFamily="34" charset="-122"/>
                </a:rPr>
                <a:t>IT</a:t>
              </a:r>
            </a:p>
            <a:p>
              <a:pPr algn="ctr">
                <a:lnSpc>
                  <a:spcPct val="110000"/>
                </a:lnSpc>
              </a:pPr>
              <a:r>
                <a:rPr lang="zh-CN" altLang="en-US" sz="1200" dirty="0" smtClean="0">
                  <a:solidFill>
                    <a:schemeClr val="bg1"/>
                  </a:solidFill>
                  <a:latin typeface="微软雅黑" pitchFamily="34" charset="-122"/>
                  <a:ea typeface="微软雅黑" pitchFamily="34" charset="-122"/>
                </a:rPr>
                <a:t>外包服务</a:t>
              </a:r>
            </a:p>
          </p:txBody>
        </p:sp>
      </p:grpSp>
      <p:sp>
        <p:nvSpPr>
          <p:cNvPr id="58" name="TextBox 57"/>
          <p:cNvSpPr txBox="1"/>
          <p:nvPr/>
        </p:nvSpPr>
        <p:spPr>
          <a:xfrm>
            <a:off x="504070" y="2299773"/>
            <a:ext cx="923330" cy="2286016"/>
          </a:xfrm>
          <a:prstGeom prst="rect">
            <a:avLst/>
          </a:prstGeom>
          <a:noFill/>
        </p:spPr>
        <p:txBody>
          <a:bodyPr vert="eaVert" wrap="square" rtlCol="0">
            <a:spAutoFit/>
          </a:bodyPr>
          <a:lstStyle/>
          <a:p>
            <a:pPr>
              <a:lnSpc>
                <a:spcPct val="110000"/>
              </a:lnSpc>
            </a:pPr>
            <a:r>
              <a:rPr lang="en-US" altLang="ja-JP" baseline="30000" dirty="0" smtClean="0">
                <a:solidFill>
                  <a:schemeClr val="tx1">
                    <a:lumMod val="75000"/>
                    <a:lumOff val="25000"/>
                  </a:schemeClr>
                </a:solidFill>
                <a:latin typeface="微软雅黑" pitchFamily="34" charset="-122"/>
                <a:ea typeface="微软雅黑" pitchFamily="34" charset="-122"/>
              </a:rPr>
              <a:t>7x24</a:t>
            </a:r>
            <a:r>
              <a:rPr lang="zh-CN" altLang="en-US" baseline="30000" dirty="0" smtClean="0">
                <a:solidFill>
                  <a:schemeClr val="tx1">
                    <a:lumMod val="75000"/>
                    <a:lumOff val="25000"/>
                  </a:schemeClr>
                </a:solidFill>
                <a:latin typeface="微软雅黑" pitchFamily="34" charset="-122"/>
                <a:ea typeface="微软雅黑" pitchFamily="34" charset="-122"/>
              </a:rPr>
              <a:t>小时服务支持工程与 </a:t>
            </a:r>
            <a:r>
              <a:rPr lang="en-US" altLang="ja-JP" baseline="30000" dirty="0" smtClean="0">
                <a:solidFill>
                  <a:schemeClr val="tx1">
                    <a:lumMod val="75000"/>
                    <a:lumOff val="25000"/>
                  </a:schemeClr>
                </a:solidFill>
                <a:latin typeface="微软雅黑" pitchFamily="34" charset="-122"/>
                <a:ea typeface="微软雅黑" pitchFamily="34" charset="-122"/>
              </a:rPr>
              <a:t>L1/2/3</a:t>
            </a:r>
            <a:r>
              <a:rPr lang="ja-JP" altLang="en-US" baseline="30000" dirty="0" smtClean="0">
                <a:solidFill>
                  <a:schemeClr val="tx1">
                    <a:lumMod val="75000"/>
                    <a:lumOff val="25000"/>
                  </a:schemeClr>
                </a:solidFill>
                <a:latin typeface="微软雅黑" pitchFamily="34" charset="-122"/>
                <a:ea typeface="微软雅黑" pitchFamily="34" charset="-122"/>
              </a:rPr>
              <a:t>支持</a:t>
            </a:r>
          </a:p>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基础设施管理</a:t>
            </a:r>
          </a:p>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企业应用软件支持</a:t>
            </a:r>
          </a:p>
          <a:p>
            <a:r>
              <a:rPr lang="zh-CN" altLang="en-US" baseline="30000" dirty="0" smtClean="0">
                <a:solidFill>
                  <a:schemeClr val="tx1">
                    <a:lumMod val="75000"/>
                    <a:lumOff val="25000"/>
                  </a:schemeClr>
                </a:solidFill>
                <a:latin typeface="微软雅黑" pitchFamily="34" charset="-122"/>
                <a:ea typeface="微软雅黑" pitchFamily="34" charset="-122"/>
              </a:rPr>
              <a:t>应用软件开发与维护</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59" name="椭圆 58"/>
          <p:cNvSpPr/>
          <p:nvPr/>
        </p:nvSpPr>
        <p:spPr>
          <a:xfrm>
            <a:off x="1258682"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5" name="椭圆 64"/>
          <p:cNvSpPr/>
          <p:nvPr/>
        </p:nvSpPr>
        <p:spPr>
          <a:xfrm>
            <a:off x="1082947"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6" name="椭圆 65"/>
          <p:cNvSpPr/>
          <p:nvPr/>
        </p:nvSpPr>
        <p:spPr>
          <a:xfrm>
            <a:off x="907213"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7" name="椭圆 66"/>
          <p:cNvSpPr/>
          <p:nvPr/>
        </p:nvSpPr>
        <p:spPr>
          <a:xfrm>
            <a:off x="731479"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83" name="组合 65"/>
          <p:cNvGrpSpPr/>
          <p:nvPr/>
        </p:nvGrpSpPr>
        <p:grpSpPr>
          <a:xfrm>
            <a:off x="1609050" y="1512243"/>
            <a:ext cx="857256" cy="3071834"/>
            <a:chOff x="580996" y="1348636"/>
            <a:chExt cx="1143008" cy="2613600"/>
          </a:xfrm>
        </p:grpSpPr>
        <p:sp>
          <p:nvSpPr>
            <p:cNvPr id="95" name="矩形 94"/>
            <p:cNvSpPr/>
            <p:nvPr/>
          </p:nvSpPr>
          <p:spPr>
            <a:xfrm>
              <a:off x="580996" y="1348636"/>
              <a:ext cx="1143008" cy="26136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580996" y="1348636"/>
              <a:ext cx="1143008" cy="486251"/>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dirty="0" smtClean="0">
                  <a:solidFill>
                    <a:schemeClr val="bg1"/>
                  </a:solidFill>
                  <a:latin typeface="微软雅黑" pitchFamily="34" charset="-122"/>
                  <a:ea typeface="微软雅黑" pitchFamily="34" charset="-122"/>
                </a:rPr>
                <a:t>离岸</a:t>
              </a:r>
              <a:endParaRPr lang="en-US" altLang="zh-CN" sz="1200" dirty="0" smtClean="0">
                <a:solidFill>
                  <a:schemeClr val="bg1"/>
                </a:solidFill>
                <a:latin typeface="微软雅黑" pitchFamily="34" charset="-122"/>
                <a:ea typeface="微软雅黑" pitchFamily="34" charset="-122"/>
              </a:endParaRPr>
            </a:p>
            <a:p>
              <a:pPr algn="ctr">
                <a:lnSpc>
                  <a:spcPct val="110000"/>
                </a:lnSpc>
              </a:pPr>
              <a:r>
                <a:rPr lang="zh-CN" altLang="en-US" sz="1200" dirty="0" smtClean="0">
                  <a:solidFill>
                    <a:schemeClr val="bg1"/>
                  </a:solidFill>
                  <a:latin typeface="微软雅黑" pitchFamily="34" charset="-122"/>
                  <a:ea typeface="微软雅黑" pitchFamily="34" charset="-122"/>
                </a:rPr>
                <a:t>开发中心</a:t>
              </a:r>
              <a:endParaRPr lang="en-US" altLang="zh-CN" sz="1200" dirty="0" smtClean="0">
                <a:solidFill>
                  <a:schemeClr val="bg1"/>
                </a:solidFill>
                <a:latin typeface="微软雅黑" pitchFamily="34" charset="-122"/>
                <a:ea typeface="微软雅黑" pitchFamily="34" charset="-122"/>
              </a:endParaRPr>
            </a:p>
          </p:txBody>
        </p:sp>
      </p:grpSp>
      <p:sp>
        <p:nvSpPr>
          <p:cNvPr id="88" name="TextBox 87"/>
          <p:cNvSpPr txBox="1"/>
          <p:nvPr/>
        </p:nvSpPr>
        <p:spPr>
          <a:xfrm>
            <a:off x="1581130" y="2299773"/>
            <a:ext cx="754053" cy="2286016"/>
          </a:xfrm>
          <a:prstGeom prst="rect">
            <a:avLst/>
          </a:prstGeom>
          <a:noFill/>
        </p:spPr>
        <p:txBody>
          <a:bodyPr vert="eaVert" wrap="square" rtlCol="0">
            <a:spAutoFit/>
          </a:bodyPr>
          <a:lstStyle/>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离岸质量中心（</a:t>
            </a:r>
            <a:r>
              <a:rPr lang="en-US" altLang="zh-CN" baseline="30000" dirty="0" smtClean="0">
                <a:solidFill>
                  <a:schemeClr val="tx1">
                    <a:lumMod val="75000"/>
                    <a:lumOff val="25000"/>
                  </a:schemeClr>
                </a:solidFill>
                <a:latin typeface="微软雅黑" pitchFamily="34" charset="-122"/>
                <a:ea typeface="微软雅黑" pitchFamily="34" charset="-122"/>
              </a:rPr>
              <a:t>OQC</a:t>
            </a:r>
            <a:r>
              <a:rPr lang="zh-CN" altLang="en-US" baseline="30000" dirty="0" smtClean="0">
                <a:solidFill>
                  <a:schemeClr val="tx1">
                    <a:lumMod val="75000"/>
                    <a:lumOff val="25000"/>
                  </a:schemeClr>
                </a:solidFill>
                <a:latin typeface="微软雅黑" pitchFamily="34" charset="-122"/>
                <a:ea typeface="微软雅黑" pitchFamily="34" charset="-122"/>
              </a:rPr>
              <a:t>）</a:t>
            </a:r>
          </a:p>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建设 </a:t>
            </a:r>
            <a:r>
              <a:rPr lang="en-US" altLang="zh-CN" baseline="30000" dirty="0" smtClean="0">
                <a:solidFill>
                  <a:schemeClr val="tx1">
                    <a:lumMod val="75000"/>
                    <a:lumOff val="25000"/>
                  </a:schemeClr>
                </a:solidFill>
                <a:latin typeface="微软雅黑" pitchFamily="34" charset="-122"/>
                <a:ea typeface="微软雅黑" pitchFamily="34" charset="-122"/>
              </a:rPr>
              <a:t>- </a:t>
            </a:r>
            <a:r>
              <a:rPr lang="zh-CN" altLang="en-US" baseline="30000" dirty="0" smtClean="0">
                <a:solidFill>
                  <a:schemeClr val="tx1">
                    <a:lumMod val="75000"/>
                    <a:lumOff val="25000"/>
                  </a:schemeClr>
                </a:solidFill>
                <a:latin typeface="微软雅黑" pitchFamily="34" charset="-122"/>
                <a:ea typeface="微软雅黑" pitchFamily="34" charset="-122"/>
              </a:rPr>
              <a:t>运营 </a:t>
            </a:r>
            <a:r>
              <a:rPr lang="en-US" altLang="zh-CN" baseline="30000" dirty="0" smtClean="0">
                <a:solidFill>
                  <a:schemeClr val="tx1">
                    <a:lumMod val="75000"/>
                    <a:lumOff val="25000"/>
                  </a:schemeClr>
                </a:solidFill>
                <a:latin typeface="微软雅黑" pitchFamily="34" charset="-122"/>
                <a:ea typeface="微软雅黑" pitchFamily="34" charset="-122"/>
              </a:rPr>
              <a:t>- </a:t>
            </a:r>
            <a:r>
              <a:rPr lang="zh-CN" altLang="en-US" baseline="30000" dirty="0" smtClean="0">
                <a:solidFill>
                  <a:schemeClr val="tx1">
                    <a:lumMod val="75000"/>
                    <a:lumOff val="25000"/>
                  </a:schemeClr>
                </a:solidFill>
                <a:latin typeface="微软雅黑" pitchFamily="34" charset="-122"/>
                <a:ea typeface="微软雅黑" pitchFamily="34" charset="-122"/>
              </a:rPr>
              <a:t>移交（</a:t>
            </a:r>
            <a:r>
              <a:rPr lang="en-US" altLang="zh-CN" baseline="30000" dirty="0" smtClean="0">
                <a:solidFill>
                  <a:schemeClr val="tx1">
                    <a:lumMod val="75000"/>
                    <a:lumOff val="25000"/>
                  </a:schemeClr>
                </a:solidFill>
                <a:latin typeface="微软雅黑" pitchFamily="34" charset="-122"/>
                <a:ea typeface="微软雅黑" pitchFamily="34" charset="-122"/>
              </a:rPr>
              <a:t>BOT</a:t>
            </a:r>
            <a:r>
              <a:rPr lang="zh-CN" altLang="en-US" baseline="30000" dirty="0" smtClean="0">
                <a:solidFill>
                  <a:schemeClr val="tx1">
                    <a:lumMod val="75000"/>
                    <a:lumOff val="25000"/>
                  </a:schemeClr>
                </a:solidFill>
                <a:latin typeface="微软雅黑" pitchFamily="34" charset="-122"/>
                <a:ea typeface="微软雅黑" pitchFamily="34" charset="-122"/>
              </a:rPr>
              <a:t>）模式</a:t>
            </a:r>
          </a:p>
          <a:p>
            <a:r>
              <a:rPr lang="zh-CN" altLang="en-US" baseline="30000" dirty="0" smtClean="0">
                <a:solidFill>
                  <a:schemeClr val="tx1">
                    <a:lumMod val="75000"/>
                    <a:lumOff val="25000"/>
                  </a:schemeClr>
                </a:solidFill>
                <a:latin typeface="微软雅黑" pitchFamily="34" charset="-122"/>
                <a:ea typeface="微软雅黑" pitchFamily="34" charset="-122"/>
              </a:rPr>
              <a:t>成熟的方法论</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91" name="椭圆 90"/>
          <p:cNvSpPr/>
          <p:nvPr/>
        </p:nvSpPr>
        <p:spPr>
          <a:xfrm>
            <a:off x="2162169"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2" name="椭圆 91"/>
          <p:cNvSpPr/>
          <p:nvPr/>
        </p:nvSpPr>
        <p:spPr>
          <a:xfrm>
            <a:off x="1987198"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3" name="椭圆 92"/>
          <p:cNvSpPr/>
          <p:nvPr/>
        </p:nvSpPr>
        <p:spPr>
          <a:xfrm>
            <a:off x="1812227"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03" name="组合 65"/>
          <p:cNvGrpSpPr/>
          <p:nvPr/>
        </p:nvGrpSpPr>
        <p:grpSpPr>
          <a:xfrm>
            <a:off x="2642523" y="1512243"/>
            <a:ext cx="857256" cy="3071834"/>
            <a:chOff x="580996" y="1348636"/>
            <a:chExt cx="1143008" cy="2613600"/>
          </a:xfrm>
        </p:grpSpPr>
        <p:sp>
          <p:nvSpPr>
            <p:cNvPr id="114" name="矩形 113"/>
            <p:cNvSpPr/>
            <p:nvPr/>
          </p:nvSpPr>
          <p:spPr>
            <a:xfrm>
              <a:off x="580996" y="1348636"/>
              <a:ext cx="1143008" cy="26136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a:off x="580996" y="1348636"/>
              <a:ext cx="1143008" cy="486251"/>
            </a:xfrm>
            <a:prstGeom prst="rect">
              <a:avLst/>
            </a:prstGeom>
            <a:solidFill>
              <a:srgbClr val="008A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dirty="0" smtClean="0">
                  <a:solidFill>
                    <a:schemeClr val="bg1"/>
                  </a:solidFill>
                  <a:latin typeface="微软雅黑" pitchFamily="34" charset="-122"/>
                  <a:ea typeface="微软雅黑" pitchFamily="34" charset="-122"/>
                </a:rPr>
                <a:t>国际化</a:t>
              </a:r>
            </a:p>
            <a:p>
              <a:pPr algn="ctr">
                <a:lnSpc>
                  <a:spcPct val="110000"/>
                </a:lnSpc>
              </a:pPr>
              <a:r>
                <a:rPr lang="zh-CN" altLang="en-US" sz="1200" dirty="0" smtClean="0">
                  <a:solidFill>
                    <a:schemeClr val="bg1"/>
                  </a:solidFill>
                  <a:latin typeface="微软雅黑" pitchFamily="34" charset="-122"/>
                  <a:ea typeface="微软雅黑" pitchFamily="34" charset="-122"/>
                </a:rPr>
                <a:t>与本地化</a:t>
              </a:r>
            </a:p>
          </p:txBody>
        </p:sp>
      </p:grpSp>
      <p:sp>
        <p:nvSpPr>
          <p:cNvPr id="105" name="TextBox 104"/>
          <p:cNvSpPr txBox="1"/>
          <p:nvPr/>
        </p:nvSpPr>
        <p:spPr>
          <a:xfrm>
            <a:off x="2633650" y="2299773"/>
            <a:ext cx="754053" cy="2286016"/>
          </a:xfrm>
          <a:prstGeom prst="rect">
            <a:avLst/>
          </a:prstGeom>
          <a:noFill/>
        </p:spPr>
        <p:txBody>
          <a:bodyPr vert="eaVert" wrap="square" rtlCol="0">
            <a:spAutoFit/>
          </a:bodyPr>
          <a:lstStyle/>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验证和本地化测试</a:t>
            </a:r>
          </a:p>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包括翻译（文字、音频、视频）、</a:t>
            </a:r>
          </a:p>
          <a:p>
            <a:r>
              <a:rPr lang="zh-CN" altLang="en-US" baseline="30000" dirty="0" smtClean="0">
                <a:solidFill>
                  <a:schemeClr val="tx1">
                    <a:lumMod val="75000"/>
                    <a:lumOff val="25000"/>
                  </a:schemeClr>
                </a:solidFill>
                <a:latin typeface="微软雅黑" pitchFamily="34" charset="-122"/>
                <a:ea typeface="微软雅黑" pitchFamily="34" charset="-122"/>
              </a:rPr>
              <a:t>一站式本地化和全球化工程，</a:t>
            </a:r>
            <a:endParaRPr lang="zh-CN" altLang="en-US" dirty="0">
              <a:solidFill>
                <a:schemeClr val="tx1">
                  <a:lumMod val="75000"/>
                  <a:lumOff val="25000"/>
                </a:schemeClr>
              </a:solidFill>
              <a:latin typeface="微软雅黑" pitchFamily="34" charset="-122"/>
              <a:ea typeface="微软雅黑" pitchFamily="34" charset="-122"/>
            </a:endParaRPr>
          </a:p>
        </p:txBody>
      </p:sp>
      <p:grpSp>
        <p:nvGrpSpPr>
          <p:cNvPr id="117" name="组合 65"/>
          <p:cNvGrpSpPr/>
          <p:nvPr/>
        </p:nvGrpSpPr>
        <p:grpSpPr>
          <a:xfrm>
            <a:off x="3656931" y="1507481"/>
            <a:ext cx="857256" cy="3071834"/>
            <a:chOff x="580996" y="1348636"/>
            <a:chExt cx="1143008" cy="2613600"/>
          </a:xfrm>
        </p:grpSpPr>
        <p:sp>
          <p:nvSpPr>
            <p:cNvPr id="122" name="矩形 121"/>
            <p:cNvSpPr/>
            <p:nvPr/>
          </p:nvSpPr>
          <p:spPr>
            <a:xfrm>
              <a:off x="580996" y="1348636"/>
              <a:ext cx="1143008" cy="26136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p:cNvSpPr/>
            <p:nvPr/>
          </p:nvSpPr>
          <p:spPr>
            <a:xfrm>
              <a:off x="580996" y="1348636"/>
              <a:ext cx="1143008" cy="486251"/>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1200" dirty="0" smtClean="0">
                  <a:solidFill>
                    <a:schemeClr val="bg1"/>
                  </a:solidFill>
                  <a:latin typeface="微软雅黑" pitchFamily="34" charset="-122"/>
                  <a:ea typeface="微软雅黑" pitchFamily="34" charset="-122"/>
                </a:rPr>
                <a:t>Web</a:t>
              </a:r>
            </a:p>
            <a:p>
              <a:pPr algn="ctr">
                <a:lnSpc>
                  <a:spcPct val="110000"/>
                </a:lnSpc>
              </a:pPr>
              <a:r>
                <a:rPr lang="zh-CN" altLang="en-US" sz="1200" dirty="0" smtClean="0">
                  <a:solidFill>
                    <a:schemeClr val="bg1"/>
                  </a:solidFill>
                  <a:latin typeface="微软雅黑" pitchFamily="34" charset="-122"/>
                  <a:ea typeface="微软雅黑" pitchFamily="34" charset="-122"/>
                </a:rPr>
                <a:t>应用</a:t>
              </a:r>
            </a:p>
          </p:txBody>
        </p:sp>
      </p:grpSp>
      <p:sp>
        <p:nvSpPr>
          <p:cNvPr id="118" name="TextBox 117"/>
          <p:cNvSpPr txBox="1"/>
          <p:nvPr/>
        </p:nvSpPr>
        <p:spPr>
          <a:xfrm>
            <a:off x="3629019" y="2295011"/>
            <a:ext cx="754053" cy="2286016"/>
          </a:xfrm>
          <a:prstGeom prst="rect">
            <a:avLst/>
          </a:prstGeom>
          <a:noFill/>
        </p:spPr>
        <p:txBody>
          <a:bodyPr vert="eaVert" wrap="square" rtlCol="0">
            <a:spAutoFit/>
          </a:bodyPr>
          <a:lstStyle/>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网站现代化</a:t>
            </a:r>
          </a:p>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浏览器兼容性测试</a:t>
            </a:r>
          </a:p>
          <a:p>
            <a:r>
              <a:rPr lang="zh-CN" altLang="en-US" baseline="30000" dirty="0" smtClean="0">
                <a:solidFill>
                  <a:schemeClr val="tx1">
                    <a:lumMod val="75000"/>
                    <a:lumOff val="25000"/>
                  </a:schemeClr>
                </a:solidFill>
                <a:latin typeface="微软雅黑" pitchFamily="34" charset="-122"/>
                <a:ea typeface="微软雅黑" pitchFamily="34" charset="-122"/>
              </a:rPr>
              <a:t>生命周期</a:t>
            </a:r>
            <a:r>
              <a:rPr lang="en-US" altLang="zh-CN" baseline="30000" dirty="0" smtClean="0">
                <a:solidFill>
                  <a:schemeClr val="tx1">
                    <a:lumMod val="75000"/>
                    <a:lumOff val="25000"/>
                  </a:schemeClr>
                </a:solidFill>
                <a:latin typeface="微软雅黑" pitchFamily="34" charset="-122"/>
                <a:ea typeface="微软雅黑" pitchFamily="34" charset="-122"/>
              </a:rPr>
              <a:t>Web</a:t>
            </a:r>
            <a:r>
              <a:rPr lang="zh-CN" altLang="en-US" baseline="30000" dirty="0" smtClean="0">
                <a:solidFill>
                  <a:schemeClr val="tx1">
                    <a:lumMod val="75000"/>
                    <a:lumOff val="25000"/>
                  </a:schemeClr>
                </a:solidFill>
                <a:latin typeface="微软雅黑" pitchFamily="34" charset="-122"/>
                <a:ea typeface="微软雅黑" pitchFamily="34" charset="-122"/>
              </a:rPr>
              <a:t>应用</a:t>
            </a:r>
            <a:r>
              <a:rPr lang="en-US" altLang="zh-CN" baseline="30000" dirty="0" smtClean="0">
                <a:solidFill>
                  <a:schemeClr val="tx1">
                    <a:lumMod val="75000"/>
                    <a:lumOff val="25000"/>
                  </a:schemeClr>
                </a:solidFill>
                <a:latin typeface="微软雅黑" pitchFamily="34" charset="-122"/>
                <a:ea typeface="微软雅黑" pitchFamily="34" charset="-122"/>
              </a:rPr>
              <a:t>/</a:t>
            </a:r>
            <a:r>
              <a:rPr lang="zh-CN" altLang="en-US" baseline="30000" dirty="0" smtClean="0">
                <a:solidFill>
                  <a:schemeClr val="tx1">
                    <a:lumMod val="75000"/>
                    <a:lumOff val="25000"/>
                  </a:schemeClr>
                </a:solidFill>
                <a:latin typeface="微软雅黑" pitchFamily="34" charset="-122"/>
                <a:ea typeface="微软雅黑" pitchFamily="34" charset="-122"/>
              </a:rPr>
              <a:t>服务开发；</a:t>
            </a:r>
            <a:endParaRPr lang="zh-CN" altLang="en-US" dirty="0">
              <a:solidFill>
                <a:schemeClr val="tx1">
                  <a:lumMod val="75000"/>
                  <a:lumOff val="25000"/>
                </a:schemeClr>
              </a:solidFill>
              <a:latin typeface="微软雅黑" pitchFamily="34" charset="-122"/>
              <a:ea typeface="微软雅黑" pitchFamily="34" charset="-122"/>
            </a:endParaRPr>
          </a:p>
        </p:txBody>
      </p:sp>
      <p:grpSp>
        <p:nvGrpSpPr>
          <p:cNvPr id="125" name="组合 65"/>
          <p:cNvGrpSpPr/>
          <p:nvPr/>
        </p:nvGrpSpPr>
        <p:grpSpPr>
          <a:xfrm>
            <a:off x="4667251" y="1512243"/>
            <a:ext cx="857256" cy="3071834"/>
            <a:chOff x="580996" y="1348636"/>
            <a:chExt cx="1143008" cy="2613600"/>
          </a:xfrm>
        </p:grpSpPr>
        <p:sp>
          <p:nvSpPr>
            <p:cNvPr id="127" name="矩形 126"/>
            <p:cNvSpPr/>
            <p:nvPr/>
          </p:nvSpPr>
          <p:spPr>
            <a:xfrm>
              <a:off x="580996" y="1348636"/>
              <a:ext cx="1143008" cy="26136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p:cNvSpPr/>
            <p:nvPr/>
          </p:nvSpPr>
          <p:spPr>
            <a:xfrm>
              <a:off x="580996" y="1348636"/>
              <a:ext cx="1143008" cy="486251"/>
            </a:xfrm>
            <a:prstGeom prst="rect">
              <a:avLst/>
            </a:prstGeom>
            <a:solidFill>
              <a:srgbClr val="008A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dirty="0" smtClean="0">
                  <a:solidFill>
                    <a:schemeClr val="bg1"/>
                  </a:solidFill>
                  <a:latin typeface="微软雅黑" pitchFamily="34" charset="-122"/>
                  <a:ea typeface="微软雅黑" pitchFamily="34" charset="-122"/>
                </a:rPr>
                <a:t>移动</a:t>
              </a:r>
              <a:r>
                <a:rPr lang="en-US" altLang="zh-CN" sz="1200" dirty="0" smtClean="0">
                  <a:solidFill>
                    <a:schemeClr val="bg1"/>
                  </a:solidFill>
                  <a:latin typeface="微软雅黑" pitchFamily="34" charset="-122"/>
                  <a:ea typeface="微软雅黑" pitchFamily="34" charset="-122"/>
                </a:rPr>
                <a:t>OS</a:t>
              </a:r>
            </a:p>
            <a:p>
              <a:pPr algn="ctr">
                <a:lnSpc>
                  <a:spcPct val="110000"/>
                </a:lnSpc>
              </a:pPr>
              <a:r>
                <a:rPr lang="zh-CN" altLang="en-US" sz="1200" dirty="0" smtClean="0">
                  <a:solidFill>
                    <a:schemeClr val="bg1"/>
                  </a:solidFill>
                  <a:latin typeface="微软雅黑" pitchFamily="34" charset="-122"/>
                  <a:ea typeface="微软雅黑" pitchFamily="34" charset="-122"/>
                </a:rPr>
                <a:t>与应用</a:t>
              </a:r>
            </a:p>
          </p:txBody>
        </p:sp>
      </p:grpSp>
      <p:sp>
        <p:nvSpPr>
          <p:cNvPr id="126" name="TextBox 125"/>
          <p:cNvSpPr txBox="1"/>
          <p:nvPr/>
        </p:nvSpPr>
        <p:spPr>
          <a:xfrm>
            <a:off x="4728376" y="2299773"/>
            <a:ext cx="607859" cy="2286016"/>
          </a:xfrm>
          <a:prstGeom prst="rect">
            <a:avLst/>
          </a:prstGeom>
          <a:noFill/>
        </p:spPr>
        <p:txBody>
          <a:bodyPr vert="eaVert" wrap="square" rtlCol="0">
            <a:spAutoFit/>
          </a:bodyPr>
          <a:lstStyle/>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测试和维护</a:t>
            </a:r>
          </a:p>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全生命周期移动应用开发、</a:t>
            </a:r>
            <a:endParaRPr lang="zh-CN" altLang="en-US" dirty="0">
              <a:solidFill>
                <a:schemeClr val="tx1">
                  <a:lumMod val="75000"/>
                  <a:lumOff val="25000"/>
                </a:schemeClr>
              </a:solidFill>
              <a:latin typeface="微软雅黑" pitchFamily="34" charset="-122"/>
              <a:ea typeface="微软雅黑" pitchFamily="34" charset="-122"/>
            </a:endParaRPr>
          </a:p>
        </p:txBody>
      </p:sp>
      <p:grpSp>
        <p:nvGrpSpPr>
          <p:cNvPr id="131" name="组合 65"/>
          <p:cNvGrpSpPr/>
          <p:nvPr/>
        </p:nvGrpSpPr>
        <p:grpSpPr>
          <a:xfrm>
            <a:off x="5700059" y="1512243"/>
            <a:ext cx="857256" cy="3071834"/>
            <a:chOff x="580996" y="1348636"/>
            <a:chExt cx="1143008" cy="2613600"/>
          </a:xfrm>
        </p:grpSpPr>
        <p:sp>
          <p:nvSpPr>
            <p:cNvPr id="136" name="矩形 135"/>
            <p:cNvSpPr/>
            <p:nvPr/>
          </p:nvSpPr>
          <p:spPr>
            <a:xfrm>
              <a:off x="580996" y="1348636"/>
              <a:ext cx="1143008" cy="26136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580996" y="1348636"/>
              <a:ext cx="1143008" cy="486251"/>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dirty="0" smtClean="0">
                  <a:solidFill>
                    <a:schemeClr val="bg1"/>
                  </a:solidFill>
                  <a:latin typeface="微软雅黑" pitchFamily="34" charset="-122"/>
                  <a:ea typeface="微软雅黑" pitchFamily="34" charset="-122"/>
                </a:rPr>
                <a:t>产品</a:t>
              </a:r>
            </a:p>
            <a:p>
              <a:pPr algn="ctr">
                <a:lnSpc>
                  <a:spcPct val="110000"/>
                </a:lnSpc>
              </a:pPr>
              <a:r>
                <a:rPr lang="zh-CN" altLang="en-US" sz="1200" dirty="0" smtClean="0">
                  <a:solidFill>
                    <a:schemeClr val="bg1"/>
                  </a:solidFill>
                  <a:latin typeface="微软雅黑" pitchFamily="34" charset="-122"/>
                  <a:ea typeface="微软雅黑" pitchFamily="34" charset="-122"/>
                </a:rPr>
                <a:t>工程服务</a:t>
              </a:r>
            </a:p>
          </p:txBody>
        </p:sp>
      </p:grpSp>
      <p:sp>
        <p:nvSpPr>
          <p:cNvPr id="132" name="TextBox 131"/>
          <p:cNvSpPr txBox="1"/>
          <p:nvPr/>
        </p:nvSpPr>
        <p:spPr>
          <a:xfrm>
            <a:off x="5672146" y="2299773"/>
            <a:ext cx="754053" cy="2286016"/>
          </a:xfrm>
          <a:prstGeom prst="rect">
            <a:avLst/>
          </a:prstGeom>
          <a:noFill/>
        </p:spPr>
        <p:txBody>
          <a:bodyPr vert="eaVert" wrap="square" rtlCol="0">
            <a:spAutoFit/>
          </a:bodyPr>
          <a:lstStyle/>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嵌入式产品开发</a:t>
            </a:r>
          </a:p>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测试服务</a:t>
            </a:r>
          </a:p>
          <a:p>
            <a:r>
              <a:rPr lang="zh-CN" altLang="en-US" baseline="30000" dirty="0" smtClean="0">
                <a:solidFill>
                  <a:schemeClr val="tx1">
                    <a:lumMod val="75000"/>
                    <a:lumOff val="25000"/>
                  </a:schemeClr>
                </a:solidFill>
                <a:latin typeface="微软雅黑" pitchFamily="34" charset="-122"/>
                <a:ea typeface="微软雅黑" pitchFamily="34" charset="-122"/>
              </a:rPr>
              <a:t>软件研发</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133" name="椭圆 132"/>
          <p:cNvSpPr/>
          <p:nvPr/>
        </p:nvSpPr>
        <p:spPr>
          <a:xfrm>
            <a:off x="6253178"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4" name="椭圆 133"/>
          <p:cNvSpPr/>
          <p:nvPr/>
        </p:nvSpPr>
        <p:spPr>
          <a:xfrm>
            <a:off x="6078207"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5" name="椭圆 134"/>
          <p:cNvSpPr/>
          <p:nvPr/>
        </p:nvSpPr>
        <p:spPr>
          <a:xfrm>
            <a:off x="5903236"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44" name="组合 65"/>
          <p:cNvGrpSpPr/>
          <p:nvPr/>
        </p:nvGrpSpPr>
        <p:grpSpPr>
          <a:xfrm>
            <a:off x="6714478" y="1512243"/>
            <a:ext cx="857256" cy="3071834"/>
            <a:chOff x="580996" y="1348636"/>
            <a:chExt cx="1143008" cy="2613600"/>
          </a:xfrm>
        </p:grpSpPr>
        <p:sp>
          <p:nvSpPr>
            <p:cNvPr id="149" name="矩形 148"/>
            <p:cNvSpPr/>
            <p:nvPr/>
          </p:nvSpPr>
          <p:spPr>
            <a:xfrm>
              <a:off x="580996" y="1348636"/>
              <a:ext cx="1143008" cy="26136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580996" y="1348636"/>
              <a:ext cx="1143008" cy="486251"/>
            </a:xfrm>
            <a:prstGeom prst="rect">
              <a:avLst/>
            </a:prstGeom>
            <a:solidFill>
              <a:srgbClr val="008A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dirty="0" smtClean="0">
                  <a:solidFill>
                    <a:schemeClr val="bg1"/>
                  </a:solidFill>
                  <a:latin typeface="微软雅黑" pitchFamily="34" charset="-122"/>
                  <a:ea typeface="微软雅黑" pitchFamily="34" charset="-122"/>
                </a:rPr>
                <a:t>可用性</a:t>
              </a:r>
            </a:p>
            <a:p>
              <a:pPr algn="ctr">
                <a:lnSpc>
                  <a:spcPct val="110000"/>
                </a:lnSpc>
              </a:pPr>
              <a:r>
                <a:rPr lang="zh-CN" altLang="en-US" sz="1200" dirty="0" smtClean="0">
                  <a:solidFill>
                    <a:schemeClr val="bg1"/>
                  </a:solidFill>
                  <a:latin typeface="微软雅黑" pitchFamily="34" charset="-122"/>
                  <a:ea typeface="微软雅黑" pitchFamily="34" charset="-122"/>
                </a:rPr>
                <a:t>研究</a:t>
              </a:r>
              <a:r>
                <a:rPr lang="en-US" altLang="zh-CN" sz="1200" dirty="0" smtClean="0">
                  <a:solidFill>
                    <a:schemeClr val="bg1"/>
                  </a:solidFill>
                  <a:latin typeface="微软雅黑" pitchFamily="34" charset="-122"/>
                  <a:ea typeface="微软雅黑" pitchFamily="34" charset="-122"/>
                </a:rPr>
                <a:t>/UX</a:t>
              </a:r>
            </a:p>
          </p:txBody>
        </p:sp>
      </p:grpSp>
      <p:sp>
        <p:nvSpPr>
          <p:cNvPr id="145" name="TextBox 144"/>
          <p:cNvSpPr txBox="1"/>
          <p:nvPr/>
        </p:nvSpPr>
        <p:spPr>
          <a:xfrm>
            <a:off x="6686566" y="2299773"/>
            <a:ext cx="754053" cy="2286016"/>
          </a:xfrm>
          <a:prstGeom prst="rect">
            <a:avLst/>
          </a:prstGeom>
          <a:noFill/>
        </p:spPr>
        <p:txBody>
          <a:bodyPr vert="eaVert" wrap="square" rtlCol="0">
            <a:spAutoFit/>
          </a:bodyPr>
          <a:lstStyle/>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交互式</a:t>
            </a:r>
            <a:r>
              <a:rPr lang="en-US" altLang="zh-CN" baseline="30000" dirty="0" smtClean="0">
                <a:solidFill>
                  <a:schemeClr val="tx1">
                    <a:lumMod val="75000"/>
                    <a:lumOff val="25000"/>
                  </a:schemeClr>
                </a:solidFill>
                <a:latin typeface="微软雅黑" pitchFamily="34" charset="-122"/>
                <a:ea typeface="微软雅黑" pitchFamily="34" charset="-122"/>
              </a:rPr>
              <a:t>/</a:t>
            </a:r>
            <a:r>
              <a:rPr lang="zh-CN" altLang="en-US" baseline="30000" dirty="0" smtClean="0">
                <a:solidFill>
                  <a:schemeClr val="tx1">
                    <a:lumMod val="75000"/>
                    <a:lumOff val="25000"/>
                  </a:schemeClr>
                </a:solidFill>
                <a:latin typeface="微软雅黑" pitchFamily="34" charset="-122"/>
                <a:ea typeface="微软雅黑" pitchFamily="34" charset="-122"/>
              </a:rPr>
              <a:t>图形化设计、</a:t>
            </a:r>
            <a:r>
              <a:rPr lang="en-US" altLang="zh-CN" baseline="30000" dirty="0" smtClean="0">
                <a:solidFill>
                  <a:schemeClr val="tx1">
                    <a:lumMod val="75000"/>
                    <a:lumOff val="25000"/>
                  </a:schemeClr>
                </a:solidFill>
                <a:latin typeface="微软雅黑" pitchFamily="34" charset="-122"/>
                <a:ea typeface="微软雅黑" pitchFamily="34" charset="-122"/>
              </a:rPr>
              <a:t>UX</a:t>
            </a:r>
            <a:r>
              <a:rPr lang="zh-CN" altLang="en-US" baseline="30000" dirty="0" smtClean="0">
                <a:solidFill>
                  <a:schemeClr val="tx1">
                    <a:lumMod val="75000"/>
                    <a:lumOff val="25000"/>
                  </a:schemeClr>
                </a:solidFill>
                <a:latin typeface="微软雅黑" pitchFamily="34" charset="-122"/>
                <a:ea typeface="微软雅黑" pitchFamily="34" charset="-122"/>
              </a:rPr>
              <a:t>实现</a:t>
            </a:r>
          </a:p>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以用户为中心的设计、原型、</a:t>
            </a:r>
          </a:p>
          <a:p>
            <a:r>
              <a:rPr lang="zh-CN" altLang="en-US" baseline="30000" dirty="0" smtClean="0">
                <a:solidFill>
                  <a:schemeClr val="tx1">
                    <a:lumMod val="75000"/>
                    <a:lumOff val="25000"/>
                  </a:schemeClr>
                </a:solidFill>
                <a:latin typeface="微软雅黑" pitchFamily="34" charset="-122"/>
                <a:ea typeface="微软雅黑" pitchFamily="34" charset="-122"/>
              </a:rPr>
              <a:t>正式的可用性研究，</a:t>
            </a:r>
            <a:r>
              <a:rPr lang="en-US" altLang="zh-CN" baseline="30000" dirty="0" smtClean="0">
                <a:solidFill>
                  <a:schemeClr val="tx1">
                    <a:lumMod val="75000"/>
                    <a:lumOff val="25000"/>
                  </a:schemeClr>
                </a:solidFill>
                <a:latin typeface="微软雅黑" pitchFamily="34" charset="-122"/>
                <a:ea typeface="微软雅黑" pitchFamily="34" charset="-122"/>
              </a:rPr>
              <a:t>UX</a:t>
            </a:r>
            <a:r>
              <a:rPr lang="zh-CN" altLang="en-US" baseline="30000" dirty="0" smtClean="0">
                <a:solidFill>
                  <a:schemeClr val="tx1">
                    <a:lumMod val="75000"/>
                    <a:lumOff val="25000"/>
                  </a:schemeClr>
                </a:solidFill>
                <a:latin typeface="微软雅黑" pitchFamily="34" charset="-122"/>
                <a:ea typeface="微软雅黑" pitchFamily="34" charset="-122"/>
              </a:rPr>
              <a:t>工程：</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147" name="椭圆 146"/>
          <p:cNvSpPr/>
          <p:nvPr/>
        </p:nvSpPr>
        <p:spPr>
          <a:xfrm>
            <a:off x="7092626"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52" name="组合 65"/>
          <p:cNvGrpSpPr/>
          <p:nvPr/>
        </p:nvGrpSpPr>
        <p:grpSpPr>
          <a:xfrm>
            <a:off x="7721232" y="1512243"/>
            <a:ext cx="857256" cy="3071834"/>
            <a:chOff x="580996" y="1348636"/>
            <a:chExt cx="1143008" cy="2613600"/>
          </a:xfrm>
        </p:grpSpPr>
        <p:sp>
          <p:nvSpPr>
            <p:cNvPr id="158" name="矩形 157"/>
            <p:cNvSpPr/>
            <p:nvPr/>
          </p:nvSpPr>
          <p:spPr>
            <a:xfrm>
              <a:off x="580996" y="1348636"/>
              <a:ext cx="1143008" cy="26136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a:off x="580996" y="1348636"/>
              <a:ext cx="1143008" cy="486251"/>
            </a:xfrm>
            <a:prstGeom prst="rect">
              <a:avLst/>
            </a:prstGeom>
            <a:solidFill>
              <a:srgbClr val="78C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dirty="0" smtClean="0">
                  <a:solidFill>
                    <a:schemeClr val="bg1"/>
                  </a:solidFill>
                  <a:latin typeface="微软雅黑" pitchFamily="34" charset="-122"/>
                  <a:ea typeface="微软雅黑" pitchFamily="34" charset="-122"/>
                </a:rPr>
                <a:t>业务</a:t>
              </a:r>
            </a:p>
            <a:p>
              <a:pPr algn="ctr">
                <a:lnSpc>
                  <a:spcPct val="110000"/>
                </a:lnSpc>
              </a:pPr>
              <a:r>
                <a:rPr lang="zh-CN" altLang="en-US" sz="1200" dirty="0" smtClean="0">
                  <a:solidFill>
                    <a:schemeClr val="bg1"/>
                  </a:solidFill>
                  <a:latin typeface="微软雅黑" pitchFamily="34" charset="-122"/>
                  <a:ea typeface="微软雅黑" pitchFamily="34" charset="-122"/>
                </a:rPr>
                <a:t>流程外包</a:t>
              </a:r>
            </a:p>
          </p:txBody>
        </p:sp>
      </p:grpSp>
      <p:sp>
        <p:nvSpPr>
          <p:cNvPr id="153" name="TextBox 152"/>
          <p:cNvSpPr txBox="1"/>
          <p:nvPr/>
        </p:nvSpPr>
        <p:spPr>
          <a:xfrm>
            <a:off x="7715273" y="2299773"/>
            <a:ext cx="846386" cy="2286016"/>
          </a:xfrm>
          <a:prstGeom prst="rect">
            <a:avLst/>
          </a:prstGeom>
          <a:noFill/>
        </p:spPr>
        <p:txBody>
          <a:bodyPr vert="eaVert" wrap="square" rtlCol="0">
            <a:spAutoFit/>
          </a:bodyPr>
          <a:lstStyle/>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客户服务</a:t>
            </a:r>
            <a:r>
              <a:rPr lang="en-US" altLang="zh-CN" baseline="30000" dirty="0" smtClean="0">
                <a:solidFill>
                  <a:schemeClr val="tx1">
                    <a:lumMod val="75000"/>
                    <a:lumOff val="25000"/>
                  </a:schemeClr>
                </a:solidFill>
                <a:latin typeface="微软雅黑" pitchFamily="34" charset="-122"/>
                <a:ea typeface="微软雅黑" pitchFamily="34" charset="-122"/>
              </a:rPr>
              <a:t>/</a:t>
            </a:r>
            <a:r>
              <a:rPr lang="zh-CN" altLang="en-US" baseline="30000" dirty="0" smtClean="0">
                <a:solidFill>
                  <a:schemeClr val="tx1">
                    <a:lumMod val="75000"/>
                    <a:lumOff val="25000"/>
                  </a:schemeClr>
                </a:solidFill>
                <a:latin typeface="微软雅黑" pitchFamily="34" charset="-122"/>
                <a:ea typeface="微软雅黑" pitchFamily="34" charset="-122"/>
              </a:rPr>
              <a:t>呼叫中心</a:t>
            </a:r>
          </a:p>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数据采集与管理</a:t>
            </a:r>
          </a:p>
          <a:p>
            <a:pPr>
              <a:lnSpc>
                <a:spcPct val="110000"/>
              </a:lnSpc>
            </a:pPr>
            <a:r>
              <a:rPr lang="zh-CN" altLang="en-US" baseline="30000" dirty="0" smtClean="0">
                <a:solidFill>
                  <a:schemeClr val="tx1">
                    <a:lumMod val="75000"/>
                    <a:lumOff val="25000"/>
                  </a:schemeClr>
                </a:solidFill>
                <a:latin typeface="微软雅黑" pitchFamily="34" charset="-122"/>
                <a:ea typeface="微软雅黑" pitchFamily="34" charset="-122"/>
              </a:rPr>
              <a:t>数码化</a:t>
            </a:r>
          </a:p>
          <a:p>
            <a:r>
              <a:rPr lang="zh-CN" altLang="en-US" baseline="30000" dirty="0" smtClean="0">
                <a:solidFill>
                  <a:schemeClr val="tx1">
                    <a:lumMod val="75000"/>
                    <a:lumOff val="25000"/>
                  </a:schemeClr>
                </a:solidFill>
                <a:latin typeface="微软雅黑" pitchFamily="34" charset="-122"/>
                <a:ea typeface="微软雅黑" pitchFamily="34" charset="-122"/>
              </a:rPr>
              <a:t>事务处理（金融、医疗、薪酬）</a:t>
            </a:r>
          </a:p>
        </p:txBody>
      </p:sp>
      <p:sp>
        <p:nvSpPr>
          <p:cNvPr id="154" name="椭圆 153"/>
          <p:cNvSpPr/>
          <p:nvPr/>
        </p:nvSpPr>
        <p:spPr>
          <a:xfrm>
            <a:off x="8392936"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5" name="椭圆 154"/>
          <p:cNvSpPr/>
          <p:nvPr/>
        </p:nvSpPr>
        <p:spPr>
          <a:xfrm>
            <a:off x="8217201"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6" name="椭圆 155"/>
          <p:cNvSpPr/>
          <p:nvPr/>
        </p:nvSpPr>
        <p:spPr>
          <a:xfrm>
            <a:off x="8041467"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7" name="椭圆 156"/>
          <p:cNvSpPr/>
          <p:nvPr/>
        </p:nvSpPr>
        <p:spPr>
          <a:xfrm>
            <a:off x="7865733" y="22046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9" name="椭圆 68"/>
          <p:cNvSpPr/>
          <p:nvPr/>
        </p:nvSpPr>
        <p:spPr>
          <a:xfrm>
            <a:off x="4232248" y="221456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0" name="椭圆 69"/>
          <p:cNvSpPr/>
          <p:nvPr/>
        </p:nvSpPr>
        <p:spPr>
          <a:xfrm>
            <a:off x="4057277" y="221456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2" name="椭圆 71"/>
          <p:cNvSpPr/>
          <p:nvPr/>
        </p:nvSpPr>
        <p:spPr>
          <a:xfrm>
            <a:off x="3882306" y="221456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3" name="椭圆 72"/>
          <p:cNvSpPr/>
          <p:nvPr/>
        </p:nvSpPr>
        <p:spPr>
          <a:xfrm>
            <a:off x="3000364" y="221456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5" name="椭圆 74"/>
          <p:cNvSpPr/>
          <p:nvPr/>
        </p:nvSpPr>
        <p:spPr>
          <a:xfrm>
            <a:off x="5072066" y="221456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16</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学术及外界认可</a:t>
            </a:r>
          </a:p>
        </p:txBody>
      </p:sp>
      <p:sp>
        <p:nvSpPr>
          <p:cNvPr id="56" name="矩形 55"/>
          <p:cNvSpPr/>
          <p:nvPr/>
        </p:nvSpPr>
        <p:spPr>
          <a:xfrm>
            <a:off x="2653315" y="719472"/>
            <a:ext cx="2057414" cy="1495088"/>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654121" y="1235586"/>
            <a:ext cx="2055532" cy="859038"/>
          </a:xfrm>
          <a:prstGeom prst="rect">
            <a:avLst/>
          </a:prstGeom>
          <a:solidFill>
            <a:srgbClr val="77C1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300" baseline="30000" dirty="0" smtClean="0">
              <a:latin typeface="微软雅黑" pitchFamily="34" charset="-122"/>
              <a:ea typeface="微软雅黑" pitchFamily="34" charset="-122"/>
            </a:endParaRPr>
          </a:p>
        </p:txBody>
      </p:sp>
      <p:sp>
        <p:nvSpPr>
          <p:cNvPr id="70" name="TextBox 69"/>
          <p:cNvSpPr txBox="1"/>
          <p:nvPr/>
        </p:nvSpPr>
        <p:spPr>
          <a:xfrm>
            <a:off x="2643174" y="1214428"/>
            <a:ext cx="2214578" cy="997196"/>
          </a:xfrm>
          <a:prstGeom prst="rect">
            <a:avLst/>
          </a:prstGeom>
          <a:noFill/>
        </p:spPr>
        <p:txBody>
          <a:bodyPr wrap="square" rtlCol="0">
            <a:spAutoFit/>
          </a:bodyPr>
          <a:lstStyle/>
          <a:p>
            <a:pPr>
              <a:lnSpc>
                <a:spcPct val="120000"/>
              </a:lnSpc>
            </a:pPr>
            <a:r>
              <a:rPr lang="en-US" altLang="ja-JP" sz="1050" baseline="30000" dirty="0" smtClean="0">
                <a:solidFill>
                  <a:schemeClr val="bg1"/>
                </a:solidFill>
                <a:latin typeface="微软雅黑" pitchFamily="34" charset="-122"/>
                <a:ea typeface="微软雅黑" pitchFamily="34" charset="-122"/>
              </a:rPr>
              <a:t>2013</a:t>
            </a:r>
            <a:r>
              <a:rPr lang="ja-JP" altLang="en-US" sz="1050" baseline="30000" dirty="0" smtClean="0">
                <a:solidFill>
                  <a:schemeClr val="bg1"/>
                </a:solidFill>
                <a:latin typeface="微软雅黑" pitchFamily="34" charset="-122"/>
                <a:ea typeface="微软雅黑" pitchFamily="34" charset="-122"/>
              </a:rPr>
              <a:t>年</a:t>
            </a:r>
            <a:r>
              <a:rPr lang="zh-CN" altLang="en-US" sz="1050" baseline="30000" dirty="0" smtClean="0">
                <a:solidFill>
                  <a:schemeClr val="bg1"/>
                </a:solidFill>
                <a:latin typeface="微软雅黑" pitchFamily="34" charset="-122"/>
                <a:ea typeface="微软雅黑" pitchFamily="34" charset="-122"/>
              </a:rPr>
              <a:t>中国面向欧美市场软件服务外包提供商第一名。</a:t>
            </a:r>
          </a:p>
          <a:p>
            <a:pPr>
              <a:lnSpc>
                <a:spcPct val="120000"/>
              </a:lnSpc>
            </a:pPr>
            <a:r>
              <a:rPr lang="en-US" altLang="zh-CN" sz="1050" baseline="30000" dirty="0" smtClean="0">
                <a:solidFill>
                  <a:schemeClr val="bg1"/>
                </a:solidFill>
                <a:latin typeface="微软雅黑" pitchFamily="34" charset="-122"/>
                <a:ea typeface="微软雅黑" pitchFamily="34" charset="-122"/>
              </a:rPr>
              <a:t>2013</a:t>
            </a:r>
            <a:r>
              <a:rPr lang="zh-CN" altLang="en-US" sz="1050" baseline="30000" dirty="0" smtClean="0">
                <a:solidFill>
                  <a:schemeClr val="bg1"/>
                </a:solidFill>
                <a:latin typeface="微软雅黑" pitchFamily="34" charset="-122"/>
                <a:ea typeface="微软雅黑" pitchFamily="34" charset="-122"/>
              </a:rPr>
              <a:t>年中国离岸软件开发市场蝉联第一 、位列中国</a:t>
            </a:r>
            <a:r>
              <a:rPr lang="en-US" altLang="zh-CN" sz="1050" baseline="30000" dirty="0" smtClean="0">
                <a:solidFill>
                  <a:schemeClr val="bg1"/>
                </a:solidFill>
                <a:latin typeface="微软雅黑" pitchFamily="34" charset="-122"/>
                <a:ea typeface="微软雅黑" pitchFamily="34" charset="-122"/>
              </a:rPr>
              <a:t>IT</a:t>
            </a:r>
            <a:r>
              <a:rPr lang="zh-CN" altLang="en-US" sz="1050" baseline="30000" dirty="0" smtClean="0">
                <a:solidFill>
                  <a:schemeClr val="bg1"/>
                </a:solidFill>
                <a:latin typeface="微软雅黑" pitchFamily="34" charset="-122"/>
                <a:ea typeface="微软雅黑" pitchFamily="34" charset="-122"/>
              </a:rPr>
              <a:t>服务商榜首</a:t>
            </a:r>
            <a:endParaRPr lang="en-US" altLang="zh-CN" sz="1050" baseline="30000" dirty="0" smtClean="0">
              <a:solidFill>
                <a:schemeClr val="bg1"/>
              </a:solidFill>
              <a:latin typeface="微软雅黑" pitchFamily="34" charset="-122"/>
              <a:ea typeface="微软雅黑" pitchFamily="34" charset="-122"/>
            </a:endParaRPr>
          </a:p>
          <a:p>
            <a:pPr>
              <a:lnSpc>
                <a:spcPct val="120000"/>
              </a:lnSpc>
            </a:pPr>
            <a:r>
              <a:rPr lang="en-US" altLang="zh-CN" sz="1050" baseline="30000" dirty="0" smtClean="0">
                <a:solidFill>
                  <a:schemeClr val="bg1"/>
                </a:solidFill>
                <a:latin typeface="微软雅黑" pitchFamily="34" charset="-122"/>
                <a:ea typeface="微软雅黑" pitchFamily="34" charset="-122"/>
              </a:rPr>
              <a:t>2013</a:t>
            </a:r>
            <a:r>
              <a:rPr lang="zh-CN" altLang="en-US" sz="1050" baseline="30000" dirty="0" smtClean="0">
                <a:solidFill>
                  <a:schemeClr val="bg1"/>
                </a:solidFill>
                <a:latin typeface="微软雅黑" pitchFamily="34" charset="-122"/>
                <a:ea typeface="微软雅黑" pitchFamily="34" charset="-122"/>
              </a:rPr>
              <a:t>年中国银行业解决方案市场第三大解决方案服务商；在</a:t>
            </a:r>
            <a:r>
              <a:rPr lang="en-US" altLang="zh-CN" sz="1050" baseline="30000" dirty="0" smtClean="0">
                <a:solidFill>
                  <a:schemeClr val="bg1"/>
                </a:solidFill>
                <a:latin typeface="微软雅黑" pitchFamily="34" charset="-122"/>
                <a:ea typeface="微软雅黑" pitchFamily="34" charset="-122"/>
              </a:rPr>
              <a:t>CRM</a:t>
            </a:r>
            <a:r>
              <a:rPr lang="zh-CN" altLang="en-US" sz="1050" baseline="30000" dirty="0" smtClean="0">
                <a:solidFill>
                  <a:schemeClr val="bg1"/>
                </a:solidFill>
                <a:latin typeface="微软雅黑" pitchFamily="34" charset="-122"/>
                <a:ea typeface="微软雅黑" pitchFamily="34" charset="-122"/>
              </a:rPr>
              <a:t>、呼叫中心、支付与清算解决方案子市场排名第一；</a:t>
            </a:r>
            <a:r>
              <a:rPr lang="en-US" altLang="zh-CN" sz="1050" baseline="30000" dirty="0" smtClean="0">
                <a:solidFill>
                  <a:schemeClr val="bg1"/>
                </a:solidFill>
                <a:latin typeface="微软雅黑" pitchFamily="34" charset="-122"/>
                <a:ea typeface="微软雅黑" pitchFamily="34" charset="-122"/>
              </a:rPr>
              <a:t>BI</a:t>
            </a:r>
            <a:r>
              <a:rPr lang="zh-CN" altLang="en-US" sz="1050" baseline="30000" dirty="0" smtClean="0">
                <a:solidFill>
                  <a:schemeClr val="bg1"/>
                </a:solidFill>
                <a:latin typeface="微软雅黑" pitchFamily="34" charset="-122"/>
                <a:ea typeface="微软雅黑" pitchFamily="34" charset="-122"/>
              </a:rPr>
              <a:t>领域以微弱差距排名第二</a:t>
            </a:r>
            <a:endParaRPr lang="en-US" altLang="zh-CN" sz="1050" baseline="30000" dirty="0" smtClean="0">
              <a:solidFill>
                <a:schemeClr val="bg1"/>
              </a:solidFill>
              <a:latin typeface="微软雅黑" pitchFamily="34" charset="-122"/>
              <a:ea typeface="微软雅黑" pitchFamily="34" charset="-122"/>
            </a:endParaRPr>
          </a:p>
        </p:txBody>
      </p:sp>
      <p:pic>
        <p:nvPicPr>
          <p:cNvPr id="71" name="Picture 82" descr="----2_03"/>
          <p:cNvPicPr preferRelativeResize="0">
            <a:picLocks noChangeAspect="1" noChangeArrowheads="1"/>
          </p:cNvPicPr>
          <p:nvPr/>
        </p:nvPicPr>
        <p:blipFill>
          <a:blip r:embed="rId3" cstate="print"/>
          <a:srcRect/>
          <a:stretch>
            <a:fillRect/>
          </a:stretch>
        </p:blipFill>
        <p:spPr bwMode="gray">
          <a:xfrm>
            <a:off x="3226531" y="785800"/>
            <a:ext cx="680600" cy="349675"/>
          </a:xfrm>
          <a:prstGeom prst="rect">
            <a:avLst/>
          </a:prstGeom>
          <a:gradFill rotWithShape="1">
            <a:gsLst>
              <a:gs pos="0">
                <a:srgbClr val="AF865D">
                  <a:alpha val="14998"/>
                </a:srgbClr>
              </a:gs>
              <a:gs pos="100000">
                <a:srgbClr val="D4BEA8">
                  <a:alpha val="0"/>
                </a:srgbClr>
              </a:gs>
            </a:gsLst>
            <a:lin ang="2700000" scaled="1"/>
          </a:gradFill>
          <a:ln w="3175" algn="ctr">
            <a:noFill/>
            <a:miter lim="800000"/>
            <a:headEnd/>
            <a:tailEnd/>
          </a:ln>
          <a:effectLst/>
        </p:spPr>
      </p:pic>
      <p:grpSp>
        <p:nvGrpSpPr>
          <p:cNvPr id="33" name="组合 32"/>
          <p:cNvGrpSpPr/>
          <p:nvPr/>
        </p:nvGrpSpPr>
        <p:grpSpPr>
          <a:xfrm>
            <a:off x="2653315" y="2193015"/>
            <a:ext cx="2057414" cy="1378867"/>
            <a:chOff x="1285852" y="2143122"/>
            <a:chExt cx="1762012" cy="1126800"/>
          </a:xfrm>
        </p:grpSpPr>
        <p:grpSp>
          <p:nvGrpSpPr>
            <p:cNvPr id="74" name="组合 73"/>
            <p:cNvGrpSpPr/>
            <p:nvPr/>
          </p:nvGrpSpPr>
          <p:grpSpPr>
            <a:xfrm>
              <a:off x="1285852" y="2143122"/>
              <a:ext cx="1762012" cy="1126800"/>
              <a:chOff x="1357290" y="964489"/>
              <a:chExt cx="1762012" cy="1126800"/>
            </a:xfrm>
          </p:grpSpPr>
          <p:sp>
            <p:nvSpPr>
              <p:cNvPr id="75" name="矩形 74"/>
              <p:cNvSpPr/>
              <p:nvPr/>
            </p:nvSpPr>
            <p:spPr>
              <a:xfrm>
                <a:off x="1357290" y="964489"/>
                <a:ext cx="1762012" cy="1126800"/>
              </a:xfrm>
              <a:prstGeom prst="rect">
                <a:avLst/>
              </a:prstGeom>
              <a:solidFill>
                <a:schemeClr val="bg1"/>
              </a:solidFill>
              <a:ln w="9525">
                <a:solidFill>
                  <a:srgbClr val="8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358096" y="1385574"/>
                <a:ext cx="1760400" cy="702000"/>
              </a:xfrm>
              <a:prstGeom prst="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300" baseline="30000" dirty="0" smtClean="0">
                  <a:latin typeface="微软雅黑" pitchFamily="34" charset="-122"/>
                  <a:ea typeface="微软雅黑" pitchFamily="34" charset="-122"/>
                </a:endParaRPr>
              </a:p>
            </p:txBody>
          </p:sp>
          <p:sp>
            <p:nvSpPr>
              <p:cNvPr id="77" name="TextBox 76"/>
              <p:cNvSpPr txBox="1"/>
              <p:nvPr/>
            </p:nvSpPr>
            <p:spPr>
              <a:xfrm>
                <a:off x="1391243" y="1511109"/>
                <a:ext cx="1714512" cy="437632"/>
              </a:xfrm>
              <a:prstGeom prst="rect">
                <a:avLst/>
              </a:prstGeom>
              <a:noFill/>
            </p:spPr>
            <p:txBody>
              <a:bodyPr wrap="square" rtlCol="0">
                <a:spAutoFit/>
              </a:bodyPr>
              <a:lstStyle/>
              <a:p>
                <a:pPr>
                  <a:lnSpc>
                    <a:spcPct val="120000"/>
                  </a:lnSpc>
                </a:pPr>
                <a:r>
                  <a:rPr lang="zh-CN" altLang="en-US" sz="1200" baseline="30000" dirty="0" smtClean="0">
                    <a:solidFill>
                      <a:schemeClr val="bg1"/>
                    </a:solidFill>
                    <a:latin typeface="微软雅黑" pitchFamily="34" charset="-122"/>
                    <a:ea typeface="微软雅黑" pitchFamily="34" charset="-122"/>
                  </a:rPr>
                  <a:t>位列</a:t>
                </a:r>
                <a:r>
                  <a:rPr lang="en-US" altLang="zh-CN" sz="1200" baseline="30000" dirty="0" smtClean="0">
                    <a:solidFill>
                      <a:schemeClr val="bg1"/>
                    </a:solidFill>
                    <a:latin typeface="微软雅黑" pitchFamily="34" charset="-122"/>
                    <a:ea typeface="微软雅黑" pitchFamily="34" charset="-122"/>
                  </a:rPr>
                  <a:t>《2014</a:t>
                </a:r>
                <a:r>
                  <a:rPr lang="zh-CN" altLang="en-US" sz="1200" baseline="30000" dirty="0" smtClean="0">
                    <a:solidFill>
                      <a:schemeClr val="bg1"/>
                    </a:solidFill>
                    <a:latin typeface="微软雅黑" pitchFamily="34" charset="-122"/>
                    <a:ea typeface="微软雅黑" pitchFamily="34" charset="-122"/>
                  </a:rPr>
                  <a:t>全球研发服务商评级</a:t>
                </a:r>
                <a:r>
                  <a:rPr lang="en-US" altLang="zh-CN" sz="1200" baseline="30000" dirty="0" smtClean="0">
                    <a:solidFill>
                      <a:schemeClr val="bg1"/>
                    </a:solidFill>
                    <a:latin typeface="微软雅黑" pitchFamily="34" charset="-122"/>
                    <a:ea typeface="微软雅黑" pitchFamily="34" charset="-122"/>
                  </a:rPr>
                  <a:t>》</a:t>
                </a:r>
                <a:r>
                  <a:rPr lang="zh-CN" altLang="en-US" sz="1200" baseline="30000" dirty="0" smtClean="0">
                    <a:solidFill>
                      <a:schemeClr val="bg1"/>
                    </a:solidFill>
                    <a:latin typeface="微软雅黑" pitchFamily="34" charset="-122"/>
                    <a:ea typeface="微软雅黑" pitchFamily="34" charset="-122"/>
                  </a:rPr>
                  <a:t>报告电信、消费者软件及企业软件研发能力“领导者”级别。</a:t>
                </a:r>
              </a:p>
            </p:txBody>
          </p:sp>
        </p:grpSp>
        <p:pic>
          <p:nvPicPr>
            <p:cNvPr id="16" name="Picture 3"/>
            <p:cNvPicPr>
              <a:picLocks noChangeAspect="1" noChangeArrowheads="1"/>
            </p:cNvPicPr>
            <p:nvPr/>
          </p:nvPicPr>
          <p:blipFill>
            <a:blip r:embed="rId4" cstate="print"/>
            <a:srcRect/>
            <a:stretch>
              <a:fillRect/>
            </a:stretch>
          </p:blipFill>
          <p:spPr bwMode="auto">
            <a:xfrm>
              <a:off x="1818260" y="2274942"/>
              <a:ext cx="720000" cy="151579"/>
            </a:xfrm>
            <a:prstGeom prst="rect">
              <a:avLst/>
            </a:prstGeom>
            <a:noFill/>
            <a:ln w="9525">
              <a:noFill/>
              <a:miter lim="800000"/>
              <a:headEnd/>
              <a:tailEnd/>
            </a:ln>
            <a:effectLst/>
          </p:spPr>
        </p:pic>
      </p:grpSp>
      <p:sp>
        <p:nvSpPr>
          <p:cNvPr id="18" name="矩形 17"/>
          <p:cNvSpPr/>
          <p:nvPr/>
        </p:nvSpPr>
        <p:spPr>
          <a:xfrm>
            <a:off x="2658077" y="3689402"/>
            <a:ext cx="2057414" cy="1096926"/>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658883" y="4206321"/>
            <a:ext cx="2055532" cy="572692"/>
          </a:xfrm>
          <a:prstGeom prst="rect">
            <a:avLst/>
          </a:prstGeom>
          <a:solidFill>
            <a:srgbClr val="77C1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300" baseline="30000" dirty="0" smtClean="0">
              <a:latin typeface="微软雅黑" pitchFamily="34" charset="-122"/>
              <a:ea typeface="微软雅黑" pitchFamily="34" charset="-122"/>
            </a:endParaRPr>
          </a:p>
        </p:txBody>
      </p:sp>
      <p:sp>
        <p:nvSpPr>
          <p:cNvPr id="20" name="TextBox 19"/>
          <p:cNvSpPr txBox="1"/>
          <p:nvPr/>
        </p:nvSpPr>
        <p:spPr>
          <a:xfrm>
            <a:off x="2692029" y="4303908"/>
            <a:ext cx="2001951" cy="387798"/>
          </a:xfrm>
          <a:prstGeom prst="rect">
            <a:avLst/>
          </a:prstGeom>
          <a:noFill/>
        </p:spPr>
        <p:txBody>
          <a:bodyPr wrap="square" rtlCol="0">
            <a:spAutoFit/>
          </a:bodyPr>
          <a:lstStyle/>
          <a:p>
            <a:pPr algn="ctr">
              <a:lnSpc>
                <a:spcPct val="120000"/>
              </a:lnSpc>
            </a:pPr>
            <a:r>
              <a:rPr lang="zh-CN" altLang="en-US" sz="1200" baseline="30000" dirty="0" smtClean="0">
                <a:solidFill>
                  <a:schemeClr val="bg1"/>
                </a:solidFill>
                <a:latin typeface="微软雅黑" pitchFamily="34" charset="-122"/>
                <a:ea typeface="微软雅黑" pitchFamily="34" charset="-122"/>
              </a:rPr>
              <a:t>荣获</a:t>
            </a:r>
            <a:r>
              <a:rPr lang="en-US" altLang="zh-CN" sz="1200" baseline="30000" dirty="0" smtClean="0">
                <a:solidFill>
                  <a:schemeClr val="bg1"/>
                </a:solidFill>
                <a:latin typeface="微软雅黑" pitchFamily="34" charset="-122"/>
                <a:ea typeface="微软雅黑" pitchFamily="34" charset="-122"/>
              </a:rPr>
              <a:t>2011-2013</a:t>
            </a:r>
            <a:r>
              <a:rPr lang="zh-CN" altLang="en-US" sz="1200" baseline="30000" dirty="0" smtClean="0">
                <a:solidFill>
                  <a:schemeClr val="bg1"/>
                </a:solidFill>
                <a:latin typeface="微软雅黑" pitchFamily="34" charset="-122"/>
                <a:ea typeface="微软雅黑" pitchFamily="34" charset="-122"/>
              </a:rPr>
              <a:t>年</a:t>
            </a:r>
            <a:endParaRPr lang="en-US" altLang="zh-CN" sz="1200" baseline="30000" dirty="0" smtClean="0">
              <a:solidFill>
                <a:schemeClr val="bg1"/>
              </a:solidFill>
              <a:latin typeface="微软雅黑" pitchFamily="34" charset="-122"/>
              <a:ea typeface="微软雅黑" pitchFamily="34" charset="-122"/>
            </a:endParaRPr>
          </a:p>
          <a:p>
            <a:pPr algn="ctr">
              <a:lnSpc>
                <a:spcPct val="120000"/>
              </a:lnSpc>
            </a:pPr>
            <a:r>
              <a:rPr lang="zh-CN" altLang="en-US" sz="1200" baseline="30000" dirty="0" smtClean="0">
                <a:solidFill>
                  <a:schemeClr val="bg1"/>
                </a:solidFill>
                <a:latin typeface="微软雅黑" pitchFamily="34" charset="-122"/>
                <a:ea typeface="微软雅黑" pitchFamily="34" charset="-122"/>
              </a:rPr>
              <a:t>全球十佳产品工程及中型</a:t>
            </a:r>
            <a:r>
              <a:rPr lang="en-US" altLang="zh-CN" sz="1200" baseline="30000" dirty="0" smtClean="0">
                <a:solidFill>
                  <a:schemeClr val="bg1"/>
                </a:solidFill>
                <a:latin typeface="微软雅黑" pitchFamily="34" charset="-122"/>
                <a:ea typeface="微软雅黑" pitchFamily="34" charset="-122"/>
              </a:rPr>
              <a:t>IT</a:t>
            </a:r>
            <a:r>
              <a:rPr lang="zh-CN" altLang="en-US" sz="1200" baseline="30000" dirty="0" smtClean="0">
                <a:solidFill>
                  <a:schemeClr val="bg1"/>
                </a:solidFill>
                <a:latin typeface="微软雅黑" pitchFamily="34" charset="-122"/>
                <a:ea typeface="微软雅黑" pitchFamily="34" charset="-122"/>
              </a:rPr>
              <a:t>外包商</a:t>
            </a:r>
          </a:p>
        </p:txBody>
      </p:sp>
      <p:pic>
        <p:nvPicPr>
          <p:cNvPr id="21" name="Picture 80" descr="logo"/>
          <p:cNvPicPr preferRelativeResize="0">
            <a:picLocks noChangeAspect="1" noChangeArrowheads="1"/>
          </p:cNvPicPr>
          <p:nvPr/>
        </p:nvPicPr>
        <p:blipFill>
          <a:blip r:embed="rId5" cstate="print"/>
          <a:srcRect/>
          <a:stretch>
            <a:fillRect/>
          </a:stretch>
        </p:blipFill>
        <p:spPr bwMode="gray">
          <a:xfrm>
            <a:off x="3259224" y="3857634"/>
            <a:ext cx="638773" cy="244201"/>
          </a:xfrm>
          <a:prstGeom prst="rect">
            <a:avLst/>
          </a:prstGeom>
          <a:gradFill rotWithShape="1">
            <a:gsLst>
              <a:gs pos="0">
                <a:srgbClr val="AF865D">
                  <a:alpha val="14998"/>
                </a:srgbClr>
              </a:gs>
              <a:gs pos="100000">
                <a:srgbClr val="D4BEA8">
                  <a:alpha val="0"/>
                </a:srgbClr>
              </a:gs>
            </a:gsLst>
            <a:lin ang="2700000" scaled="1"/>
          </a:gradFill>
          <a:ln w="3175" algn="ctr">
            <a:noFill/>
            <a:miter lim="800000"/>
            <a:headEnd/>
            <a:tailEnd/>
          </a:ln>
          <a:effectLst/>
        </p:spPr>
      </p:pic>
      <p:grpSp>
        <p:nvGrpSpPr>
          <p:cNvPr id="34" name="组合 33"/>
          <p:cNvGrpSpPr/>
          <p:nvPr/>
        </p:nvGrpSpPr>
        <p:grpSpPr>
          <a:xfrm>
            <a:off x="4786314" y="719472"/>
            <a:ext cx="2057414" cy="1378867"/>
            <a:chOff x="1357290" y="964489"/>
            <a:chExt cx="1762012" cy="1126800"/>
          </a:xfrm>
        </p:grpSpPr>
        <p:sp>
          <p:nvSpPr>
            <p:cNvPr id="35" name="矩形 34"/>
            <p:cNvSpPr/>
            <p:nvPr/>
          </p:nvSpPr>
          <p:spPr>
            <a:xfrm>
              <a:off x="1357290" y="964489"/>
              <a:ext cx="1762012" cy="1126800"/>
            </a:xfrm>
            <a:prstGeom prst="rect">
              <a:avLst/>
            </a:prstGeom>
            <a:solidFill>
              <a:schemeClr val="bg1"/>
            </a:solidFill>
            <a:ln w="9525">
              <a:solidFill>
                <a:srgbClr val="8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358096" y="1385574"/>
              <a:ext cx="1760400" cy="702000"/>
            </a:xfrm>
            <a:prstGeom prst="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300" baseline="30000" dirty="0" smtClean="0">
                <a:latin typeface="微软雅黑" pitchFamily="34" charset="-122"/>
                <a:ea typeface="微软雅黑" pitchFamily="34" charset="-122"/>
              </a:endParaRPr>
            </a:p>
          </p:txBody>
        </p:sp>
        <p:sp>
          <p:nvSpPr>
            <p:cNvPr id="37" name="TextBox 36"/>
            <p:cNvSpPr txBox="1"/>
            <p:nvPr/>
          </p:nvSpPr>
          <p:spPr>
            <a:xfrm>
              <a:off x="1391243" y="1443373"/>
              <a:ext cx="1714512" cy="437632"/>
            </a:xfrm>
            <a:prstGeom prst="rect">
              <a:avLst/>
            </a:prstGeom>
            <a:noFill/>
          </p:spPr>
          <p:txBody>
            <a:bodyPr wrap="square" rtlCol="0">
              <a:spAutoFit/>
            </a:bodyPr>
            <a:lstStyle/>
            <a:p>
              <a:pPr>
                <a:lnSpc>
                  <a:spcPct val="120000"/>
                </a:lnSpc>
              </a:pPr>
              <a:r>
                <a:rPr lang="en-US" altLang="zh-CN" sz="1200" baseline="30000" dirty="0" smtClean="0">
                  <a:solidFill>
                    <a:schemeClr val="bg1"/>
                  </a:solidFill>
                  <a:latin typeface="微软雅黑" pitchFamily="34" charset="-122"/>
                  <a:ea typeface="微软雅黑" pitchFamily="34" charset="-122"/>
                </a:rPr>
                <a:t>2005</a:t>
              </a:r>
              <a:r>
                <a:rPr lang="zh-CN" altLang="en-US" sz="1200" baseline="30000" dirty="0" smtClean="0">
                  <a:solidFill>
                    <a:schemeClr val="bg1"/>
                  </a:solidFill>
                  <a:latin typeface="微软雅黑" pitchFamily="34" charset="-122"/>
                  <a:ea typeface="微软雅黑" pitchFamily="34" charset="-122"/>
                </a:rPr>
                <a:t>年荣获“风险管理奖”，</a:t>
              </a:r>
              <a:endParaRPr lang="en-US" altLang="zh-CN" sz="1200" baseline="30000" dirty="0" smtClean="0">
                <a:solidFill>
                  <a:schemeClr val="bg1"/>
                </a:solidFill>
                <a:latin typeface="微软雅黑" pitchFamily="34" charset="-122"/>
                <a:ea typeface="微软雅黑" pitchFamily="34" charset="-122"/>
              </a:endParaRPr>
            </a:p>
            <a:p>
              <a:pPr>
                <a:lnSpc>
                  <a:spcPct val="120000"/>
                </a:lnSpc>
              </a:pPr>
              <a:r>
                <a:rPr lang="en-US" altLang="zh-CN" sz="1200" baseline="30000" dirty="0" smtClean="0">
                  <a:solidFill>
                    <a:schemeClr val="bg1"/>
                  </a:solidFill>
                  <a:latin typeface="微软雅黑" pitchFamily="34" charset="-122"/>
                  <a:ea typeface="微软雅黑" pitchFamily="34" charset="-122"/>
                </a:rPr>
                <a:t>2011-2013</a:t>
              </a:r>
              <a:r>
                <a:rPr lang="zh-CN" altLang="en-US" sz="1200" baseline="30000" dirty="0" smtClean="0">
                  <a:solidFill>
                    <a:schemeClr val="bg1"/>
                  </a:solidFill>
                  <a:latin typeface="微软雅黑" pitchFamily="34" charset="-122"/>
                  <a:ea typeface="微软雅黑" pitchFamily="34" charset="-122"/>
                </a:rPr>
                <a:t>年位列“中国企业应用服务供应商魔力象限” </a:t>
              </a:r>
            </a:p>
          </p:txBody>
        </p:sp>
      </p:grpSp>
      <p:pic>
        <p:nvPicPr>
          <p:cNvPr id="66" name="Picture 45"/>
          <p:cNvPicPr preferRelativeResize="0">
            <a:picLocks noChangeAspect="1" noChangeArrowheads="1"/>
          </p:cNvPicPr>
          <p:nvPr/>
        </p:nvPicPr>
        <p:blipFill>
          <a:blip r:embed="rId6" cstate="print"/>
          <a:srcRect/>
          <a:stretch>
            <a:fillRect/>
          </a:stretch>
        </p:blipFill>
        <p:spPr bwMode="gray">
          <a:xfrm>
            <a:off x="5386394" y="857238"/>
            <a:ext cx="657945" cy="198240"/>
          </a:xfrm>
          <a:prstGeom prst="rect">
            <a:avLst/>
          </a:prstGeom>
          <a:gradFill rotWithShape="1">
            <a:gsLst>
              <a:gs pos="0">
                <a:srgbClr val="AF865D">
                  <a:alpha val="14998"/>
                </a:srgbClr>
              </a:gs>
              <a:gs pos="100000">
                <a:srgbClr val="D4BEA8">
                  <a:alpha val="0"/>
                </a:srgbClr>
              </a:gs>
            </a:gsLst>
            <a:lin ang="2700000" scaled="1"/>
          </a:gradFill>
          <a:ln w="3175" algn="ctr">
            <a:noFill/>
            <a:miter lim="800000"/>
            <a:headEnd/>
            <a:tailEnd/>
          </a:ln>
          <a:effectLst/>
        </p:spPr>
      </p:pic>
      <p:grpSp>
        <p:nvGrpSpPr>
          <p:cNvPr id="84" name="组合 83"/>
          <p:cNvGrpSpPr/>
          <p:nvPr/>
        </p:nvGrpSpPr>
        <p:grpSpPr>
          <a:xfrm>
            <a:off x="4786314" y="2193015"/>
            <a:ext cx="2057414" cy="1378867"/>
            <a:chOff x="3071802" y="2107309"/>
            <a:chExt cx="1762012" cy="1126800"/>
          </a:xfrm>
        </p:grpSpPr>
        <p:grpSp>
          <p:nvGrpSpPr>
            <p:cNvPr id="40" name="组合 73"/>
            <p:cNvGrpSpPr/>
            <p:nvPr/>
          </p:nvGrpSpPr>
          <p:grpSpPr>
            <a:xfrm>
              <a:off x="3071802" y="2107309"/>
              <a:ext cx="1762012" cy="1126800"/>
              <a:chOff x="1357290" y="964489"/>
              <a:chExt cx="1762012" cy="1126800"/>
            </a:xfrm>
          </p:grpSpPr>
          <p:sp>
            <p:nvSpPr>
              <p:cNvPr id="42" name="矩形 41"/>
              <p:cNvSpPr/>
              <p:nvPr/>
            </p:nvSpPr>
            <p:spPr>
              <a:xfrm>
                <a:off x="1357290" y="964489"/>
                <a:ext cx="1762012" cy="11268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358096" y="1385574"/>
                <a:ext cx="1760400" cy="702000"/>
              </a:xfrm>
              <a:prstGeom prst="rect">
                <a:avLst/>
              </a:prstGeom>
              <a:solidFill>
                <a:srgbClr val="77C1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300" baseline="30000" dirty="0" smtClean="0">
                  <a:latin typeface="微软雅黑" pitchFamily="34" charset="-122"/>
                  <a:ea typeface="微软雅黑" pitchFamily="34" charset="-122"/>
                </a:endParaRPr>
              </a:p>
            </p:txBody>
          </p:sp>
          <p:sp>
            <p:nvSpPr>
              <p:cNvPr id="44" name="TextBox 43"/>
              <p:cNvSpPr txBox="1"/>
              <p:nvPr/>
            </p:nvSpPr>
            <p:spPr>
              <a:xfrm>
                <a:off x="1610318" y="1586248"/>
                <a:ext cx="1256695" cy="387798"/>
              </a:xfrm>
              <a:prstGeom prst="rect">
                <a:avLst/>
              </a:prstGeom>
              <a:noFill/>
            </p:spPr>
            <p:txBody>
              <a:bodyPr wrap="square" rtlCol="0">
                <a:spAutoFit/>
              </a:bodyPr>
              <a:lstStyle/>
              <a:p>
                <a:pPr>
                  <a:lnSpc>
                    <a:spcPct val="120000"/>
                  </a:lnSpc>
                </a:pPr>
                <a:r>
                  <a:rPr lang="en-US" altLang="zh-CN" sz="1200" baseline="30000" dirty="0" smtClean="0">
                    <a:solidFill>
                      <a:schemeClr val="bg1"/>
                    </a:solidFill>
                    <a:latin typeface="微软雅黑" pitchFamily="34" charset="-122"/>
                    <a:ea typeface="微软雅黑" pitchFamily="34" charset="-122"/>
                  </a:rPr>
                  <a:t>2010</a:t>
                </a:r>
                <a:r>
                  <a:rPr lang="zh-CN" altLang="en-US" sz="1200" baseline="30000" dirty="0" smtClean="0">
                    <a:solidFill>
                      <a:schemeClr val="bg1"/>
                    </a:solidFill>
                    <a:latin typeface="微软雅黑" pitchFamily="34" charset="-122"/>
                    <a:ea typeface="微软雅黑" pitchFamily="34" charset="-122"/>
                  </a:rPr>
                  <a:t>年荣获风险智能奖</a:t>
                </a:r>
                <a:endParaRPr lang="en-US" altLang="zh-CN" sz="1200" baseline="30000" dirty="0" smtClean="0">
                  <a:solidFill>
                    <a:schemeClr val="bg1"/>
                  </a:solidFill>
                  <a:latin typeface="微软雅黑" pitchFamily="34" charset="-122"/>
                  <a:ea typeface="微软雅黑" pitchFamily="34" charset="-122"/>
                </a:endParaRPr>
              </a:p>
              <a:p>
                <a:pPr>
                  <a:lnSpc>
                    <a:spcPct val="120000"/>
                  </a:lnSpc>
                </a:pPr>
                <a:r>
                  <a:rPr lang="zh-CN" altLang="en-US" sz="1200" baseline="30000" dirty="0" smtClean="0">
                    <a:solidFill>
                      <a:schemeClr val="bg1"/>
                    </a:solidFill>
                    <a:latin typeface="微软雅黑" pitchFamily="34" charset="-122"/>
                    <a:ea typeface="微软雅黑" pitchFamily="34" charset="-122"/>
                  </a:rPr>
                  <a:t>    （企业风险管理）</a:t>
                </a:r>
              </a:p>
            </p:txBody>
          </p:sp>
        </p:grpSp>
        <p:pic>
          <p:nvPicPr>
            <p:cNvPr id="67" name="Picture 85" descr="Deloitte_plain_logo"/>
            <p:cNvPicPr>
              <a:picLocks noChangeAspect="1" noChangeArrowheads="1"/>
            </p:cNvPicPr>
            <p:nvPr/>
          </p:nvPicPr>
          <p:blipFill>
            <a:blip r:embed="rId7" cstate="print"/>
            <a:srcRect/>
            <a:stretch>
              <a:fillRect/>
            </a:stretch>
          </p:blipFill>
          <p:spPr bwMode="gray">
            <a:xfrm>
              <a:off x="3629018" y="2252660"/>
              <a:ext cx="542966" cy="108000"/>
            </a:xfrm>
            <a:prstGeom prst="rect">
              <a:avLst/>
            </a:prstGeom>
            <a:gradFill rotWithShape="1">
              <a:gsLst>
                <a:gs pos="0">
                  <a:srgbClr val="AF865D">
                    <a:alpha val="14998"/>
                  </a:srgbClr>
                </a:gs>
                <a:gs pos="100000">
                  <a:srgbClr val="D4BEA8">
                    <a:alpha val="0"/>
                  </a:srgbClr>
                </a:gs>
              </a:gsLst>
              <a:lin ang="2700000" scaled="1"/>
            </a:gradFill>
            <a:ln w="3175" algn="ctr">
              <a:noFill/>
              <a:miter lim="800000"/>
              <a:headEnd/>
              <a:tailEnd/>
            </a:ln>
            <a:effectLst/>
          </p:spPr>
        </p:pic>
      </p:grpSp>
      <p:grpSp>
        <p:nvGrpSpPr>
          <p:cNvPr id="45" name="组合 44"/>
          <p:cNvGrpSpPr/>
          <p:nvPr/>
        </p:nvGrpSpPr>
        <p:grpSpPr>
          <a:xfrm>
            <a:off x="4786314" y="3689402"/>
            <a:ext cx="2057414" cy="1096926"/>
            <a:chOff x="1214414" y="3596716"/>
            <a:chExt cx="1762012" cy="896400"/>
          </a:xfrm>
        </p:grpSpPr>
        <p:sp>
          <p:nvSpPr>
            <p:cNvPr id="46" name="矩形 45"/>
            <p:cNvSpPr/>
            <p:nvPr/>
          </p:nvSpPr>
          <p:spPr>
            <a:xfrm>
              <a:off x="1214414" y="3596716"/>
              <a:ext cx="1762012" cy="896400"/>
            </a:xfrm>
            <a:prstGeom prst="rect">
              <a:avLst/>
            </a:prstGeom>
            <a:solidFill>
              <a:schemeClr val="bg1"/>
            </a:solidFill>
            <a:ln w="9525">
              <a:solidFill>
                <a:srgbClr val="8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215220" y="4017801"/>
              <a:ext cx="1760400" cy="468000"/>
            </a:xfrm>
            <a:prstGeom prst="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300" baseline="30000" dirty="0" smtClean="0">
                <a:latin typeface="微软雅黑" pitchFamily="34" charset="-122"/>
                <a:ea typeface="微软雅黑" pitchFamily="34" charset="-122"/>
              </a:endParaRPr>
            </a:p>
          </p:txBody>
        </p:sp>
        <p:sp>
          <p:nvSpPr>
            <p:cNvPr id="48" name="TextBox 47"/>
            <p:cNvSpPr txBox="1"/>
            <p:nvPr/>
          </p:nvSpPr>
          <p:spPr>
            <a:xfrm>
              <a:off x="1229317" y="4094650"/>
              <a:ext cx="1714512" cy="376000"/>
            </a:xfrm>
            <a:prstGeom prst="rect">
              <a:avLst/>
            </a:prstGeom>
            <a:noFill/>
          </p:spPr>
          <p:txBody>
            <a:bodyPr wrap="square" rtlCol="0">
              <a:spAutoFit/>
            </a:bodyPr>
            <a:lstStyle/>
            <a:p>
              <a:pPr algn="ctr">
                <a:lnSpc>
                  <a:spcPct val="120000"/>
                </a:lnSpc>
              </a:pPr>
              <a:r>
                <a:rPr lang="en-US" altLang="zh-CN" sz="1200" baseline="30000" dirty="0" smtClean="0">
                  <a:solidFill>
                    <a:schemeClr val="bg1"/>
                  </a:solidFill>
                  <a:latin typeface="微软雅黑" pitchFamily="34" charset="-122"/>
                  <a:ea typeface="微软雅黑" pitchFamily="34" charset="-122"/>
                </a:rPr>
                <a:t>2009-2012</a:t>
              </a:r>
              <a:r>
                <a:rPr lang="zh-CN" altLang="en-US" sz="1200" baseline="30000" dirty="0" smtClean="0">
                  <a:solidFill>
                    <a:schemeClr val="bg1"/>
                  </a:solidFill>
                  <a:latin typeface="微软雅黑" pitchFamily="34" charset="-122"/>
                  <a:ea typeface="微软雅黑" pitchFamily="34" charset="-122"/>
                </a:rPr>
                <a:t>年入选</a:t>
              </a:r>
              <a:endParaRPr lang="en-US" altLang="zh-CN" sz="1200" baseline="30000" dirty="0" smtClean="0">
                <a:solidFill>
                  <a:schemeClr val="bg1"/>
                </a:solidFill>
                <a:latin typeface="微软雅黑" pitchFamily="34" charset="-122"/>
                <a:ea typeface="微软雅黑" pitchFamily="34" charset="-122"/>
              </a:endParaRPr>
            </a:p>
            <a:p>
              <a:pPr algn="ctr">
                <a:lnSpc>
                  <a:spcPct val="120000"/>
                </a:lnSpc>
              </a:pPr>
              <a:r>
                <a:rPr lang="zh-CN" altLang="en-US" sz="1200" baseline="30000" dirty="0" smtClean="0">
                  <a:solidFill>
                    <a:schemeClr val="bg1"/>
                  </a:solidFill>
                  <a:latin typeface="微软雅黑" pitchFamily="34" charset="-122"/>
                  <a:ea typeface="微软雅黑" pitchFamily="34" charset="-122"/>
                </a:rPr>
                <a:t>“全球语言服务企业</a:t>
              </a:r>
              <a:r>
                <a:rPr lang="en-US" altLang="zh-CN" sz="1200" baseline="30000" dirty="0" smtClean="0">
                  <a:solidFill>
                    <a:schemeClr val="bg1"/>
                  </a:solidFill>
                  <a:latin typeface="微软雅黑" pitchFamily="34" charset="-122"/>
                  <a:ea typeface="微软雅黑" pitchFamily="34" charset="-122"/>
                </a:rPr>
                <a:t>25</a:t>
              </a:r>
              <a:r>
                <a:rPr lang="zh-CN" altLang="en-US" sz="1200" baseline="30000" dirty="0" smtClean="0">
                  <a:solidFill>
                    <a:schemeClr val="bg1"/>
                  </a:solidFill>
                  <a:latin typeface="微软雅黑" pitchFamily="34" charset="-122"/>
                  <a:ea typeface="微软雅黑" pitchFamily="34" charset="-122"/>
                </a:rPr>
                <a:t>强”</a:t>
              </a:r>
            </a:p>
          </p:txBody>
        </p:sp>
      </p:grpSp>
      <p:pic>
        <p:nvPicPr>
          <p:cNvPr id="69" name="Picture 2" descr="C:\Documents and Settings\weiwei.gu\My Documents\My Pictures\Company Logo\CSA logo.gif"/>
          <p:cNvPicPr>
            <a:picLocks noChangeAspect="1" noChangeArrowheads="1"/>
          </p:cNvPicPr>
          <p:nvPr/>
        </p:nvPicPr>
        <p:blipFill>
          <a:blip r:embed="rId8" cstate="print"/>
          <a:srcRect/>
          <a:stretch>
            <a:fillRect/>
          </a:stretch>
        </p:blipFill>
        <p:spPr bwMode="auto">
          <a:xfrm>
            <a:off x="5329242" y="3786196"/>
            <a:ext cx="814199" cy="330399"/>
          </a:xfrm>
          <a:prstGeom prst="rect">
            <a:avLst/>
          </a:prstGeom>
          <a:gradFill rotWithShape="1">
            <a:gsLst>
              <a:gs pos="0">
                <a:srgbClr val="AF865D">
                  <a:alpha val="14998"/>
                </a:srgbClr>
              </a:gs>
              <a:gs pos="100000">
                <a:srgbClr val="D4BEA8">
                  <a:alpha val="0"/>
                </a:srgbClr>
              </a:gs>
            </a:gsLst>
            <a:lin ang="2700000" scaled="1"/>
          </a:gradFill>
          <a:ln w="3175" algn="ctr">
            <a:noFill/>
            <a:miter lim="800000"/>
            <a:headEnd/>
            <a:tailEnd/>
          </a:ln>
          <a:effectLst/>
        </p:spPr>
      </p:pic>
      <p:grpSp>
        <p:nvGrpSpPr>
          <p:cNvPr id="82" name="组合 81"/>
          <p:cNvGrpSpPr/>
          <p:nvPr/>
        </p:nvGrpSpPr>
        <p:grpSpPr>
          <a:xfrm>
            <a:off x="6943742" y="714363"/>
            <a:ext cx="2057414" cy="1406822"/>
            <a:chOff x="5072066" y="928676"/>
            <a:chExt cx="1762012" cy="1149645"/>
          </a:xfrm>
        </p:grpSpPr>
        <p:grpSp>
          <p:nvGrpSpPr>
            <p:cNvPr id="50" name="组合 49"/>
            <p:cNvGrpSpPr/>
            <p:nvPr/>
          </p:nvGrpSpPr>
          <p:grpSpPr>
            <a:xfrm>
              <a:off x="5072066" y="928676"/>
              <a:ext cx="1762012" cy="1149645"/>
              <a:chOff x="1357290" y="964489"/>
              <a:chExt cx="1762012" cy="1149645"/>
            </a:xfrm>
          </p:grpSpPr>
          <p:sp>
            <p:nvSpPr>
              <p:cNvPr id="51" name="矩形 50"/>
              <p:cNvSpPr/>
              <p:nvPr/>
            </p:nvSpPr>
            <p:spPr>
              <a:xfrm>
                <a:off x="1357290" y="964489"/>
                <a:ext cx="1762012" cy="11268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358096" y="1385574"/>
                <a:ext cx="1760400" cy="702000"/>
              </a:xfrm>
              <a:prstGeom prst="rect">
                <a:avLst/>
              </a:prstGeom>
              <a:solidFill>
                <a:srgbClr val="77C1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300" baseline="30000" dirty="0" smtClean="0">
                  <a:latin typeface="微软雅黑" pitchFamily="34" charset="-122"/>
                  <a:ea typeface="微软雅黑" pitchFamily="34" charset="-122"/>
                </a:endParaRPr>
              </a:p>
            </p:txBody>
          </p:sp>
          <p:sp>
            <p:nvSpPr>
              <p:cNvPr id="53" name="TextBox 52"/>
              <p:cNvSpPr txBox="1"/>
              <p:nvPr/>
            </p:nvSpPr>
            <p:spPr>
              <a:xfrm>
                <a:off x="1391243" y="1443373"/>
                <a:ext cx="1714512" cy="670761"/>
              </a:xfrm>
              <a:prstGeom prst="rect">
                <a:avLst/>
              </a:prstGeom>
              <a:noFill/>
            </p:spPr>
            <p:txBody>
              <a:bodyPr wrap="square" rtlCol="0">
                <a:spAutoFit/>
              </a:bodyPr>
              <a:lstStyle/>
              <a:p>
                <a:pPr>
                  <a:lnSpc>
                    <a:spcPct val="120000"/>
                  </a:lnSpc>
                </a:pPr>
                <a:r>
                  <a:rPr lang="en-US" altLang="zh-CN" sz="1200" baseline="30000" dirty="0" smtClean="0">
                    <a:solidFill>
                      <a:schemeClr val="bg1"/>
                    </a:solidFill>
                    <a:latin typeface="微软雅黑" pitchFamily="34" charset="-122"/>
                    <a:ea typeface="微软雅黑" pitchFamily="34" charset="-122"/>
                  </a:rPr>
                  <a:t>2012</a:t>
                </a:r>
                <a:r>
                  <a:rPr lang="zh-CN" altLang="en-US" sz="1200" baseline="30000" dirty="0" smtClean="0">
                    <a:solidFill>
                      <a:schemeClr val="bg1"/>
                    </a:solidFill>
                    <a:latin typeface="微软雅黑" pitchFamily="34" charset="-122"/>
                    <a:ea typeface="微软雅黑" pitchFamily="34" charset="-122"/>
                  </a:rPr>
                  <a:t>年唯一一家获得“优秀”评级的中国本土</a:t>
                </a:r>
                <a:r>
                  <a:rPr lang="en-US" altLang="zh-CN" sz="1200" baseline="30000" dirty="0" smtClean="0">
                    <a:solidFill>
                      <a:schemeClr val="bg1"/>
                    </a:solidFill>
                    <a:latin typeface="微软雅黑" pitchFamily="34" charset="-122"/>
                    <a:ea typeface="微软雅黑" pitchFamily="34" charset="-122"/>
                  </a:rPr>
                  <a:t>SAP</a:t>
                </a:r>
                <a:r>
                  <a:rPr lang="zh-CN" altLang="en-US" sz="1200" baseline="30000" dirty="0" smtClean="0">
                    <a:solidFill>
                      <a:schemeClr val="bg1"/>
                    </a:solidFill>
                    <a:latin typeface="微软雅黑" pitchFamily="34" charset="-122"/>
                    <a:ea typeface="微软雅黑" pitchFamily="34" charset="-122"/>
                  </a:rPr>
                  <a:t>服务商；</a:t>
                </a:r>
              </a:p>
              <a:p>
                <a:pPr>
                  <a:lnSpc>
                    <a:spcPct val="120000"/>
                  </a:lnSpc>
                </a:pPr>
                <a:r>
                  <a:rPr lang="zh-CN" altLang="en-US" sz="1200" baseline="30000" dirty="0" smtClean="0">
                    <a:solidFill>
                      <a:schemeClr val="bg1"/>
                    </a:solidFill>
                    <a:latin typeface="微软雅黑" pitchFamily="34" charset="-122"/>
                    <a:ea typeface="微软雅黑" pitchFamily="34" charset="-122"/>
                  </a:rPr>
                  <a:t>位列</a:t>
                </a:r>
                <a:r>
                  <a:rPr lang="en-US" altLang="zh-CN" sz="1200" baseline="30000" dirty="0" smtClean="0">
                    <a:solidFill>
                      <a:schemeClr val="bg1"/>
                    </a:solidFill>
                    <a:latin typeface="微软雅黑" pitchFamily="34" charset="-122"/>
                    <a:ea typeface="微软雅黑" pitchFamily="34" charset="-122"/>
                  </a:rPr>
                  <a:t>《</a:t>
                </a:r>
                <a:r>
                  <a:rPr lang="zh-CN" altLang="en-US" sz="1200" baseline="30000" dirty="0" smtClean="0">
                    <a:solidFill>
                      <a:schemeClr val="bg1"/>
                    </a:solidFill>
                    <a:latin typeface="微软雅黑" pitchFamily="34" charset="-122"/>
                    <a:ea typeface="微软雅黑" pitchFamily="34" charset="-122"/>
                  </a:rPr>
                  <a:t>中国</a:t>
                </a:r>
                <a:r>
                  <a:rPr lang="en-US" altLang="zh-CN" sz="1200" baseline="30000" dirty="0" smtClean="0">
                    <a:solidFill>
                      <a:schemeClr val="bg1"/>
                    </a:solidFill>
                    <a:latin typeface="微软雅黑" pitchFamily="34" charset="-122"/>
                    <a:ea typeface="微软雅黑" pitchFamily="34" charset="-122"/>
                  </a:rPr>
                  <a:t>IT</a:t>
                </a:r>
                <a:r>
                  <a:rPr lang="zh-CN" altLang="en-US" sz="1200" baseline="30000" dirty="0" smtClean="0">
                    <a:solidFill>
                      <a:schemeClr val="bg1"/>
                    </a:solidFill>
                    <a:latin typeface="微软雅黑" pitchFamily="34" charset="-122"/>
                    <a:ea typeface="微软雅黑" pitchFamily="34" charset="-122"/>
                  </a:rPr>
                  <a:t>服务</a:t>
                </a:r>
                <a:r>
                  <a:rPr lang="en-US" altLang="zh-CN" sz="1200" baseline="30000" dirty="0" smtClean="0">
                    <a:solidFill>
                      <a:schemeClr val="bg1"/>
                    </a:solidFill>
                    <a:latin typeface="微软雅黑" pitchFamily="34" charset="-122"/>
                    <a:ea typeface="微软雅黑" pitchFamily="34" charset="-122"/>
                  </a:rPr>
                  <a:t>》</a:t>
                </a:r>
                <a:r>
                  <a:rPr lang="zh-CN" altLang="en-US" sz="1200" baseline="30000" dirty="0" smtClean="0">
                    <a:solidFill>
                      <a:schemeClr val="bg1"/>
                    </a:solidFill>
                    <a:latin typeface="微软雅黑" pitchFamily="34" charset="-122"/>
                    <a:ea typeface="微软雅黑" pitchFamily="34" charset="-122"/>
                  </a:rPr>
                  <a:t>报告中国市场领导者。</a:t>
                </a:r>
              </a:p>
            </p:txBody>
          </p:sp>
        </p:grpSp>
        <p:pic>
          <p:nvPicPr>
            <p:cNvPr id="72" name="Picture 2"/>
            <p:cNvPicPr>
              <a:picLocks noChangeAspect="1" noChangeArrowheads="1"/>
            </p:cNvPicPr>
            <p:nvPr/>
          </p:nvPicPr>
          <p:blipFill>
            <a:blip r:embed="rId9" cstate="print"/>
            <a:srcRect/>
            <a:stretch>
              <a:fillRect/>
            </a:stretch>
          </p:blipFill>
          <p:spPr bwMode="auto">
            <a:xfrm>
              <a:off x="5634044" y="1038214"/>
              <a:ext cx="634637" cy="216000"/>
            </a:xfrm>
            <a:prstGeom prst="rect">
              <a:avLst/>
            </a:prstGeom>
            <a:noFill/>
            <a:ln w="9525">
              <a:noFill/>
              <a:miter lim="800000"/>
              <a:headEnd/>
              <a:tailEnd/>
            </a:ln>
            <a:effectLst/>
          </p:spPr>
        </p:pic>
      </p:grpSp>
      <p:grpSp>
        <p:nvGrpSpPr>
          <p:cNvPr id="81" name="组合 80"/>
          <p:cNvGrpSpPr/>
          <p:nvPr/>
        </p:nvGrpSpPr>
        <p:grpSpPr>
          <a:xfrm>
            <a:off x="6943742" y="2193015"/>
            <a:ext cx="2057414" cy="1378867"/>
            <a:chOff x="5000628" y="2107309"/>
            <a:chExt cx="1762012" cy="1126800"/>
          </a:xfrm>
        </p:grpSpPr>
        <p:grpSp>
          <p:nvGrpSpPr>
            <p:cNvPr id="54" name="组合 73"/>
            <p:cNvGrpSpPr/>
            <p:nvPr/>
          </p:nvGrpSpPr>
          <p:grpSpPr>
            <a:xfrm>
              <a:off x="5000628" y="2107309"/>
              <a:ext cx="1762012" cy="1126800"/>
              <a:chOff x="1357290" y="964489"/>
              <a:chExt cx="1762012" cy="1126800"/>
            </a:xfrm>
          </p:grpSpPr>
          <p:sp>
            <p:nvSpPr>
              <p:cNvPr id="55" name="矩形 54"/>
              <p:cNvSpPr/>
              <p:nvPr/>
            </p:nvSpPr>
            <p:spPr>
              <a:xfrm>
                <a:off x="1357290" y="964489"/>
                <a:ext cx="1762012" cy="1126800"/>
              </a:xfrm>
              <a:prstGeom prst="rect">
                <a:avLst/>
              </a:prstGeom>
              <a:solidFill>
                <a:schemeClr val="bg1"/>
              </a:solidFill>
              <a:ln w="9525">
                <a:solidFill>
                  <a:srgbClr val="8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358096" y="1385574"/>
                <a:ext cx="1760400" cy="702000"/>
              </a:xfrm>
              <a:prstGeom prst="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300" baseline="30000" dirty="0" smtClean="0">
                  <a:latin typeface="微软雅黑" pitchFamily="34" charset="-122"/>
                  <a:ea typeface="微软雅黑" pitchFamily="34" charset="-122"/>
                </a:endParaRPr>
              </a:p>
            </p:txBody>
          </p:sp>
          <p:sp>
            <p:nvSpPr>
              <p:cNvPr id="60" name="TextBox 59"/>
              <p:cNvSpPr txBox="1"/>
              <p:nvPr/>
            </p:nvSpPr>
            <p:spPr>
              <a:xfrm>
                <a:off x="1406234" y="1536900"/>
                <a:ext cx="1651885" cy="437632"/>
              </a:xfrm>
              <a:prstGeom prst="rect">
                <a:avLst/>
              </a:prstGeom>
              <a:noFill/>
            </p:spPr>
            <p:txBody>
              <a:bodyPr wrap="square" rtlCol="0">
                <a:spAutoFit/>
              </a:bodyPr>
              <a:lstStyle/>
              <a:p>
                <a:pPr>
                  <a:lnSpc>
                    <a:spcPct val="120000"/>
                  </a:lnSpc>
                </a:pPr>
                <a:r>
                  <a:rPr lang="zh-CN" altLang="en-US" sz="1200" baseline="30000" dirty="0" smtClean="0">
                    <a:solidFill>
                      <a:schemeClr val="bg1"/>
                    </a:solidFill>
                    <a:latin typeface="微软雅黑" pitchFamily="34" charset="-122"/>
                    <a:ea typeface="微软雅黑" pitchFamily="34" charset="-122"/>
                  </a:rPr>
                  <a:t>位列</a:t>
                </a:r>
                <a:r>
                  <a:rPr lang="en-US" altLang="zh-CN" sz="1200" baseline="30000" dirty="0" smtClean="0">
                    <a:solidFill>
                      <a:schemeClr val="bg1"/>
                    </a:solidFill>
                    <a:latin typeface="微软雅黑" pitchFamily="34" charset="-122"/>
                    <a:ea typeface="微软雅黑" pitchFamily="34" charset="-122"/>
                  </a:rPr>
                  <a:t>2014</a:t>
                </a:r>
                <a:r>
                  <a:rPr lang="zh-CN" altLang="en-US" sz="1200" baseline="30000" dirty="0" smtClean="0">
                    <a:solidFill>
                      <a:schemeClr val="bg1"/>
                    </a:solidFill>
                    <a:latin typeface="微软雅黑" pitchFamily="34" charset="-122"/>
                    <a:ea typeface="微软雅黑" pitchFamily="34" charset="-122"/>
                  </a:rPr>
                  <a:t>全球外包</a:t>
                </a:r>
                <a:r>
                  <a:rPr lang="en-US" altLang="zh-CN" sz="1200" baseline="30000" dirty="0" smtClean="0">
                    <a:solidFill>
                      <a:schemeClr val="bg1"/>
                    </a:solidFill>
                    <a:latin typeface="微软雅黑" pitchFamily="34" charset="-122"/>
                    <a:ea typeface="微软雅黑" pitchFamily="34" charset="-122"/>
                  </a:rPr>
                  <a:t>100</a:t>
                </a:r>
                <a:r>
                  <a:rPr lang="zh-CN" altLang="en-US" sz="1200" baseline="30000" dirty="0" smtClean="0">
                    <a:solidFill>
                      <a:schemeClr val="bg1"/>
                    </a:solidFill>
                    <a:latin typeface="微软雅黑" pitchFamily="34" charset="-122"/>
                    <a:ea typeface="微软雅黑" pitchFamily="34" charset="-122"/>
                  </a:rPr>
                  <a:t>强榜单第八名，是中国</a:t>
                </a:r>
                <a:r>
                  <a:rPr lang="en-US" altLang="zh-CN" sz="1200" baseline="30000" dirty="0" smtClean="0">
                    <a:solidFill>
                      <a:schemeClr val="bg1"/>
                    </a:solidFill>
                    <a:latin typeface="微软雅黑" pitchFamily="34" charset="-122"/>
                    <a:ea typeface="微软雅黑" pitchFamily="34" charset="-122"/>
                  </a:rPr>
                  <a:t>IT</a:t>
                </a:r>
                <a:r>
                  <a:rPr lang="zh-CN" altLang="en-US" sz="1200" baseline="30000" dirty="0" smtClean="0">
                    <a:solidFill>
                      <a:schemeClr val="bg1"/>
                    </a:solidFill>
                    <a:latin typeface="微软雅黑" pitchFamily="34" charset="-122"/>
                    <a:ea typeface="微软雅黑" pitchFamily="34" charset="-122"/>
                  </a:rPr>
                  <a:t>服务公司首次跻身该榜单十强；</a:t>
                </a:r>
                <a:endParaRPr lang="en-US" altLang="zh-CN" sz="1200" baseline="30000" dirty="0" smtClean="0">
                  <a:solidFill>
                    <a:schemeClr val="bg1"/>
                  </a:solidFill>
                  <a:latin typeface="微软雅黑" pitchFamily="34" charset="-122"/>
                  <a:ea typeface="微软雅黑" pitchFamily="34" charset="-122"/>
                </a:endParaRPr>
              </a:p>
              <a:p>
                <a:pPr>
                  <a:lnSpc>
                    <a:spcPct val="120000"/>
                  </a:lnSpc>
                </a:pPr>
                <a:r>
                  <a:rPr lang="zh-CN" altLang="en-US" sz="1200" baseline="30000" dirty="0" smtClean="0">
                    <a:solidFill>
                      <a:schemeClr val="bg1"/>
                    </a:solidFill>
                    <a:latin typeface="微软雅黑" pitchFamily="34" charset="-122"/>
                    <a:ea typeface="微软雅黑" pitchFamily="34" charset="-122"/>
                  </a:rPr>
                  <a:t>全球外包企业</a:t>
                </a:r>
                <a:r>
                  <a:rPr lang="en-US" altLang="zh-CN" sz="1200" baseline="30000" dirty="0" smtClean="0">
                    <a:solidFill>
                      <a:schemeClr val="bg1"/>
                    </a:solidFill>
                    <a:latin typeface="微软雅黑" pitchFamily="34" charset="-122"/>
                    <a:ea typeface="微软雅黑" pitchFamily="34" charset="-122"/>
                  </a:rPr>
                  <a:t>100</a:t>
                </a:r>
                <a:r>
                  <a:rPr lang="zh-CN" altLang="en-US" sz="1200" baseline="30000" dirty="0" smtClean="0">
                    <a:solidFill>
                      <a:schemeClr val="bg1"/>
                    </a:solidFill>
                    <a:latin typeface="微软雅黑" pitchFamily="34" charset="-122"/>
                    <a:ea typeface="微软雅黑" pitchFamily="34" charset="-122"/>
                  </a:rPr>
                  <a:t>强 </a:t>
                </a:r>
                <a:r>
                  <a:rPr lang="en-US" altLang="zh-CN" sz="1200" baseline="30000" dirty="0" smtClean="0">
                    <a:solidFill>
                      <a:schemeClr val="bg1"/>
                    </a:solidFill>
                    <a:latin typeface="微软雅黑" pitchFamily="34" charset="-122"/>
                    <a:ea typeface="微软雅黑" pitchFamily="34" charset="-122"/>
                  </a:rPr>
                  <a:t>2006-2013</a:t>
                </a:r>
              </a:p>
            </p:txBody>
          </p:sp>
        </p:grpSp>
        <p:pic>
          <p:nvPicPr>
            <p:cNvPr id="78" name="Picture 83" descr="2011-GO100-logo-TM"/>
            <p:cNvPicPr>
              <a:picLocks noChangeAspect="1" noChangeArrowheads="1"/>
            </p:cNvPicPr>
            <p:nvPr/>
          </p:nvPicPr>
          <p:blipFill>
            <a:blip r:embed="rId10" cstate="print"/>
            <a:srcRect/>
            <a:stretch>
              <a:fillRect/>
            </a:stretch>
          </p:blipFill>
          <p:spPr bwMode="gray">
            <a:xfrm>
              <a:off x="5643570" y="2181222"/>
              <a:ext cx="388037" cy="266400"/>
            </a:xfrm>
            <a:prstGeom prst="rect">
              <a:avLst/>
            </a:prstGeom>
            <a:noFill/>
            <a:ln w="3175" algn="ctr">
              <a:noFill/>
              <a:miter lim="800000"/>
              <a:headEnd/>
              <a:tailEnd/>
            </a:ln>
            <a:effectLst/>
          </p:spPr>
        </p:pic>
      </p:grpSp>
      <p:grpSp>
        <p:nvGrpSpPr>
          <p:cNvPr id="61" name="组合 60"/>
          <p:cNvGrpSpPr/>
          <p:nvPr/>
        </p:nvGrpSpPr>
        <p:grpSpPr>
          <a:xfrm>
            <a:off x="6943742" y="3689402"/>
            <a:ext cx="2057414" cy="1096926"/>
            <a:chOff x="1214414" y="3596716"/>
            <a:chExt cx="1762012" cy="896400"/>
          </a:xfrm>
        </p:grpSpPr>
        <p:sp>
          <p:nvSpPr>
            <p:cNvPr id="62" name="矩形 61"/>
            <p:cNvSpPr/>
            <p:nvPr/>
          </p:nvSpPr>
          <p:spPr>
            <a:xfrm>
              <a:off x="1214414" y="3596716"/>
              <a:ext cx="1762012" cy="896400"/>
            </a:xfrm>
            <a:prstGeom prst="rect">
              <a:avLst/>
            </a:prstGeom>
            <a:solidFill>
              <a:schemeClr val="bg1"/>
            </a:solidFill>
            <a:ln w="9525">
              <a:solidFill>
                <a:srgbClr val="89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215220" y="4017801"/>
              <a:ext cx="1760400" cy="468000"/>
            </a:xfrm>
            <a:prstGeom prst="rect">
              <a:avLst/>
            </a:prstGeom>
            <a:solidFill>
              <a:srgbClr val="77C1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300" baseline="30000" dirty="0" smtClean="0">
                <a:latin typeface="微软雅黑" pitchFamily="34" charset="-122"/>
                <a:ea typeface="微软雅黑" pitchFamily="34" charset="-122"/>
              </a:endParaRPr>
            </a:p>
          </p:txBody>
        </p:sp>
        <p:sp>
          <p:nvSpPr>
            <p:cNvPr id="64" name="TextBox 63"/>
            <p:cNvSpPr txBox="1"/>
            <p:nvPr/>
          </p:nvSpPr>
          <p:spPr>
            <a:xfrm>
              <a:off x="1219792" y="4094650"/>
              <a:ext cx="1714512" cy="376000"/>
            </a:xfrm>
            <a:prstGeom prst="rect">
              <a:avLst/>
            </a:prstGeom>
            <a:noFill/>
          </p:spPr>
          <p:txBody>
            <a:bodyPr wrap="square" rtlCol="0">
              <a:spAutoFit/>
            </a:bodyPr>
            <a:lstStyle/>
            <a:p>
              <a:pPr algn="ctr">
                <a:lnSpc>
                  <a:spcPct val="120000"/>
                </a:lnSpc>
              </a:pPr>
              <a:r>
                <a:rPr lang="en-US" altLang="zh-CN" sz="1200" baseline="30000" dirty="0" smtClean="0">
                  <a:solidFill>
                    <a:schemeClr val="bg1"/>
                  </a:solidFill>
                  <a:latin typeface="微软雅黑" pitchFamily="34" charset="-122"/>
                  <a:ea typeface="微软雅黑" pitchFamily="34" charset="-122"/>
                </a:rPr>
                <a:t>2006 </a:t>
              </a:r>
              <a:r>
                <a:rPr lang="zh-CN" altLang="en-US" sz="1200" baseline="30000" dirty="0" smtClean="0">
                  <a:solidFill>
                    <a:schemeClr val="bg1"/>
                  </a:solidFill>
                  <a:latin typeface="微软雅黑" pitchFamily="34" charset="-122"/>
                  <a:ea typeface="微软雅黑" pitchFamily="34" charset="-122"/>
                </a:rPr>
                <a:t>年入选</a:t>
              </a:r>
              <a:endParaRPr lang="en-US" altLang="zh-CN" sz="1200" baseline="30000" dirty="0" smtClean="0">
                <a:solidFill>
                  <a:schemeClr val="bg1"/>
                </a:solidFill>
                <a:latin typeface="微软雅黑" pitchFamily="34" charset="-122"/>
                <a:ea typeface="微软雅黑" pitchFamily="34" charset="-122"/>
              </a:endParaRPr>
            </a:p>
            <a:p>
              <a:pPr algn="ctr">
                <a:lnSpc>
                  <a:spcPct val="120000"/>
                </a:lnSpc>
              </a:pPr>
              <a:r>
                <a:rPr lang="zh-CN" altLang="en-US" sz="1200" baseline="30000" dirty="0" smtClean="0">
                  <a:solidFill>
                    <a:schemeClr val="bg1"/>
                  </a:solidFill>
                  <a:latin typeface="微软雅黑" pitchFamily="34" charset="-122"/>
                  <a:ea typeface="微软雅黑" pitchFamily="34" charset="-122"/>
                </a:rPr>
                <a:t>“</a:t>
              </a:r>
              <a:r>
                <a:rPr lang="en-US" altLang="zh-CN" sz="1200" baseline="30000" dirty="0" smtClean="0">
                  <a:solidFill>
                    <a:schemeClr val="bg1"/>
                  </a:solidFill>
                  <a:latin typeface="微软雅黑" pitchFamily="34" charset="-122"/>
                  <a:ea typeface="微软雅黑" pitchFamily="34" charset="-122"/>
                </a:rPr>
                <a:t>Red Herring</a:t>
              </a:r>
              <a:r>
                <a:rPr lang="zh-CN" altLang="en-US" sz="1200" baseline="30000" dirty="0" smtClean="0">
                  <a:solidFill>
                    <a:schemeClr val="bg1"/>
                  </a:solidFill>
                  <a:latin typeface="微软雅黑" pitchFamily="34" charset="-122"/>
                  <a:ea typeface="微软雅黑" pitchFamily="34" charset="-122"/>
                </a:rPr>
                <a:t>亚洲</a:t>
              </a:r>
              <a:r>
                <a:rPr lang="en-US" altLang="zh-CN" sz="1200" baseline="30000" dirty="0" smtClean="0">
                  <a:solidFill>
                    <a:schemeClr val="bg1"/>
                  </a:solidFill>
                  <a:latin typeface="微软雅黑" pitchFamily="34" charset="-122"/>
                  <a:ea typeface="微软雅黑" pitchFamily="34" charset="-122"/>
                </a:rPr>
                <a:t>100</a:t>
              </a:r>
              <a:r>
                <a:rPr lang="zh-CN" altLang="en-US" sz="1200" baseline="30000" dirty="0" smtClean="0">
                  <a:solidFill>
                    <a:schemeClr val="bg1"/>
                  </a:solidFill>
                  <a:latin typeface="微软雅黑" pitchFamily="34" charset="-122"/>
                  <a:ea typeface="微软雅黑" pitchFamily="34" charset="-122"/>
                </a:rPr>
                <a:t>强”企业</a:t>
              </a:r>
            </a:p>
          </p:txBody>
        </p:sp>
      </p:grpSp>
      <p:pic>
        <p:nvPicPr>
          <p:cNvPr id="79" name="Picture 49"/>
          <p:cNvPicPr preferRelativeResize="0">
            <a:picLocks noChangeAspect="1" noChangeArrowheads="1"/>
          </p:cNvPicPr>
          <p:nvPr/>
        </p:nvPicPr>
        <p:blipFill>
          <a:blip r:embed="rId11" cstate="print"/>
          <a:srcRect/>
          <a:stretch>
            <a:fillRect/>
          </a:stretch>
        </p:blipFill>
        <p:spPr bwMode="gray">
          <a:xfrm>
            <a:off x="7586682" y="3857634"/>
            <a:ext cx="588165" cy="242293"/>
          </a:xfrm>
          <a:prstGeom prst="rect">
            <a:avLst/>
          </a:prstGeom>
          <a:gradFill rotWithShape="1">
            <a:gsLst>
              <a:gs pos="0">
                <a:srgbClr val="AF865D">
                  <a:alpha val="14998"/>
                </a:srgbClr>
              </a:gs>
              <a:gs pos="100000">
                <a:srgbClr val="D4BEA8">
                  <a:alpha val="0"/>
                </a:srgbClr>
              </a:gs>
            </a:gsLst>
            <a:lin ang="2700000" scaled="1"/>
          </a:gradFill>
          <a:ln w="3175" algn="ctr">
            <a:noFill/>
            <a:miter lim="800000"/>
            <a:headEnd/>
            <a:tailEnd/>
          </a:ln>
          <a:effectLst/>
        </p:spPr>
      </p:pic>
      <p:pic>
        <p:nvPicPr>
          <p:cNvPr id="86" name="Picture 3" descr="greenstrapprin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4173" y="1000114"/>
            <a:ext cx="1218289" cy="61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4" descr="http://mba-interview-questions.com/wp-content/uploads/2010/03/stanford_logo.gif"/>
          <p:cNvPicPr>
            <a:picLocks noChangeAspect="1" noChangeArrowheads="1"/>
          </p:cNvPicPr>
          <p:nvPr/>
        </p:nvPicPr>
        <p:blipFill>
          <a:blip r:embed="rId13" cstate="print"/>
          <a:srcRect/>
          <a:stretch>
            <a:fillRect/>
          </a:stretch>
        </p:blipFill>
        <p:spPr bwMode="auto">
          <a:xfrm>
            <a:off x="527023" y="3000378"/>
            <a:ext cx="1924063" cy="410574"/>
          </a:xfrm>
          <a:prstGeom prst="rect">
            <a:avLst/>
          </a:prstGeom>
          <a:noFill/>
        </p:spPr>
      </p:pic>
      <p:sp>
        <p:nvSpPr>
          <p:cNvPr id="88" name="TextBox 87"/>
          <p:cNvSpPr txBox="1"/>
          <p:nvPr/>
        </p:nvSpPr>
        <p:spPr>
          <a:xfrm>
            <a:off x="428596" y="1752495"/>
            <a:ext cx="2071702" cy="890693"/>
          </a:xfrm>
          <a:prstGeom prst="rect">
            <a:avLst/>
          </a:prstGeom>
          <a:noFill/>
        </p:spPr>
        <p:txBody>
          <a:bodyPr wrap="square" rtlCol="0">
            <a:spAutoFit/>
          </a:bodyPr>
          <a:lstStyle/>
          <a:p>
            <a:pPr algn="ctr">
              <a:lnSpc>
                <a:spcPct val="150000"/>
              </a:lnSpc>
            </a:pPr>
            <a:r>
              <a:rPr lang="zh-CN" altLang="en-US" sz="1200" dirty="0" smtClean="0">
                <a:solidFill>
                  <a:schemeClr val="tx1">
                    <a:lumMod val="75000"/>
                    <a:lumOff val="25000"/>
                  </a:schemeClr>
                </a:solidFill>
                <a:latin typeface="微软雅黑" pitchFamily="34" charset="-122"/>
                <a:ea typeface="微软雅黑" pitchFamily="34" charset="-122"/>
              </a:rPr>
              <a:t>“</a:t>
            </a:r>
            <a:r>
              <a:rPr lang="en-US" altLang="zh-CN" sz="1200" dirty="0" smtClean="0">
                <a:solidFill>
                  <a:schemeClr val="tx1">
                    <a:lumMod val="75000"/>
                    <a:lumOff val="25000"/>
                  </a:schemeClr>
                </a:solidFill>
                <a:latin typeface="微软雅黑" pitchFamily="34" charset="-122"/>
                <a:ea typeface="微软雅黑" pitchFamily="34" charset="-122"/>
              </a:rPr>
              <a:t>......</a:t>
            </a:r>
            <a:r>
              <a:rPr lang="zh-CN" altLang="en-US" sz="1200" dirty="0" smtClean="0">
                <a:solidFill>
                  <a:schemeClr val="tx1">
                    <a:lumMod val="75000"/>
                    <a:lumOff val="25000"/>
                  </a:schemeClr>
                </a:solidFill>
                <a:latin typeface="微软雅黑" pitchFamily="34" charset="-122"/>
                <a:ea typeface="微软雅黑" pitchFamily="34" charset="-122"/>
              </a:rPr>
              <a:t>凭借令人印象深刻的客户跟踪记录，展示了处理大型项目的卓越能力。”</a:t>
            </a:r>
          </a:p>
        </p:txBody>
      </p:sp>
      <p:sp>
        <p:nvSpPr>
          <p:cNvPr id="89" name="TextBox 88"/>
          <p:cNvSpPr txBox="1"/>
          <p:nvPr/>
        </p:nvSpPr>
        <p:spPr>
          <a:xfrm>
            <a:off x="428596" y="3486057"/>
            <a:ext cx="2071702" cy="890693"/>
          </a:xfrm>
          <a:prstGeom prst="rect">
            <a:avLst/>
          </a:prstGeom>
          <a:noFill/>
        </p:spPr>
        <p:txBody>
          <a:bodyPr wrap="square" rtlCol="0">
            <a:spAutoFit/>
          </a:bodyPr>
          <a:lstStyle/>
          <a:p>
            <a:pPr algn="ctr">
              <a:lnSpc>
                <a:spcPct val="150000"/>
              </a:lnSpc>
            </a:pPr>
            <a:r>
              <a:rPr lang="zh-CN" altLang="en-US" sz="1200" dirty="0" smtClean="0">
                <a:solidFill>
                  <a:schemeClr val="tx1">
                    <a:lumMod val="75000"/>
                    <a:lumOff val="25000"/>
                  </a:schemeClr>
                </a:solidFill>
                <a:latin typeface="微软雅黑" pitchFamily="34" charset="-122"/>
                <a:ea typeface="微软雅黑" pitchFamily="34" charset="-122"/>
              </a:rPr>
              <a:t>“</a:t>
            </a:r>
            <a:r>
              <a:rPr lang="en-US" altLang="zh-CN" sz="1200" dirty="0" smtClean="0">
                <a:solidFill>
                  <a:schemeClr val="tx1">
                    <a:lumMod val="75000"/>
                    <a:lumOff val="25000"/>
                  </a:schemeClr>
                </a:solidFill>
                <a:latin typeface="微软雅黑" pitchFamily="34" charset="-122"/>
                <a:ea typeface="微软雅黑" pitchFamily="34" charset="-122"/>
              </a:rPr>
              <a:t>......</a:t>
            </a:r>
            <a:r>
              <a:rPr lang="zh-CN" altLang="en-US" sz="1200" dirty="0" smtClean="0">
                <a:solidFill>
                  <a:schemeClr val="tx1">
                    <a:lumMod val="75000"/>
                    <a:lumOff val="25000"/>
                  </a:schemeClr>
                </a:solidFill>
                <a:latin typeface="微软雅黑" pitchFamily="34" charset="-122"/>
                <a:ea typeface="微软雅黑" pitchFamily="34" charset="-122"/>
              </a:rPr>
              <a:t>很好地把握住了基于中国的离岸</a:t>
            </a:r>
            <a:r>
              <a:rPr lang="en-US" altLang="zh-CN" sz="1200" dirty="0" smtClean="0">
                <a:solidFill>
                  <a:schemeClr val="tx1">
                    <a:lumMod val="75000"/>
                    <a:lumOff val="25000"/>
                  </a:schemeClr>
                </a:solidFill>
                <a:latin typeface="微软雅黑" pitchFamily="34" charset="-122"/>
                <a:ea typeface="微软雅黑" pitchFamily="34" charset="-122"/>
              </a:rPr>
              <a:t>IT</a:t>
            </a:r>
            <a:r>
              <a:rPr lang="zh-CN" altLang="en-US" sz="1200" dirty="0" smtClean="0">
                <a:solidFill>
                  <a:schemeClr val="tx1">
                    <a:lumMod val="75000"/>
                    <a:lumOff val="25000"/>
                  </a:schemeClr>
                </a:solidFill>
                <a:latin typeface="微软雅黑" pitchFamily="34" charset="-122"/>
                <a:ea typeface="微软雅黑" pitchFamily="34" charset="-122"/>
              </a:rPr>
              <a:t>服务需求方面的爆炸式增长。”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sz="2000" b="1" dirty="0" smtClean="0">
                <a:solidFill>
                  <a:schemeClr val="tx1">
                    <a:lumMod val="75000"/>
                    <a:lumOff val="25000"/>
                  </a:schemeClr>
                </a:solidFill>
              </a:rPr>
              <a:t>权威机构认可</a:t>
            </a:r>
            <a:r>
              <a:rPr lang="en-US" altLang="zh-CN" sz="2000" b="1" dirty="0" smtClean="0">
                <a:solidFill>
                  <a:schemeClr val="tx1">
                    <a:lumMod val="75000"/>
                    <a:lumOff val="25000"/>
                  </a:schemeClr>
                </a:solidFill>
              </a:rPr>
              <a:t>— IAOP</a:t>
            </a:r>
            <a:endParaRPr lang="zh-CN" altLang="en-US" sz="2000" dirty="0"/>
          </a:p>
        </p:txBody>
      </p:sp>
      <p:sp>
        <p:nvSpPr>
          <p:cNvPr id="4" name="日期占位符 3"/>
          <p:cNvSpPr>
            <a:spLocks noGrp="1"/>
          </p:cNvSpPr>
          <p:nvPr>
            <p:ph type="dt" sz="half" idx="10"/>
          </p:nvPr>
        </p:nvSpPr>
        <p:spPr/>
        <p:txBody>
          <a:bodyPr/>
          <a:lstStyle/>
          <a:p>
            <a:r>
              <a:rPr lang="en-US" altLang="zh-CN" smtClean="0"/>
              <a:t>© Pactera. Confidential. All Rights Reserved. </a:t>
            </a:r>
            <a:endParaRPr lang="zh-CN" altLang="en-US"/>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17</a:t>
            </a:fld>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592746" y="785800"/>
            <a:ext cx="1785950" cy="1109169"/>
          </a:xfrm>
          <a:prstGeom prst="rect">
            <a:avLst/>
          </a:prstGeom>
          <a:noFill/>
          <a:ln w="9525">
            <a:noFill/>
            <a:miter lim="800000"/>
            <a:headEnd/>
            <a:tailEnd/>
          </a:ln>
          <a:effectLst/>
        </p:spPr>
      </p:pic>
      <p:sp>
        <p:nvSpPr>
          <p:cNvPr id="11" name="TextBox 7"/>
          <p:cNvSpPr txBox="1"/>
          <p:nvPr/>
        </p:nvSpPr>
        <p:spPr>
          <a:xfrm>
            <a:off x="2456305" y="871779"/>
            <a:ext cx="6220151" cy="803297"/>
          </a:xfrm>
          <a:prstGeom prst="rect">
            <a:avLst/>
          </a:prstGeom>
          <a:noFill/>
        </p:spPr>
        <p:txBody>
          <a:bodyPr wrap="square" rtlCol="0">
            <a:spAutoFit/>
          </a:bodyPr>
          <a:lstStyle/>
          <a:p>
            <a:pPr marL="171450" indent="-171450">
              <a:lnSpc>
                <a:spcPct val="130000"/>
              </a:lnSpc>
              <a:buFont typeface="Arial"/>
              <a:buChar char="•"/>
            </a:pPr>
            <a:r>
              <a:rPr lang="zh-CN" altLang="en-US" sz="1200" dirty="0">
                <a:solidFill>
                  <a:srgbClr val="008AC2"/>
                </a:solidFill>
                <a:latin typeface="微软雅黑" pitchFamily="34" charset="-122"/>
                <a:ea typeface="微软雅黑" pitchFamily="34" charset="-122"/>
              </a:rPr>
              <a:t>位列</a:t>
            </a:r>
            <a:r>
              <a:rPr lang="en-US" altLang="zh-CN" sz="1200" dirty="0">
                <a:solidFill>
                  <a:srgbClr val="008AC2"/>
                </a:solidFill>
                <a:latin typeface="微软雅黑" pitchFamily="34" charset="-122"/>
                <a:ea typeface="微软雅黑" pitchFamily="34" charset="-122"/>
              </a:rPr>
              <a:t>2014</a:t>
            </a:r>
            <a:r>
              <a:rPr lang="zh-CN" altLang="en-US" sz="1200" dirty="0">
                <a:solidFill>
                  <a:srgbClr val="008AC2"/>
                </a:solidFill>
                <a:latin typeface="微软雅黑" pitchFamily="34" charset="-122"/>
                <a:ea typeface="微软雅黑" pitchFamily="34" charset="-122"/>
              </a:rPr>
              <a:t>全球外包</a:t>
            </a:r>
            <a:r>
              <a:rPr lang="en-US" altLang="zh-CN" sz="1200" dirty="0">
                <a:solidFill>
                  <a:srgbClr val="008AC2"/>
                </a:solidFill>
                <a:latin typeface="微软雅黑" pitchFamily="34" charset="-122"/>
                <a:ea typeface="微软雅黑" pitchFamily="34" charset="-122"/>
              </a:rPr>
              <a:t>100</a:t>
            </a:r>
            <a:r>
              <a:rPr lang="zh-CN" altLang="en-US" sz="1200" dirty="0">
                <a:solidFill>
                  <a:srgbClr val="008AC2"/>
                </a:solidFill>
                <a:latin typeface="微软雅黑" pitchFamily="34" charset="-122"/>
                <a:ea typeface="微软雅黑" pitchFamily="34" charset="-122"/>
              </a:rPr>
              <a:t>强榜单第八名，是中国</a:t>
            </a:r>
            <a:r>
              <a:rPr lang="en-US" altLang="zh-CN" sz="1200" dirty="0">
                <a:solidFill>
                  <a:srgbClr val="008AC2"/>
                </a:solidFill>
                <a:latin typeface="微软雅黑" pitchFamily="34" charset="-122"/>
                <a:ea typeface="微软雅黑" pitchFamily="34" charset="-122"/>
              </a:rPr>
              <a:t>IT</a:t>
            </a:r>
            <a:r>
              <a:rPr lang="zh-CN" altLang="en-US" sz="1200" dirty="0" smtClean="0">
                <a:solidFill>
                  <a:srgbClr val="008AC2"/>
                </a:solidFill>
                <a:latin typeface="微软雅黑" pitchFamily="34" charset="-122"/>
                <a:ea typeface="微软雅黑" pitchFamily="34" charset="-122"/>
              </a:rPr>
              <a:t>服务公司首次跻身该榜单十强</a:t>
            </a:r>
            <a:endParaRPr lang="zh-CN" altLang="en-US" sz="1200" dirty="0">
              <a:solidFill>
                <a:srgbClr val="008AC2"/>
              </a:solidFill>
              <a:latin typeface="微软雅黑" pitchFamily="34" charset="-122"/>
              <a:ea typeface="微软雅黑" pitchFamily="34" charset="-122"/>
            </a:endParaRPr>
          </a:p>
          <a:p>
            <a:pPr marL="171450" indent="-171450">
              <a:lnSpc>
                <a:spcPct val="130000"/>
              </a:lnSpc>
              <a:buFont typeface="Arial"/>
              <a:buChar char="•"/>
            </a:pPr>
            <a:r>
              <a:rPr lang="zh-CN" altLang="en-US" sz="1200" dirty="0">
                <a:solidFill>
                  <a:srgbClr val="008AC2"/>
                </a:solidFill>
                <a:latin typeface="微软雅黑" pitchFamily="34" charset="-122"/>
                <a:ea typeface="微软雅黑" pitchFamily="34" charset="-122"/>
              </a:rPr>
              <a:t>十强中位列</a:t>
            </a:r>
            <a:r>
              <a:rPr lang="en-US" altLang="zh-CN" sz="1200" dirty="0">
                <a:solidFill>
                  <a:srgbClr val="008AC2"/>
                </a:solidFill>
                <a:latin typeface="微软雅黑" pitchFamily="34" charset="-122"/>
                <a:ea typeface="微软雅黑" pitchFamily="34" charset="-122"/>
              </a:rPr>
              <a:t>IT</a:t>
            </a:r>
            <a:r>
              <a:rPr lang="zh-CN" altLang="en-US" sz="1200" dirty="0">
                <a:solidFill>
                  <a:srgbClr val="008AC2"/>
                </a:solidFill>
                <a:latin typeface="微软雅黑" pitchFamily="34" charset="-122"/>
                <a:ea typeface="微软雅黑" pitchFamily="34" charset="-122"/>
              </a:rPr>
              <a:t>公司三甲，排名仅次于埃森哲与</a:t>
            </a:r>
            <a:r>
              <a:rPr lang="en-US" altLang="zh-CN" sz="1200" dirty="0">
                <a:solidFill>
                  <a:srgbClr val="008AC2"/>
                </a:solidFill>
                <a:latin typeface="微软雅黑" pitchFamily="34" charset="-122"/>
                <a:ea typeface="微软雅黑" pitchFamily="34" charset="-122"/>
              </a:rPr>
              <a:t>HCL </a:t>
            </a:r>
            <a:r>
              <a:rPr lang="en-US" altLang="zh-CN" sz="1200" dirty="0" smtClean="0">
                <a:solidFill>
                  <a:srgbClr val="008AC2"/>
                </a:solidFill>
                <a:latin typeface="微软雅黑" pitchFamily="34" charset="-122"/>
                <a:ea typeface="微软雅黑" pitchFamily="34" charset="-122"/>
              </a:rPr>
              <a:t>Technologies</a:t>
            </a:r>
            <a:endParaRPr lang="en-US" altLang="zh-CN" sz="1200" dirty="0">
              <a:solidFill>
                <a:srgbClr val="008AC2"/>
              </a:solidFill>
              <a:latin typeface="微软雅黑" pitchFamily="34" charset="-122"/>
              <a:ea typeface="微软雅黑" pitchFamily="34" charset="-122"/>
            </a:endParaRPr>
          </a:p>
          <a:p>
            <a:pPr marL="171450" indent="-171450">
              <a:lnSpc>
                <a:spcPct val="130000"/>
              </a:lnSpc>
              <a:buFont typeface="Arial"/>
              <a:buChar char="•"/>
            </a:pPr>
            <a:r>
              <a:rPr lang="zh-CN" altLang="en-US" sz="1200" dirty="0">
                <a:solidFill>
                  <a:srgbClr val="008AC2"/>
                </a:solidFill>
                <a:latin typeface="微软雅黑" pitchFamily="34" charset="-122"/>
                <a:ea typeface="微软雅黑" pitchFamily="34" charset="-122"/>
              </a:rPr>
              <a:t>中国公司首次跻身该榜单十强，标志着中国已成为世界级外包服务的重要输出地</a:t>
            </a:r>
          </a:p>
        </p:txBody>
      </p:sp>
      <p:sp>
        <p:nvSpPr>
          <p:cNvPr id="10" name="日期占位符 3"/>
          <p:cNvSpPr txBox="1">
            <a:spLocks/>
          </p:cNvSpPr>
          <p:nvPr/>
        </p:nvSpPr>
        <p:spPr bwMode="auto">
          <a:xfrm>
            <a:off x="107504" y="4746625"/>
            <a:ext cx="4176464" cy="27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975" tIns="36987" rIns="73975" bIns="36987" anchor="ctr"/>
          <a:lstStyle>
            <a:lvl1pPr eaLnBrk="0" hangingPunct="0">
              <a:defRPr sz="1500">
                <a:solidFill>
                  <a:schemeClr val="tx1"/>
                </a:solidFill>
                <a:latin typeface="Arial" charset="0"/>
                <a:ea typeface="宋体" charset="0"/>
                <a:cs typeface="宋体" charset="0"/>
              </a:defRPr>
            </a:lvl1pPr>
            <a:lvl2pPr marL="742950" indent="-285750" eaLnBrk="0" hangingPunct="0">
              <a:defRPr sz="1500">
                <a:solidFill>
                  <a:schemeClr val="tx1"/>
                </a:solidFill>
                <a:latin typeface="Arial" charset="0"/>
                <a:ea typeface="宋体" charset="0"/>
              </a:defRPr>
            </a:lvl2pPr>
            <a:lvl3pPr marL="1143000" indent="-228600" eaLnBrk="0" hangingPunct="0">
              <a:defRPr sz="1500">
                <a:solidFill>
                  <a:schemeClr val="tx1"/>
                </a:solidFill>
                <a:latin typeface="Arial" charset="0"/>
                <a:ea typeface="宋体" charset="0"/>
              </a:defRPr>
            </a:lvl3pPr>
            <a:lvl4pPr marL="1600200" indent="-228600" eaLnBrk="0" hangingPunct="0">
              <a:defRPr sz="1500">
                <a:solidFill>
                  <a:schemeClr val="tx1"/>
                </a:solidFill>
                <a:latin typeface="Arial" charset="0"/>
                <a:ea typeface="宋体" charset="0"/>
              </a:defRPr>
            </a:lvl4pPr>
            <a:lvl5pPr marL="2057400" indent="-228600" eaLnBrk="0" hangingPunct="0">
              <a:defRPr sz="1500">
                <a:solidFill>
                  <a:schemeClr val="tx1"/>
                </a:solidFill>
                <a:latin typeface="Arial" charset="0"/>
                <a:ea typeface="宋体" charset="0"/>
              </a:defRPr>
            </a:lvl5pPr>
            <a:lvl6pPr marL="2514600" indent="-228600" defTabSz="739775" eaLnBrk="0" fontAlgn="base" hangingPunct="0">
              <a:spcBef>
                <a:spcPct val="0"/>
              </a:spcBef>
              <a:spcAft>
                <a:spcPct val="0"/>
              </a:spcAft>
              <a:buFont typeface="Arial" charset="0"/>
              <a:defRPr sz="1500">
                <a:solidFill>
                  <a:schemeClr val="tx1"/>
                </a:solidFill>
                <a:latin typeface="Arial" charset="0"/>
                <a:ea typeface="宋体" charset="0"/>
              </a:defRPr>
            </a:lvl6pPr>
            <a:lvl7pPr marL="2971800" indent="-228600" defTabSz="739775" eaLnBrk="0" fontAlgn="base" hangingPunct="0">
              <a:spcBef>
                <a:spcPct val="0"/>
              </a:spcBef>
              <a:spcAft>
                <a:spcPct val="0"/>
              </a:spcAft>
              <a:buFont typeface="Arial" charset="0"/>
              <a:defRPr sz="1500">
                <a:solidFill>
                  <a:schemeClr val="tx1"/>
                </a:solidFill>
                <a:latin typeface="Arial" charset="0"/>
                <a:ea typeface="宋体" charset="0"/>
              </a:defRPr>
            </a:lvl7pPr>
            <a:lvl8pPr marL="3429000" indent="-228600" defTabSz="739775" eaLnBrk="0" fontAlgn="base" hangingPunct="0">
              <a:spcBef>
                <a:spcPct val="0"/>
              </a:spcBef>
              <a:spcAft>
                <a:spcPct val="0"/>
              </a:spcAft>
              <a:buFont typeface="Arial" charset="0"/>
              <a:defRPr sz="1500">
                <a:solidFill>
                  <a:schemeClr val="tx1"/>
                </a:solidFill>
                <a:latin typeface="Arial" charset="0"/>
                <a:ea typeface="宋体" charset="0"/>
              </a:defRPr>
            </a:lvl8pPr>
            <a:lvl9pPr marL="3886200" indent="-228600" defTabSz="739775" eaLnBrk="0" fontAlgn="base" hangingPunct="0">
              <a:spcBef>
                <a:spcPct val="0"/>
              </a:spcBef>
              <a:spcAft>
                <a:spcPct val="0"/>
              </a:spcAft>
              <a:buFont typeface="Arial" charset="0"/>
              <a:defRPr sz="1500">
                <a:solidFill>
                  <a:schemeClr val="tx1"/>
                </a:solidFill>
                <a:latin typeface="Arial" charset="0"/>
                <a:ea typeface="宋体" charset="0"/>
              </a:defRPr>
            </a:lvl9pPr>
          </a:lstStyle>
          <a:p>
            <a:pPr eaLnBrk="1" hangingPunct="1"/>
            <a:r>
              <a:rPr lang="en-US" altLang="zh-CN" sz="800" dirty="0">
                <a:solidFill>
                  <a:srgbClr val="595959"/>
                </a:solidFill>
              </a:rPr>
              <a:t>Resource: http://</a:t>
            </a:r>
            <a:r>
              <a:rPr lang="en-US" altLang="zh-CN" sz="800" dirty="0" err="1">
                <a:solidFill>
                  <a:srgbClr val="595959"/>
                </a:solidFill>
              </a:rPr>
              <a:t>www.iaop.org</a:t>
            </a:r>
            <a:r>
              <a:rPr lang="en-US" altLang="zh-CN" sz="800" dirty="0">
                <a:solidFill>
                  <a:srgbClr val="595959"/>
                </a:solidFill>
              </a:rPr>
              <a:t>/Content/19/165/3879</a:t>
            </a:r>
            <a:endParaRPr lang="zh-CN" altLang="en-US" sz="800" dirty="0">
              <a:solidFill>
                <a:srgbClr val="595959"/>
              </a:solidFill>
            </a:endParaRPr>
          </a:p>
        </p:txBody>
      </p:sp>
      <p:grpSp>
        <p:nvGrpSpPr>
          <p:cNvPr id="92" name="组 91"/>
          <p:cNvGrpSpPr/>
          <p:nvPr/>
        </p:nvGrpSpPr>
        <p:grpSpPr>
          <a:xfrm>
            <a:off x="603276" y="2124308"/>
            <a:ext cx="7787947" cy="2388103"/>
            <a:chOff x="603276" y="2180922"/>
            <a:chExt cx="7787947" cy="2388103"/>
          </a:xfrm>
        </p:grpSpPr>
        <p:sp>
          <p:nvSpPr>
            <p:cNvPr id="15" name="矩形 14"/>
            <p:cNvSpPr/>
            <p:nvPr/>
          </p:nvSpPr>
          <p:spPr>
            <a:xfrm>
              <a:off x="603276" y="2180922"/>
              <a:ext cx="7785148" cy="396040"/>
            </a:xfrm>
            <a:prstGeom prst="rect">
              <a:avLst/>
            </a:prstGeom>
            <a:solidFill>
              <a:srgbClr val="008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2" name="TextBox 7"/>
            <p:cNvSpPr txBox="1"/>
            <p:nvPr/>
          </p:nvSpPr>
          <p:spPr>
            <a:xfrm>
              <a:off x="717091" y="2236596"/>
              <a:ext cx="576063" cy="292388"/>
            </a:xfrm>
            <a:prstGeom prst="rect">
              <a:avLst/>
            </a:prstGeom>
            <a:noFill/>
          </p:spPr>
          <p:txBody>
            <a:bodyPr wrap="square" rtlCol="0">
              <a:spAutoFit/>
            </a:bodyPr>
            <a:lstStyle/>
            <a:p>
              <a:pPr algn="ctr">
                <a:lnSpc>
                  <a:spcPct val="130000"/>
                </a:lnSpc>
              </a:pPr>
              <a:r>
                <a:rPr lang="zh-CN" altLang="en-US" sz="1000" dirty="0" smtClean="0">
                  <a:solidFill>
                    <a:schemeClr val="bg1"/>
                  </a:solidFill>
                  <a:latin typeface="微软雅黑" pitchFamily="34" charset="-122"/>
                  <a:ea typeface="微软雅黑" pitchFamily="34" charset="-122"/>
                </a:rPr>
                <a:t>排名</a:t>
              </a:r>
              <a:endParaRPr lang="zh-CN" altLang="en-US" sz="1000" dirty="0">
                <a:solidFill>
                  <a:schemeClr val="bg1"/>
                </a:solidFill>
                <a:latin typeface="微软雅黑" pitchFamily="34" charset="-122"/>
                <a:ea typeface="微软雅黑" pitchFamily="34" charset="-122"/>
              </a:endParaRPr>
            </a:p>
          </p:txBody>
        </p:sp>
        <p:sp>
          <p:nvSpPr>
            <p:cNvPr id="13" name="TextBox 7"/>
            <p:cNvSpPr txBox="1"/>
            <p:nvPr/>
          </p:nvSpPr>
          <p:spPr>
            <a:xfrm>
              <a:off x="2666174" y="2236596"/>
              <a:ext cx="1235904" cy="292388"/>
            </a:xfrm>
            <a:prstGeom prst="rect">
              <a:avLst/>
            </a:prstGeom>
            <a:noFill/>
          </p:spPr>
          <p:txBody>
            <a:bodyPr wrap="square" rtlCol="0">
              <a:spAutoFit/>
            </a:bodyPr>
            <a:lstStyle/>
            <a:p>
              <a:pPr algn="ctr">
                <a:lnSpc>
                  <a:spcPct val="130000"/>
                </a:lnSpc>
              </a:pPr>
              <a:r>
                <a:rPr lang="zh-CN" altLang="en-US" sz="1000" dirty="0" smtClean="0">
                  <a:solidFill>
                    <a:schemeClr val="bg1"/>
                  </a:solidFill>
                  <a:latin typeface="微软雅黑" pitchFamily="34" charset="-122"/>
                  <a:ea typeface="微软雅黑" pitchFamily="34" charset="-122"/>
                </a:rPr>
                <a:t>公司</a:t>
              </a:r>
              <a:endParaRPr lang="zh-CN" altLang="en-US" sz="1000" dirty="0">
                <a:solidFill>
                  <a:schemeClr val="bg1"/>
                </a:solidFill>
                <a:latin typeface="微软雅黑" pitchFamily="34" charset="-122"/>
                <a:ea typeface="微软雅黑" pitchFamily="34" charset="-122"/>
              </a:endParaRPr>
            </a:p>
          </p:txBody>
        </p:sp>
        <p:sp>
          <p:nvSpPr>
            <p:cNvPr id="14" name="TextBox 7"/>
            <p:cNvSpPr txBox="1"/>
            <p:nvPr/>
          </p:nvSpPr>
          <p:spPr>
            <a:xfrm>
              <a:off x="6033598" y="2236596"/>
              <a:ext cx="1488631" cy="284693"/>
            </a:xfrm>
            <a:prstGeom prst="rect">
              <a:avLst/>
            </a:prstGeom>
            <a:noFill/>
          </p:spPr>
          <p:txBody>
            <a:bodyPr wrap="square" rtlCol="0">
              <a:spAutoFit/>
            </a:bodyPr>
            <a:lstStyle/>
            <a:p>
              <a:pPr algn="ctr">
                <a:lnSpc>
                  <a:spcPct val="130000"/>
                </a:lnSpc>
              </a:pPr>
              <a:r>
                <a:rPr lang="en-US" altLang="zh-CN" sz="1000" dirty="0" smtClean="0">
                  <a:solidFill>
                    <a:schemeClr val="bg1"/>
                  </a:solidFill>
                  <a:latin typeface="微软雅黑" pitchFamily="34" charset="-122"/>
                  <a:ea typeface="微软雅黑" pitchFamily="34" charset="-122"/>
                </a:rPr>
                <a:t>KEY STRENGTH</a:t>
              </a:r>
              <a:endParaRPr lang="zh-CN" altLang="en-US" sz="1000" dirty="0">
                <a:solidFill>
                  <a:schemeClr val="bg1"/>
                </a:solidFill>
                <a:latin typeface="微软雅黑" pitchFamily="34" charset="-122"/>
                <a:ea typeface="微软雅黑" pitchFamily="34" charset="-122"/>
              </a:endParaRPr>
            </a:p>
          </p:txBody>
        </p:sp>
        <p:sp>
          <p:nvSpPr>
            <p:cNvPr id="16" name="矩形 15"/>
            <p:cNvSpPr/>
            <p:nvPr/>
          </p:nvSpPr>
          <p:spPr>
            <a:xfrm>
              <a:off x="603276" y="2571750"/>
              <a:ext cx="800372" cy="1980216"/>
            </a:xfrm>
            <a:prstGeom prst="rect">
              <a:avLst/>
            </a:prstGeom>
            <a:solidFill>
              <a:srgbClr val="77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cxnSp>
          <p:nvCxnSpPr>
            <p:cNvPr id="18" name="直接连接符 68"/>
            <p:cNvCxnSpPr/>
            <p:nvPr/>
          </p:nvCxnSpPr>
          <p:spPr>
            <a:xfrm>
              <a:off x="607097" y="2579956"/>
              <a:ext cx="796551"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68"/>
            <p:cNvCxnSpPr/>
            <p:nvPr/>
          </p:nvCxnSpPr>
          <p:spPr>
            <a:xfrm>
              <a:off x="607097" y="2777520"/>
              <a:ext cx="796551"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68"/>
            <p:cNvCxnSpPr/>
            <p:nvPr/>
          </p:nvCxnSpPr>
          <p:spPr>
            <a:xfrm>
              <a:off x="607097" y="3172648"/>
              <a:ext cx="796551"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68"/>
            <p:cNvCxnSpPr/>
            <p:nvPr/>
          </p:nvCxnSpPr>
          <p:spPr>
            <a:xfrm>
              <a:off x="607097" y="2975084"/>
              <a:ext cx="796551"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68"/>
            <p:cNvCxnSpPr/>
            <p:nvPr/>
          </p:nvCxnSpPr>
          <p:spPr>
            <a:xfrm>
              <a:off x="607097" y="3567776"/>
              <a:ext cx="796551"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68"/>
            <p:cNvCxnSpPr/>
            <p:nvPr/>
          </p:nvCxnSpPr>
          <p:spPr>
            <a:xfrm>
              <a:off x="607097" y="3370212"/>
              <a:ext cx="796551"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68"/>
            <p:cNvCxnSpPr/>
            <p:nvPr/>
          </p:nvCxnSpPr>
          <p:spPr>
            <a:xfrm>
              <a:off x="607097" y="3962904"/>
              <a:ext cx="796551"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68"/>
            <p:cNvCxnSpPr/>
            <p:nvPr/>
          </p:nvCxnSpPr>
          <p:spPr>
            <a:xfrm>
              <a:off x="607097" y="3765340"/>
              <a:ext cx="796551"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68"/>
            <p:cNvCxnSpPr/>
            <p:nvPr/>
          </p:nvCxnSpPr>
          <p:spPr>
            <a:xfrm>
              <a:off x="607097" y="4358032"/>
              <a:ext cx="796551"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68"/>
            <p:cNvCxnSpPr/>
            <p:nvPr/>
          </p:nvCxnSpPr>
          <p:spPr>
            <a:xfrm>
              <a:off x="607097" y="4160468"/>
              <a:ext cx="796551"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9" name="组 88"/>
            <p:cNvGrpSpPr/>
            <p:nvPr/>
          </p:nvGrpSpPr>
          <p:grpSpPr>
            <a:xfrm>
              <a:off x="1475656" y="2533265"/>
              <a:ext cx="2808312" cy="2035760"/>
              <a:chOff x="1475656" y="2533265"/>
              <a:chExt cx="2808312" cy="2035760"/>
            </a:xfrm>
          </p:grpSpPr>
          <p:sp>
            <p:nvSpPr>
              <p:cNvPr id="41" name="TextBox 7"/>
              <p:cNvSpPr txBox="1"/>
              <p:nvPr/>
            </p:nvSpPr>
            <p:spPr>
              <a:xfrm>
                <a:off x="1475656" y="2533265"/>
                <a:ext cx="1152128" cy="265457"/>
              </a:xfrm>
              <a:prstGeom prst="rect">
                <a:avLst/>
              </a:prstGeom>
              <a:noFill/>
            </p:spPr>
            <p:txBody>
              <a:bodyPr wrap="square" rtlCol="0">
                <a:spAutoFit/>
              </a:bodyPr>
              <a:lstStyle/>
              <a:p>
                <a:pPr>
                  <a:lnSpc>
                    <a:spcPct val="130000"/>
                  </a:lnSpc>
                </a:pPr>
                <a:r>
                  <a:rPr lang="en-US" altLang="zh-CN" sz="900" dirty="0" smtClean="0">
                    <a:solidFill>
                      <a:srgbClr val="008AC2"/>
                    </a:solidFill>
                    <a:latin typeface="微软雅黑" pitchFamily="34" charset="-122"/>
                    <a:ea typeface="微软雅黑" pitchFamily="34" charset="-122"/>
                  </a:rPr>
                  <a:t>ISS</a:t>
                </a:r>
                <a:endParaRPr lang="zh-CN" altLang="en-US" sz="900" dirty="0">
                  <a:solidFill>
                    <a:srgbClr val="008AC2"/>
                  </a:solidFill>
                  <a:latin typeface="微软雅黑" pitchFamily="34" charset="-122"/>
                  <a:ea typeface="微软雅黑" pitchFamily="34" charset="-122"/>
                </a:endParaRPr>
              </a:p>
            </p:txBody>
          </p:sp>
          <p:sp>
            <p:nvSpPr>
              <p:cNvPr id="42" name="TextBox 7"/>
              <p:cNvSpPr txBox="1"/>
              <p:nvPr/>
            </p:nvSpPr>
            <p:spPr>
              <a:xfrm>
                <a:off x="1475656" y="2729965"/>
                <a:ext cx="1152128" cy="265457"/>
              </a:xfrm>
              <a:prstGeom prst="rect">
                <a:avLst/>
              </a:prstGeom>
              <a:noFill/>
            </p:spPr>
            <p:txBody>
              <a:bodyPr wrap="square" rtlCol="0">
                <a:spAutoFit/>
              </a:bodyPr>
              <a:lstStyle/>
              <a:p>
                <a:pPr>
                  <a:lnSpc>
                    <a:spcPct val="130000"/>
                  </a:lnSpc>
                </a:pPr>
                <a:r>
                  <a:rPr lang="en-US" altLang="zh-CN" sz="900" dirty="0" smtClean="0">
                    <a:solidFill>
                      <a:srgbClr val="008AC2"/>
                    </a:solidFill>
                    <a:latin typeface="微软雅黑" pitchFamily="34" charset="-122"/>
                    <a:ea typeface="微软雅黑" pitchFamily="34" charset="-122"/>
                  </a:rPr>
                  <a:t>Accenture</a:t>
                </a:r>
                <a:endParaRPr lang="zh-CN" altLang="en-US" sz="900" dirty="0">
                  <a:solidFill>
                    <a:srgbClr val="008AC2"/>
                  </a:solidFill>
                  <a:latin typeface="微软雅黑" pitchFamily="34" charset="-122"/>
                  <a:ea typeface="微软雅黑" pitchFamily="34" charset="-122"/>
                </a:endParaRPr>
              </a:p>
            </p:txBody>
          </p:sp>
          <p:sp>
            <p:nvSpPr>
              <p:cNvPr id="43" name="TextBox 7"/>
              <p:cNvSpPr txBox="1"/>
              <p:nvPr/>
            </p:nvSpPr>
            <p:spPr>
              <a:xfrm>
                <a:off x="1475656" y="2926665"/>
                <a:ext cx="1152128" cy="265457"/>
              </a:xfrm>
              <a:prstGeom prst="rect">
                <a:avLst/>
              </a:prstGeom>
              <a:noFill/>
            </p:spPr>
            <p:txBody>
              <a:bodyPr wrap="square" rtlCol="0">
                <a:spAutoFit/>
              </a:bodyPr>
              <a:lstStyle/>
              <a:p>
                <a:pPr>
                  <a:lnSpc>
                    <a:spcPct val="130000"/>
                  </a:lnSpc>
                </a:pPr>
                <a:r>
                  <a:rPr lang="en-US" altLang="zh-CN" sz="900" dirty="0" smtClean="0">
                    <a:solidFill>
                      <a:srgbClr val="008AC2"/>
                    </a:solidFill>
                    <a:latin typeface="微软雅黑" pitchFamily="34" charset="-122"/>
                    <a:ea typeface="微软雅黑" pitchFamily="34" charset="-122"/>
                  </a:rPr>
                  <a:t>CBRE</a:t>
                </a:r>
                <a:endParaRPr lang="zh-CN" altLang="en-US" sz="900" dirty="0">
                  <a:solidFill>
                    <a:srgbClr val="008AC2"/>
                  </a:solidFill>
                  <a:latin typeface="微软雅黑" pitchFamily="34" charset="-122"/>
                  <a:ea typeface="微软雅黑" pitchFamily="34" charset="-122"/>
                </a:endParaRPr>
              </a:p>
            </p:txBody>
          </p:sp>
          <p:sp>
            <p:nvSpPr>
              <p:cNvPr id="44" name="TextBox 7"/>
              <p:cNvSpPr txBox="1"/>
              <p:nvPr/>
            </p:nvSpPr>
            <p:spPr>
              <a:xfrm>
                <a:off x="1475656" y="3123365"/>
                <a:ext cx="2808312" cy="265457"/>
              </a:xfrm>
              <a:prstGeom prst="rect">
                <a:avLst/>
              </a:prstGeom>
              <a:noFill/>
            </p:spPr>
            <p:txBody>
              <a:bodyPr wrap="square" rtlCol="0">
                <a:spAutoFit/>
              </a:bodyPr>
              <a:lstStyle/>
              <a:p>
                <a:pPr>
                  <a:lnSpc>
                    <a:spcPct val="130000"/>
                  </a:lnSpc>
                </a:pPr>
                <a:r>
                  <a:rPr lang="en-US" altLang="zh-CN" sz="900" dirty="0" smtClean="0">
                    <a:solidFill>
                      <a:srgbClr val="008AC2"/>
                    </a:solidFill>
                    <a:latin typeface="微软雅黑" pitchFamily="34" charset="-122"/>
                    <a:ea typeface="微软雅黑" pitchFamily="34" charset="-122"/>
                  </a:rPr>
                  <a:t>Kelly Outs </a:t>
                </a:r>
                <a:r>
                  <a:rPr lang="en-US" altLang="zh-CN" sz="900" dirty="0" err="1" smtClean="0">
                    <a:solidFill>
                      <a:srgbClr val="008AC2"/>
                    </a:solidFill>
                    <a:latin typeface="微软雅黑" pitchFamily="34" charset="-122"/>
                    <a:ea typeface="微软雅黑" pitchFamily="34" charset="-122"/>
                  </a:rPr>
                  <a:t>ourcing</a:t>
                </a:r>
                <a:r>
                  <a:rPr lang="en-US" altLang="zh-CN" sz="900" dirty="0" smtClean="0">
                    <a:solidFill>
                      <a:srgbClr val="008AC2"/>
                    </a:solidFill>
                    <a:latin typeface="微软雅黑" pitchFamily="34" charset="-122"/>
                    <a:ea typeface="微软雅黑" pitchFamily="34" charset="-122"/>
                  </a:rPr>
                  <a:t> and Consulting Group</a:t>
                </a:r>
                <a:endParaRPr lang="zh-CN" altLang="en-US" sz="900" dirty="0">
                  <a:solidFill>
                    <a:srgbClr val="008AC2"/>
                  </a:solidFill>
                  <a:latin typeface="微软雅黑" pitchFamily="34" charset="-122"/>
                  <a:ea typeface="微软雅黑" pitchFamily="34" charset="-122"/>
                </a:endParaRPr>
              </a:p>
            </p:txBody>
          </p:sp>
          <p:sp>
            <p:nvSpPr>
              <p:cNvPr id="45" name="TextBox 7"/>
              <p:cNvSpPr txBox="1"/>
              <p:nvPr/>
            </p:nvSpPr>
            <p:spPr>
              <a:xfrm>
                <a:off x="1475656" y="3320065"/>
                <a:ext cx="2808312" cy="265457"/>
              </a:xfrm>
              <a:prstGeom prst="rect">
                <a:avLst/>
              </a:prstGeom>
              <a:noFill/>
            </p:spPr>
            <p:txBody>
              <a:bodyPr wrap="square" rtlCol="0">
                <a:spAutoFit/>
              </a:bodyPr>
              <a:lstStyle/>
              <a:p>
                <a:pPr>
                  <a:lnSpc>
                    <a:spcPct val="130000"/>
                  </a:lnSpc>
                </a:pPr>
                <a:r>
                  <a:rPr lang="en-US" altLang="zh-CN" sz="900" dirty="0" smtClean="0">
                    <a:solidFill>
                      <a:srgbClr val="008AC2"/>
                    </a:solidFill>
                    <a:latin typeface="微软雅黑" pitchFamily="34" charset="-122"/>
                    <a:ea typeface="微软雅黑" pitchFamily="34" charset="-122"/>
                  </a:rPr>
                  <a:t>Colliers International</a:t>
                </a:r>
                <a:endParaRPr lang="zh-CN" altLang="en-US" sz="900" dirty="0">
                  <a:solidFill>
                    <a:srgbClr val="008AC2"/>
                  </a:solidFill>
                  <a:latin typeface="微软雅黑" pitchFamily="34" charset="-122"/>
                  <a:ea typeface="微软雅黑" pitchFamily="34" charset="-122"/>
                </a:endParaRPr>
              </a:p>
            </p:txBody>
          </p:sp>
          <p:sp>
            <p:nvSpPr>
              <p:cNvPr id="46" name="TextBox 7"/>
              <p:cNvSpPr txBox="1"/>
              <p:nvPr/>
            </p:nvSpPr>
            <p:spPr>
              <a:xfrm>
                <a:off x="1475656" y="3516765"/>
                <a:ext cx="2808312" cy="265457"/>
              </a:xfrm>
              <a:prstGeom prst="rect">
                <a:avLst/>
              </a:prstGeom>
              <a:noFill/>
            </p:spPr>
            <p:txBody>
              <a:bodyPr wrap="square" rtlCol="0">
                <a:spAutoFit/>
              </a:bodyPr>
              <a:lstStyle/>
              <a:p>
                <a:pPr>
                  <a:lnSpc>
                    <a:spcPct val="130000"/>
                  </a:lnSpc>
                </a:pPr>
                <a:r>
                  <a:rPr lang="en-US" altLang="zh-CN" sz="900" dirty="0" smtClean="0">
                    <a:solidFill>
                      <a:schemeClr val="tx1">
                        <a:lumMod val="75000"/>
                        <a:lumOff val="25000"/>
                      </a:schemeClr>
                    </a:solidFill>
                    <a:latin typeface="微软雅黑" pitchFamily="34" charset="-122"/>
                    <a:ea typeface="微软雅黑" pitchFamily="34" charset="-122"/>
                  </a:rPr>
                  <a:t>HCL Technologies</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47" name="TextBox 7"/>
              <p:cNvSpPr txBox="1"/>
              <p:nvPr/>
            </p:nvSpPr>
            <p:spPr>
              <a:xfrm>
                <a:off x="1475656" y="3713465"/>
                <a:ext cx="2808312" cy="265457"/>
              </a:xfrm>
              <a:prstGeom prst="rect">
                <a:avLst/>
              </a:prstGeom>
              <a:noFill/>
            </p:spPr>
            <p:txBody>
              <a:bodyPr wrap="square" rtlCol="0">
                <a:spAutoFit/>
              </a:bodyPr>
              <a:lstStyle/>
              <a:p>
                <a:pPr>
                  <a:lnSpc>
                    <a:spcPct val="130000"/>
                  </a:lnSpc>
                </a:pPr>
                <a:r>
                  <a:rPr lang="en-US" altLang="zh-CN" sz="900" dirty="0" smtClean="0">
                    <a:solidFill>
                      <a:schemeClr val="tx1">
                        <a:lumMod val="75000"/>
                        <a:lumOff val="25000"/>
                      </a:schemeClr>
                    </a:solidFill>
                    <a:latin typeface="微软雅黑" pitchFamily="34" charset="-122"/>
                    <a:ea typeface="微软雅黑" pitchFamily="34" charset="-122"/>
                  </a:rPr>
                  <a:t>NCR Services</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48" name="TextBox 7"/>
              <p:cNvSpPr txBox="1"/>
              <p:nvPr/>
            </p:nvSpPr>
            <p:spPr>
              <a:xfrm>
                <a:off x="1475656" y="3910165"/>
                <a:ext cx="2808312" cy="265457"/>
              </a:xfrm>
              <a:prstGeom prst="rect">
                <a:avLst/>
              </a:prstGeom>
              <a:noFill/>
            </p:spPr>
            <p:txBody>
              <a:bodyPr wrap="square" rtlCol="0">
                <a:spAutoFit/>
              </a:bodyPr>
              <a:lstStyle/>
              <a:p>
                <a:pPr>
                  <a:lnSpc>
                    <a:spcPct val="130000"/>
                  </a:lnSpc>
                </a:pPr>
                <a:r>
                  <a:rPr lang="en-US" altLang="zh-CN" sz="900" dirty="0" err="1" smtClean="0">
                    <a:solidFill>
                      <a:schemeClr val="tx1">
                        <a:lumMod val="75000"/>
                        <a:lumOff val="25000"/>
                      </a:schemeClr>
                    </a:solidFill>
                    <a:latin typeface="微软雅黑" pitchFamily="34" charset="-122"/>
                    <a:ea typeface="微软雅黑" pitchFamily="34" charset="-122"/>
                  </a:rPr>
                  <a:t>Pactera</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49" name="TextBox 7"/>
              <p:cNvSpPr txBox="1"/>
              <p:nvPr/>
            </p:nvSpPr>
            <p:spPr>
              <a:xfrm>
                <a:off x="1475656" y="4106865"/>
                <a:ext cx="2808312" cy="265457"/>
              </a:xfrm>
              <a:prstGeom prst="rect">
                <a:avLst/>
              </a:prstGeom>
              <a:noFill/>
            </p:spPr>
            <p:txBody>
              <a:bodyPr wrap="square" rtlCol="0">
                <a:spAutoFit/>
              </a:bodyPr>
              <a:lstStyle/>
              <a:p>
                <a:pPr>
                  <a:lnSpc>
                    <a:spcPct val="130000"/>
                  </a:lnSpc>
                </a:pPr>
                <a:r>
                  <a:rPr lang="en-US" altLang="zh-CN" sz="900" dirty="0" err="1" smtClean="0">
                    <a:solidFill>
                      <a:srgbClr val="008AC2"/>
                    </a:solidFill>
                    <a:latin typeface="微软雅黑" pitchFamily="34" charset="-122"/>
                    <a:ea typeface="微软雅黑" pitchFamily="34" charset="-122"/>
                  </a:rPr>
                  <a:t>Capgemini</a:t>
                </a:r>
                <a:endParaRPr lang="zh-CN" altLang="en-US" sz="900" dirty="0">
                  <a:solidFill>
                    <a:srgbClr val="008AC2"/>
                  </a:solidFill>
                  <a:latin typeface="微软雅黑" pitchFamily="34" charset="-122"/>
                  <a:ea typeface="微软雅黑" pitchFamily="34" charset="-122"/>
                </a:endParaRPr>
              </a:p>
            </p:txBody>
          </p:sp>
          <p:sp>
            <p:nvSpPr>
              <p:cNvPr id="50" name="TextBox 7"/>
              <p:cNvSpPr txBox="1"/>
              <p:nvPr/>
            </p:nvSpPr>
            <p:spPr>
              <a:xfrm>
                <a:off x="1475656" y="4303568"/>
                <a:ext cx="2808312" cy="265457"/>
              </a:xfrm>
              <a:prstGeom prst="rect">
                <a:avLst/>
              </a:prstGeom>
              <a:noFill/>
            </p:spPr>
            <p:txBody>
              <a:bodyPr wrap="square" rtlCol="0">
                <a:spAutoFit/>
              </a:bodyPr>
              <a:lstStyle/>
              <a:p>
                <a:pPr>
                  <a:lnSpc>
                    <a:spcPct val="130000"/>
                  </a:lnSpc>
                </a:pPr>
                <a:r>
                  <a:rPr lang="en-US" altLang="zh-CN" sz="900" dirty="0" smtClean="0">
                    <a:solidFill>
                      <a:schemeClr val="tx1">
                        <a:lumMod val="75000"/>
                        <a:lumOff val="25000"/>
                      </a:schemeClr>
                    </a:solidFill>
                    <a:latin typeface="微软雅黑" pitchFamily="34" charset="-122"/>
                    <a:ea typeface="微软雅黑" pitchFamily="34" charset="-122"/>
                  </a:rPr>
                  <a:t>CGI</a:t>
                </a:r>
                <a:endParaRPr lang="zh-CN" altLang="en-US" sz="900" dirty="0">
                  <a:solidFill>
                    <a:schemeClr val="tx1">
                      <a:lumMod val="75000"/>
                      <a:lumOff val="25000"/>
                    </a:schemeClr>
                  </a:solidFill>
                  <a:latin typeface="微软雅黑" pitchFamily="34" charset="-122"/>
                  <a:ea typeface="微软雅黑" pitchFamily="34" charset="-122"/>
                </a:endParaRPr>
              </a:p>
            </p:txBody>
          </p:sp>
        </p:grpSp>
        <p:sp>
          <p:nvSpPr>
            <p:cNvPr id="51" name="TextBox 7"/>
            <p:cNvSpPr txBox="1"/>
            <p:nvPr/>
          </p:nvSpPr>
          <p:spPr>
            <a:xfrm>
              <a:off x="5292080" y="2533265"/>
              <a:ext cx="1980000" cy="265457"/>
            </a:xfrm>
            <a:prstGeom prst="rect">
              <a:avLst/>
            </a:prstGeom>
            <a:noFill/>
          </p:spPr>
          <p:txBody>
            <a:bodyPr wrap="square" rtlCol="0">
              <a:spAutoFit/>
            </a:bodyPr>
            <a:lstStyle/>
            <a:p>
              <a:pPr>
                <a:lnSpc>
                  <a:spcPct val="130000"/>
                </a:lnSpc>
              </a:pPr>
              <a:r>
                <a:rPr lang="en-US" altLang="zh-CN" sz="900" dirty="0" smtClean="0">
                  <a:solidFill>
                    <a:schemeClr val="tx1">
                      <a:lumMod val="75000"/>
                      <a:lumOff val="25000"/>
                    </a:schemeClr>
                  </a:solidFill>
                  <a:latin typeface="微软雅黑" pitchFamily="34" charset="-122"/>
                  <a:ea typeface="微软雅黑" pitchFamily="34" charset="-122"/>
                </a:rPr>
                <a:t>Balanced Performance</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52" name="TextBox 7"/>
            <p:cNvSpPr txBox="1"/>
            <p:nvPr/>
          </p:nvSpPr>
          <p:spPr>
            <a:xfrm>
              <a:off x="5292080" y="2729965"/>
              <a:ext cx="1980000" cy="265457"/>
            </a:xfrm>
            <a:prstGeom prst="rect">
              <a:avLst/>
            </a:prstGeom>
            <a:noFill/>
          </p:spPr>
          <p:txBody>
            <a:bodyPr wrap="square" rtlCol="0">
              <a:spAutoFit/>
            </a:bodyPr>
            <a:lstStyle/>
            <a:p>
              <a:pPr>
                <a:lnSpc>
                  <a:spcPct val="130000"/>
                </a:lnSpc>
              </a:pPr>
              <a:r>
                <a:rPr lang="en-US" altLang="zh-CN" sz="900" dirty="0">
                  <a:solidFill>
                    <a:schemeClr val="tx1">
                      <a:lumMod val="75000"/>
                      <a:lumOff val="25000"/>
                    </a:schemeClr>
                  </a:solidFill>
                  <a:latin typeface="微软雅黑" pitchFamily="34" charset="-122"/>
                  <a:ea typeface="微软雅黑" pitchFamily="34" charset="-122"/>
                </a:rPr>
                <a:t>Balanced Performance</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53" name="TextBox 7"/>
            <p:cNvSpPr txBox="1"/>
            <p:nvPr/>
          </p:nvSpPr>
          <p:spPr>
            <a:xfrm>
              <a:off x="5292080" y="2926665"/>
              <a:ext cx="1980000" cy="265457"/>
            </a:xfrm>
            <a:prstGeom prst="rect">
              <a:avLst/>
            </a:prstGeom>
            <a:noFill/>
          </p:spPr>
          <p:txBody>
            <a:bodyPr wrap="square" rtlCol="0">
              <a:spAutoFit/>
            </a:bodyPr>
            <a:lstStyle/>
            <a:p>
              <a:pPr>
                <a:lnSpc>
                  <a:spcPct val="130000"/>
                </a:lnSpc>
              </a:pPr>
              <a:r>
                <a:rPr lang="en-US" altLang="zh-CN" sz="900" dirty="0">
                  <a:solidFill>
                    <a:schemeClr val="tx1">
                      <a:lumMod val="75000"/>
                      <a:lumOff val="25000"/>
                    </a:schemeClr>
                  </a:solidFill>
                  <a:latin typeface="微软雅黑" pitchFamily="34" charset="-122"/>
                  <a:ea typeface="微软雅黑" pitchFamily="34" charset="-122"/>
                </a:rPr>
                <a:t>Balanced Performance</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54" name="TextBox 7"/>
            <p:cNvSpPr txBox="1"/>
            <p:nvPr/>
          </p:nvSpPr>
          <p:spPr>
            <a:xfrm>
              <a:off x="5292080" y="3123365"/>
              <a:ext cx="1980000" cy="265457"/>
            </a:xfrm>
            <a:prstGeom prst="rect">
              <a:avLst/>
            </a:prstGeom>
            <a:noFill/>
          </p:spPr>
          <p:txBody>
            <a:bodyPr wrap="square" rtlCol="0">
              <a:spAutoFit/>
            </a:bodyPr>
            <a:lstStyle/>
            <a:p>
              <a:pPr>
                <a:lnSpc>
                  <a:spcPct val="130000"/>
                </a:lnSpc>
              </a:pPr>
              <a:r>
                <a:rPr lang="en-US" altLang="zh-CN" sz="900" dirty="0">
                  <a:solidFill>
                    <a:schemeClr val="tx1">
                      <a:lumMod val="75000"/>
                      <a:lumOff val="25000"/>
                    </a:schemeClr>
                  </a:solidFill>
                  <a:latin typeface="微软雅黑" pitchFamily="34" charset="-122"/>
                  <a:ea typeface="微软雅黑" pitchFamily="34" charset="-122"/>
                </a:rPr>
                <a:t>Balanced Performance</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55" name="TextBox 7"/>
            <p:cNvSpPr txBox="1"/>
            <p:nvPr/>
          </p:nvSpPr>
          <p:spPr>
            <a:xfrm>
              <a:off x="5292080" y="3320065"/>
              <a:ext cx="1980000" cy="265457"/>
            </a:xfrm>
            <a:prstGeom prst="rect">
              <a:avLst/>
            </a:prstGeom>
            <a:noFill/>
          </p:spPr>
          <p:txBody>
            <a:bodyPr wrap="square" rtlCol="0">
              <a:spAutoFit/>
            </a:bodyPr>
            <a:lstStyle/>
            <a:p>
              <a:pPr>
                <a:lnSpc>
                  <a:spcPct val="130000"/>
                </a:lnSpc>
              </a:pPr>
              <a:r>
                <a:rPr lang="en-US" altLang="zh-CN" sz="900" dirty="0" smtClean="0">
                  <a:solidFill>
                    <a:schemeClr val="tx1">
                      <a:lumMod val="75000"/>
                      <a:lumOff val="25000"/>
                    </a:schemeClr>
                  </a:solidFill>
                  <a:latin typeface="微软雅黑" pitchFamily="34" charset="-122"/>
                  <a:ea typeface="微软雅黑" pitchFamily="34" charset="-122"/>
                </a:rPr>
                <a:t>Management Capabilities</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56" name="TextBox 7"/>
            <p:cNvSpPr txBox="1"/>
            <p:nvPr/>
          </p:nvSpPr>
          <p:spPr>
            <a:xfrm>
              <a:off x="5292080" y="3516765"/>
              <a:ext cx="1980000" cy="265457"/>
            </a:xfrm>
            <a:prstGeom prst="rect">
              <a:avLst/>
            </a:prstGeom>
            <a:noFill/>
          </p:spPr>
          <p:txBody>
            <a:bodyPr wrap="square" rtlCol="0">
              <a:spAutoFit/>
            </a:bodyPr>
            <a:lstStyle/>
            <a:p>
              <a:pPr>
                <a:lnSpc>
                  <a:spcPct val="130000"/>
                </a:lnSpc>
              </a:pPr>
              <a:r>
                <a:rPr lang="en-US" altLang="zh-CN" sz="900" dirty="0">
                  <a:solidFill>
                    <a:schemeClr val="tx1">
                      <a:lumMod val="75000"/>
                      <a:lumOff val="25000"/>
                    </a:schemeClr>
                  </a:solidFill>
                  <a:latin typeface="微软雅黑" pitchFamily="34" charset="-122"/>
                  <a:ea typeface="微软雅黑" pitchFamily="34" charset="-122"/>
                </a:rPr>
                <a:t>Management Capabilities</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57" name="TextBox 7"/>
            <p:cNvSpPr txBox="1"/>
            <p:nvPr/>
          </p:nvSpPr>
          <p:spPr>
            <a:xfrm>
              <a:off x="5292080" y="3713465"/>
              <a:ext cx="1980000" cy="265457"/>
            </a:xfrm>
            <a:prstGeom prst="rect">
              <a:avLst/>
            </a:prstGeom>
            <a:noFill/>
          </p:spPr>
          <p:txBody>
            <a:bodyPr wrap="square" rtlCol="0">
              <a:spAutoFit/>
            </a:bodyPr>
            <a:lstStyle/>
            <a:p>
              <a:pPr>
                <a:lnSpc>
                  <a:spcPct val="130000"/>
                </a:lnSpc>
              </a:pPr>
              <a:r>
                <a:rPr lang="en-US" altLang="zh-CN" sz="900" dirty="0" smtClean="0">
                  <a:solidFill>
                    <a:schemeClr val="tx1">
                      <a:lumMod val="75000"/>
                      <a:lumOff val="25000"/>
                    </a:schemeClr>
                  </a:solidFill>
                  <a:latin typeface="微软雅黑" pitchFamily="34" charset="-122"/>
                  <a:ea typeface="微软雅黑" pitchFamily="34" charset="-122"/>
                </a:rPr>
                <a:t>Demonstrated Competencies</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58" name="TextBox 7"/>
            <p:cNvSpPr txBox="1"/>
            <p:nvPr/>
          </p:nvSpPr>
          <p:spPr>
            <a:xfrm>
              <a:off x="5292080" y="3910165"/>
              <a:ext cx="1980000" cy="265457"/>
            </a:xfrm>
            <a:prstGeom prst="rect">
              <a:avLst/>
            </a:prstGeom>
            <a:noFill/>
          </p:spPr>
          <p:txBody>
            <a:bodyPr wrap="square" rtlCol="0">
              <a:spAutoFit/>
            </a:bodyPr>
            <a:lstStyle/>
            <a:p>
              <a:pPr>
                <a:lnSpc>
                  <a:spcPct val="130000"/>
                </a:lnSpc>
              </a:pPr>
              <a:r>
                <a:rPr lang="en-US" altLang="zh-CN" sz="900" dirty="0">
                  <a:solidFill>
                    <a:schemeClr val="tx1">
                      <a:lumMod val="75000"/>
                      <a:lumOff val="25000"/>
                    </a:schemeClr>
                  </a:solidFill>
                  <a:latin typeface="微软雅黑" pitchFamily="34" charset="-122"/>
                  <a:ea typeface="微软雅黑" pitchFamily="34" charset="-122"/>
                </a:rPr>
                <a:t>Demonstrated Competencies</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59" name="TextBox 7"/>
            <p:cNvSpPr txBox="1"/>
            <p:nvPr/>
          </p:nvSpPr>
          <p:spPr>
            <a:xfrm>
              <a:off x="5292080" y="4106865"/>
              <a:ext cx="1980000" cy="265457"/>
            </a:xfrm>
            <a:prstGeom prst="rect">
              <a:avLst/>
            </a:prstGeom>
            <a:noFill/>
          </p:spPr>
          <p:txBody>
            <a:bodyPr wrap="square" rtlCol="0">
              <a:spAutoFit/>
            </a:bodyPr>
            <a:lstStyle/>
            <a:p>
              <a:pPr>
                <a:lnSpc>
                  <a:spcPct val="130000"/>
                </a:lnSpc>
              </a:pPr>
              <a:r>
                <a:rPr lang="en-US" altLang="zh-CN" sz="900" dirty="0">
                  <a:solidFill>
                    <a:schemeClr val="tx1">
                      <a:lumMod val="75000"/>
                      <a:lumOff val="25000"/>
                    </a:schemeClr>
                  </a:solidFill>
                  <a:latin typeface="微软雅黑" pitchFamily="34" charset="-122"/>
                  <a:ea typeface="微软雅黑" pitchFamily="34" charset="-122"/>
                </a:rPr>
                <a:t>Demonstrated Competencies</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60" name="TextBox 7"/>
            <p:cNvSpPr txBox="1"/>
            <p:nvPr/>
          </p:nvSpPr>
          <p:spPr>
            <a:xfrm>
              <a:off x="5292080" y="4303568"/>
              <a:ext cx="1980000" cy="265457"/>
            </a:xfrm>
            <a:prstGeom prst="rect">
              <a:avLst/>
            </a:prstGeom>
            <a:noFill/>
          </p:spPr>
          <p:txBody>
            <a:bodyPr wrap="square" rtlCol="0">
              <a:spAutoFit/>
            </a:bodyPr>
            <a:lstStyle/>
            <a:p>
              <a:pPr>
                <a:lnSpc>
                  <a:spcPct val="130000"/>
                </a:lnSpc>
              </a:pPr>
              <a:r>
                <a:rPr lang="en-US" altLang="zh-CN" sz="900" dirty="0">
                  <a:solidFill>
                    <a:schemeClr val="tx1">
                      <a:lumMod val="75000"/>
                      <a:lumOff val="25000"/>
                    </a:schemeClr>
                  </a:solidFill>
                  <a:latin typeface="微软雅黑" pitchFamily="34" charset="-122"/>
                  <a:ea typeface="微软雅黑" pitchFamily="34" charset="-122"/>
                </a:rPr>
                <a:t>Management Capabilities</a:t>
              </a:r>
              <a:endParaRPr lang="zh-CN" altLang="en-US" sz="900" dirty="0">
                <a:solidFill>
                  <a:schemeClr val="tx1">
                    <a:lumMod val="75000"/>
                    <a:lumOff val="25000"/>
                  </a:schemeClr>
                </a:solidFill>
                <a:latin typeface="微软雅黑" pitchFamily="34" charset="-122"/>
                <a:ea typeface="微软雅黑" pitchFamily="34" charset="-122"/>
              </a:endParaRPr>
            </a:p>
          </p:txBody>
        </p:sp>
        <p:cxnSp>
          <p:nvCxnSpPr>
            <p:cNvPr id="66" name="直接连接符 68"/>
            <p:cNvCxnSpPr/>
            <p:nvPr/>
          </p:nvCxnSpPr>
          <p:spPr>
            <a:xfrm>
              <a:off x="1399884" y="2777520"/>
              <a:ext cx="6984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7" name="直接连接符 68"/>
            <p:cNvCxnSpPr/>
            <p:nvPr/>
          </p:nvCxnSpPr>
          <p:spPr>
            <a:xfrm>
              <a:off x="1399884" y="3172648"/>
              <a:ext cx="6984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8" name="直接连接符 68"/>
            <p:cNvCxnSpPr/>
            <p:nvPr/>
          </p:nvCxnSpPr>
          <p:spPr>
            <a:xfrm>
              <a:off x="1399884" y="2975084"/>
              <a:ext cx="6984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399884" y="3567776"/>
              <a:ext cx="6984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0" name="直接连接符 68"/>
            <p:cNvCxnSpPr/>
            <p:nvPr/>
          </p:nvCxnSpPr>
          <p:spPr>
            <a:xfrm>
              <a:off x="1399884" y="3370212"/>
              <a:ext cx="6984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1" name="直接连接符 68"/>
            <p:cNvCxnSpPr/>
            <p:nvPr/>
          </p:nvCxnSpPr>
          <p:spPr>
            <a:xfrm>
              <a:off x="1399884" y="3962904"/>
              <a:ext cx="6984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2" name="直接连接符 68"/>
            <p:cNvCxnSpPr/>
            <p:nvPr/>
          </p:nvCxnSpPr>
          <p:spPr>
            <a:xfrm>
              <a:off x="1399884" y="3765340"/>
              <a:ext cx="6984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3" name="直接连接符 68"/>
            <p:cNvCxnSpPr/>
            <p:nvPr/>
          </p:nvCxnSpPr>
          <p:spPr>
            <a:xfrm>
              <a:off x="1399884" y="4358032"/>
              <a:ext cx="6984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4" name="直接连接符 68"/>
            <p:cNvCxnSpPr/>
            <p:nvPr/>
          </p:nvCxnSpPr>
          <p:spPr>
            <a:xfrm>
              <a:off x="1399884" y="4160468"/>
              <a:ext cx="6984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5" name="直接连接符 68"/>
            <p:cNvCxnSpPr/>
            <p:nvPr/>
          </p:nvCxnSpPr>
          <p:spPr>
            <a:xfrm>
              <a:off x="603276" y="4555598"/>
              <a:ext cx="7776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7" name="直接连接符 68"/>
            <p:cNvCxnSpPr/>
            <p:nvPr/>
          </p:nvCxnSpPr>
          <p:spPr>
            <a:xfrm rot="5400000">
              <a:off x="1204854" y="2378168"/>
              <a:ext cx="396000"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0" name="组 79"/>
            <p:cNvGrpSpPr/>
            <p:nvPr/>
          </p:nvGrpSpPr>
          <p:grpSpPr>
            <a:xfrm>
              <a:off x="5164605" y="2180962"/>
              <a:ext cx="1588" cy="2378994"/>
              <a:chOff x="1402060" y="2180962"/>
              <a:chExt cx="1588" cy="2378994"/>
            </a:xfrm>
          </p:grpSpPr>
          <p:cxnSp>
            <p:nvCxnSpPr>
              <p:cNvPr id="81" name="直接连接符 68"/>
              <p:cNvCxnSpPr/>
              <p:nvPr/>
            </p:nvCxnSpPr>
            <p:spPr>
              <a:xfrm rot="5400000">
                <a:off x="1204854" y="2378168"/>
                <a:ext cx="396000" cy="1588"/>
              </a:xfrm>
              <a:prstGeom prst="line">
                <a:avLst/>
              </a:prstGeom>
              <a:ln w="95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接连接符 68"/>
              <p:cNvCxnSpPr/>
              <p:nvPr/>
            </p:nvCxnSpPr>
            <p:spPr>
              <a:xfrm rot="5400000">
                <a:off x="412854" y="3569162"/>
                <a:ext cx="1980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grpSp>
        <p:cxnSp>
          <p:nvCxnSpPr>
            <p:cNvPr id="85" name="直接连接符 68"/>
            <p:cNvCxnSpPr/>
            <p:nvPr/>
          </p:nvCxnSpPr>
          <p:spPr>
            <a:xfrm rot="5400000">
              <a:off x="7400429" y="3569162"/>
              <a:ext cx="1980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8" name="直接连接符 68"/>
            <p:cNvCxnSpPr/>
            <p:nvPr/>
          </p:nvCxnSpPr>
          <p:spPr>
            <a:xfrm rot="5400000">
              <a:off x="-385930" y="3569162"/>
              <a:ext cx="1980000" cy="1588"/>
            </a:xfrm>
            <a:prstGeom prst="line">
              <a:avLst/>
            </a:prstGeom>
            <a:ln w="9525" cmpd="sng">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90" name="组 89"/>
            <p:cNvGrpSpPr/>
            <p:nvPr/>
          </p:nvGrpSpPr>
          <p:grpSpPr>
            <a:xfrm>
              <a:off x="813717" y="2533265"/>
              <a:ext cx="360000" cy="2035760"/>
              <a:chOff x="775232" y="2533265"/>
              <a:chExt cx="360000" cy="2035760"/>
            </a:xfrm>
          </p:grpSpPr>
          <p:sp>
            <p:nvSpPr>
              <p:cNvPr id="94" name="TextBox 7"/>
              <p:cNvSpPr txBox="1"/>
              <p:nvPr/>
            </p:nvSpPr>
            <p:spPr>
              <a:xfrm>
                <a:off x="775232" y="2533265"/>
                <a:ext cx="360000" cy="265457"/>
              </a:xfrm>
              <a:prstGeom prst="rect">
                <a:avLst/>
              </a:prstGeom>
              <a:noFill/>
            </p:spPr>
            <p:txBody>
              <a:bodyPr wrap="square" rtlCol="0">
                <a:spAutoFit/>
              </a:bodyPr>
              <a:lstStyle/>
              <a:p>
                <a:pPr algn="ctr">
                  <a:lnSpc>
                    <a:spcPct val="130000"/>
                  </a:lnSpc>
                </a:pPr>
                <a:r>
                  <a:rPr lang="en-US" altLang="zh-CN" sz="900" dirty="0" smtClean="0">
                    <a:solidFill>
                      <a:schemeClr val="bg1"/>
                    </a:solidFill>
                    <a:latin typeface="微软雅黑" pitchFamily="34" charset="-122"/>
                    <a:ea typeface="微软雅黑" pitchFamily="34" charset="-122"/>
                  </a:rPr>
                  <a:t>1</a:t>
                </a:r>
                <a:endParaRPr lang="zh-CN" altLang="en-US" sz="900" dirty="0">
                  <a:solidFill>
                    <a:schemeClr val="bg1"/>
                  </a:solidFill>
                  <a:latin typeface="微软雅黑" pitchFamily="34" charset="-122"/>
                  <a:ea typeface="微软雅黑" pitchFamily="34" charset="-122"/>
                </a:endParaRPr>
              </a:p>
            </p:txBody>
          </p:sp>
          <p:sp>
            <p:nvSpPr>
              <p:cNvPr id="95" name="TextBox 7"/>
              <p:cNvSpPr txBox="1"/>
              <p:nvPr/>
            </p:nvSpPr>
            <p:spPr>
              <a:xfrm>
                <a:off x="775232" y="2729965"/>
                <a:ext cx="360000" cy="265457"/>
              </a:xfrm>
              <a:prstGeom prst="rect">
                <a:avLst/>
              </a:prstGeom>
              <a:noFill/>
            </p:spPr>
            <p:txBody>
              <a:bodyPr wrap="square" rtlCol="0">
                <a:spAutoFit/>
              </a:bodyPr>
              <a:lstStyle/>
              <a:p>
                <a:pPr algn="ctr">
                  <a:lnSpc>
                    <a:spcPct val="130000"/>
                  </a:lnSpc>
                </a:pPr>
                <a:r>
                  <a:rPr lang="en-US" altLang="zh-CN" sz="900" dirty="0" smtClean="0">
                    <a:solidFill>
                      <a:schemeClr val="bg1"/>
                    </a:solidFill>
                    <a:latin typeface="微软雅黑" pitchFamily="34" charset="-122"/>
                    <a:ea typeface="微软雅黑" pitchFamily="34" charset="-122"/>
                  </a:rPr>
                  <a:t>2</a:t>
                </a:r>
                <a:endParaRPr lang="zh-CN" altLang="en-US" sz="900" dirty="0">
                  <a:solidFill>
                    <a:schemeClr val="bg1"/>
                  </a:solidFill>
                  <a:latin typeface="微软雅黑" pitchFamily="34" charset="-122"/>
                  <a:ea typeface="微软雅黑" pitchFamily="34" charset="-122"/>
                </a:endParaRPr>
              </a:p>
            </p:txBody>
          </p:sp>
          <p:sp>
            <p:nvSpPr>
              <p:cNvPr id="96" name="TextBox 7"/>
              <p:cNvSpPr txBox="1"/>
              <p:nvPr/>
            </p:nvSpPr>
            <p:spPr>
              <a:xfrm>
                <a:off x="775232" y="2926665"/>
                <a:ext cx="360000" cy="265457"/>
              </a:xfrm>
              <a:prstGeom prst="rect">
                <a:avLst/>
              </a:prstGeom>
              <a:noFill/>
            </p:spPr>
            <p:txBody>
              <a:bodyPr wrap="square" rtlCol="0">
                <a:spAutoFit/>
              </a:bodyPr>
              <a:lstStyle/>
              <a:p>
                <a:pPr algn="ctr">
                  <a:lnSpc>
                    <a:spcPct val="130000"/>
                  </a:lnSpc>
                </a:pPr>
                <a:r>
                  <a:rPr lang="en-US" altLang="zh-CN" sz="900" dirty="0" smtClean="0">
                    <a:solidFill>
                      <a:schemeClr val="bg1"/>
                    </a:solidFill>
                    <a:latin typeface="微软雅黑" pitchFamily="34" charset="-122"/>
                    <a:ea typeface="微软雅黑" pitchFamily="34" charset="-122"/>
                  </a:rPr>
                  <a:t>3</a:t>
                </a:r>
                <a:endParaRPr lang="zh-CN" altLang="en-US" sz="900" dirty="0">
                  <a:solidFill>
                    <a:schemeClr val="bg1"/>
                  </a:solidFill>
                  <a:latin typeface="微软雅黑" pitchFamily="34" charset="-122"/>
                  <a:ea typeface="微软雅黑" pitchFamily="34" charset="-122"/>
                </a:endParaRPr>
              </a:p>
            </p:txBody>
          </p:sp>
          <p:sp>
            <p:nvSpPr>
              <p:cNvPr id="97" name="TextBox 7"/>
              <p:cNvSpPr txBox="1"/>
              <p:nvPr/>
            </p:nvSpPr>
            <p:spPr>
              <a:xfrm>
                <a:off x="775232" y="3123365"/>
                <a:ext cx="360000" cy="265457"/>
              </a:xfrm>
              <a:prstGeom prst="rect">
                <a:avLst/>
              </a:prstGeom>
              <a:noFill/>
            </p:spPr>
            <p:txBody>
              <a:bodyPr wrap="square" rtlCol="0">
                <a:spAutoFit/>
              </a:bodyPr>
              <a:lstStyle/>
              <a:p>
                <a:pPr algn="ctr">
                  <a:lnSpc>
                    <a:spcPct val="130000"/>
                  </a:lnSpc>
                </a:pPr>
                <a:r>
                  <a:rPr lang="en-US" altLang="zh-CN" sz="900" dirty="0" smtClean="0">
                    <a:solidFill>
                      <a:schemeClr val="bg1"/>
                    </a:solidFill>
                    <a:latin typeface="微软雅黑" pitchFamily="34" charset="-122"/>
                    <a:ea typeface="微软雅黑" pitchFamily="34" charset="-122"/>
                  </a:rPr>
                  <a:t>4</a:t>
                </a:r>
                <a:endParaRPr lang="zh-CN" altLang="en-US" sz="900" dirty="0">
                  <a:solidFill>
                    <a:schemeClr val="bg1"/>
                  </a:solidFill>
                  <a:latin typeface="微软雅黑" pitchFamily="34" charset="-122"/>
                  <a:ea typeface="微软雅黑" pitchFamily="34" charset="-122"/>
                </a:endParaRPr>
              </a:p>
            </p:txBody>
          </p:sp>
          <p:sp>
            <p:nvSpPr>
              <p:cNvPr id="98" name="TextBox 7"/>
              <p:cNvSpPr txBox="1"/>
              <p:nvPr/>
            </p:nvSpPr>
            <p:spPr>
              <a:xfrm>
                <a:off x="775232" y="3320065"/>
                <a:ext cx="360000" cy="265457"/>
              </a:xfrm>
              <a:prstGeom prst="rect">
                <a:avLst/>
              </a:prstGeom>
              <a:noFill/>
            </p:spPr>
            <p:txBody>
              <a:bodyPr wrap="square" rtlCol="0">
                <a:spAutoFit/>
              </a:bodyPr>
              <a:lstStyle/>
              <a:p>
                <a:pPr algn="ctr">
                  <a:lnSpc>
                    <a:spcPct val="130000"/>
                  </a:lnSpc>
                </a:pPr>
                <a:r>
                  <a:rPr lang="en-US" altLang="zh-CN" sz="900" dirty="0" smtClean="0">
                    <a:solidFill>
                      <a:schemeClr val="bg1"/>
                    </a:solidFill>
                    <a:latin typeface="微软雅黑" pitchFamily="34" charset="-122"/>
                    <a:ea typeface="微软雅黑" pitchFamily="34" charset="-122"/>
                  </a:rPr>
                  <a:t>5</a:t>
                </a:r>
                <a:endParaRPr lang="zh-CN" altLang="en-US" sz="900" dirty="0">
                  <a:solidFill>
                    <a:schemeClr val="bg1"/>
                  </a:solidFill>
                  <a:latin typeface="微软雅黑" pitchFamily="34" charset="-122"/>
                  <a:ea typeface="微软雅黑" pitchFamily="34" charset="-122"/>
                </a:endParaRPr>
              </a:p>
            </p:txBody>
          </p:sp>
          <p:sp>
            <p:nvSpPr>
              <p:cNvPr id="99" name="TextBox 7"/>
              <p:cNvSpPr txBox="1"/>
              <p:nvPr/>
            </p:nvSpPr>
            <p:spPr>
              <a:xfrm>
                <a:off x="775232" y="3516765"/>
                <a:ext cx="360000" cy="265457"/>
              </a:xfrm>
              <a:prstGeom prst="rect">
                <a:avLst/>
              </a:prstGeom>
              <a:noFill/>
            </p:spPr>
            <p:txBody>
              <a:bodyPr wrap="square" rtlCol="0">
                <a:spAutoFit/>
              </a:bodyPr>
              <a:lstStyle/>
              <a:p>
                <a:pPr algn="ctr">
                  <a:lnSpc>
                    <a:spcPct val="130000"/>
                  </a:lnSpc>
                </a:pPr>
                <a:r>
                  <a:rPr lang="en-US" altLang="zh-CN" sz="900" dirty="0" smtClean="0">
                    <a:solidFill>
                      <a:schemeClr val="bg1"/>
                    </a:solidFill>
                    <a:latin typeface="微软雅黑" pitchFamily="34" charset="-122"/>
                    <a:ea typeface="微软雅黑" pitchFamily="34" charset="-122"/>
                  </a:rPr>
                  <a:t>6</a:t>
                </a:r>
                <a:endParaRPr lang="zh-CN" altLang="en-US" sz="900" dirty="0">
                  <a:solidFill>
                    <a:schemeClr val="bg1"/>
                  </a:solidFill>
                  <a:latin typeface="微软雅黑" pitchFamily="34" charset="-122"/>
                  <a:ea typeface="微软雅黑" pitchFamily="34" charset="-122"/>
                </a:endParaRPr>
              </a:p>
            </p:txBody>
          </p:sp>
          <p:sp>
            <p:nvSpPr>
              <p:cNvPr id="100" name="TextBox 7"/>
              <p:cNvSpPr txBox="1"/>
              <p:nvPr/>
            </p:nvSpPr>
            <p:spPr>
              <a:xfrm>
                <a:off x="775232" y="3713465"/>
                <a:ext cx="360000" cy="265457"/>
              </a:xfrm>
              <a:prstGeom prst="rect">
                <a:avLst/>
              </a:prstGeom>
              <a:noFill/>
            </p:spPr>
            <p:txBody>
              <a:bodyPr wrap="square" rtlCol="0">
                <a:spAutoFit/>
              </a:bodyPr>
              <a:lstStyle/>
              <a:p>
                <a:pPr algn="ctr">
                  <a:lnSpc>
                    <a:spcPct val="130000"/>
                  </a:lnSpc>
                </a:pPr>
                <a:r>
                  <a:rPr lang="en-US" altLang="zh-CN" sz="900" dirty="0" smtClean="0">
                    <a:solidFill>
                      <a:schemeClr val="bg1"/>
                    </a:solidFill>
                    <a:latin typeface="微软雅黑" pitchFamily="34" charset="-122"/>
                    <a:ea typeface="微软雅黑" pitchFamily="34" charset="-122"/>
                  </a:rPr>
                  <a:t>7</a:t>
                </a:r>
                <a:endParaRPr lang="zh-CN" altLang="en-US" sz="900" dirty="0">
                  <a:solidFill>
                    <a:schemeClr val="bg1"/>
                  </a:solidFill>
                  <a:latin typeface="微软雅黑" pitchFamily="34" charset="-122"/>
                  <a:ea typeface="微软雅黑" pitchFamily="34" charset="-122"/>
                </a:endParaRPr>
              </a:p>
            </p:txBody>
          </p:sp>
          <p:sp>
            <p:nvSpPr>
              <p:cNvPr id="101" name="TextBox 7"/>
              <p:cNvSpPr txBox="1"/>
              <p:nvPr/>
            </p:nvSpPr>
            <p:spPr>
              <a:xfrm>
                <a:off x="775232" y="3910165"/>
                <a:ext cx="360000" cy="265457"/>
              </a:xfrm>
              <a:prstGeom prst="rect">
                <a:avLst/>
              </a:prstGeom>
              <a:noFill/>
            </p:spPr>
            <p:txBody>
              <a:bodyPr wrap="square" rtlCol="0">
                <a:spAutoFit/>
              </a:bodyPr>
              <a:lstStyle/>
              <a:p>
                <a:pPr algn="ctr">
                  <a:lnSpc>
                    <a:spcPct val="130000"/>
                  </a:lnSpc>
                </a:pPr>
                <a:r>
                  <a:rPr lang="en-US" altLang="zh-CN" sz="900" dirty="0" smtClean="0">
                    <a:solidFill>
                      <a:schemeClr val="bg1"/>
                    </a:solidFill>
                    <a:latin typeface="微软雅黑" pitchFamily="34" charset="-122"/>
                    <a:ea typeface="微软雅黑" pitchFamily="34" charset="-122"/>
                  </a:rPr>
                  <a:t>8</a:t>
                </a:r>
                <a:endParaRPr lang="zh-CN" altLang="en-US" sz="900" dirty="0">
                  <a:solidFill>
                    <a:schemeClr val="bg1"/>
                  </a:solidFill>
                  <a:latin typeface="微软雅黑" pitchFamily="34" charset="-122"/>
                  <a:ea typeface="微软雅黑" pitchFamily="34" charset="-122"/>
                </a:endParaRPr>
              </a:p>
            </p:txBody>
          </p:sp>
          <p:sp>
            <p:nvSpPr>
              <p:cNvPr id="102" name="TextBox 7"/>
              <p:cNvSpPr txBox="1"/>
              <p:nvPr/>
            </p:nvSpPr>
            <p:spPr>
              <a:xfrm>
                <a:off x="775232" y="4106865"/>
                <a:ext cx="360000" cy="265457"/>
              </a:xfrm>
              <a:prstGeom prst="rect">
                <a:avLst/>
              </a:prstGeom>
              <a:noFill/>
            </p:spPr>
            <p:txBody>
              <a:bodyPr wrap="square" rtlCol="0">
                <a:spAutoFit/>
              </a:bodyPr>
              <a:lstStyle/>
              <a:p>
                <a:pPr algn="ctr">
                  <a:lnSpc>
                    <a:spcPct val="130000"/>
                  </a:lnSpc>
                </a:pPr>
                <a:r>
                  <a:rPr lang="en-US" altLang="zh-CN" sz="900" dirty="0" smtClean="0">
                    <a:solidFill>
                      <a:schemeClr val="bg1"/>
                    </a:solidFill>
                    <a:latin typeface="微软雅黑" pitchFamily="34" charset="-122"/>
                    <a:ea typeface="微软雅黑" pitchFamily="34" charset="-122"/>
                  </a:rPr>
                  <a:t>9</a:t>
                </a:r>
                <a:endParaRPr lang="zh-CN" altLang="en-US" sz="900" dirty="0">
                  <a:solidFill>
                    <a:schemeClr val="bg1"/>
                  </a:solidFill>
                  <a:latin typeface="微软雅黑" pitchFamily="34" charset="-122"/>
                  <a:ea typeface="微软雅黑" pitchFamily="34" charset="-122"/>
                </a:endParaRPr>
              </a:p>
            </p:txBody>
          </p:sp>
          <p:sp>
            <p:nvSpPr>
              <p:cNvPr id="103" name="TextBox 7"/>
              <p:cNvSpPr txBox="1"/>
              <p:nvPr/>
            </p:nvSpPr>
            <p:spPr>
              <a:xfrm>
                <a:off x="775232" y="4303568"/>
                <a:ext cx="360000" cy="265457"/>
              </a:xfrm>
              <a:prstGeom prst="rect">
                <a:avLst/>
              </a:prstGeom>
              <a:noFill/>
            </p:spPr>
            <p:txBody>
              <a:bodyPr wrap="square" rtlCol="0">
                <a:spAutoFit/>
              </a:bodyPr>
              <a:lstStyle/>
              <a:p>
                <a:pPr algn="ctr">
                  <a:lnSpc>
                    <a:spcPct val="130000"/>
                  </a:lnSpc>
                </a:pPr>
                <a:r>
                  <a:rPr lang="en-US" altLang="zh-CN" sz="900" dirty="0" smtClean="0">
                    <a:solidFill>
                      <a:schemeClr val="bg1"/>
                    </a:solidFill>
                    <a:latin typeface="微软雅黑" pitchFamily="34" charset="-122"/>
                    <a:ea typeface="微软雅黑" pitchFamily="34" charset="-122"/>
                  </a:rPr>
                  <a:t>10</a:t>
                </a:r>
                <a:endParaRPr lang="zh-CN" altLang="en-US" sz="900" dirty="0">
                  <a:solidFill>
                    <a:schemeClr val="bg1"/>
                  </a:solidFill>
                  <a:latin typeface="微软雅黑" pitchFamily="34" charset="-122"/>
                  <a:ea typeface="微软雅黑" pitchFamily="34" charset="-122"/>
                </a:endParaRPr>
              </a:p>
            </p:txBody>
          </p:sp>
        </p:grpSp>
      </p:grpSp>
      <p:sp>
        <p:nvSpPr>
          <p:cNvPr id="76" name="矩形 75"/>
          <p:cNvSpPr/>
          <p:nvPr/>
        </p:nvSpPr>
        <p:spPr>
          <a:xfrm>
            <a:off x="642910" y="3857634"/>
            <a:ext cx="7643866" cy="214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4523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4"/>
          <p:cNvGraphicFramePr>
            <a:graphicFrameLocks noGrp="1"/>
          </p:cNvGraphicFramePr>
          <p:nvPr>
            <p:extLst>
              <p:ext uri="{D42A27DB-BD31-4B8C-83A1-F6EECF244321}">
                <p14:modId xmlns:p14="http://schemas.microsoft.com/office/powerpoint/2010/main" val="4006260980"/>
              </p:ext>
            </p:extLst>
          </p:nvPr>
        </p:nvGraphicFramePr>
        <p:xfrm>
          <a:off x="4696071" y="857238"/>
          <a:ext cx="4266626" cy="1897428"/>
        </p:xfrm>
        <a:graphic>
          <a:graphicData uri="http://schemas.openxmlformats.org/drawingml/2006/table">
            <a:tbl>
              <a:tblPr firstRow="1" bandRow="1">
                <a:tableStyleId>{5C22544A-7EE6-4342-B048-85BDC9FD1C3A}</a:tableStyleId>
              </a:tblPr>
              <a:tblGrid>
                <a:gridCol w="1486399"/>
                <a:gridCol w="1358018"/>
                <a:gridCol w="1422209"/>
              </a:tblGrid>
              <a:tr h="525788">
                <a:tc>
                  <a:txBody>
                    <a:bodyPr/>
                    <a:lstStyle/>
                    <a:p>
                      <a:pPr algn="ctr"/>
                      <a:r>
                        <a:rPr lang="zh-CN" altLang="en-US" sz="1400" b="1" dirty="0" smtClean="0">
                          <a:effectLst/>
                          <a:latin typeface="微软雅黑" pitchFamily="34" charset="-122"/>
                          <a:ea typeface="微软雅黑" pitchFamily="34" charset="-122"/>
                        </a:rPr>
                        <a:t>解决方案</a:t>
                      </a:r>
                      <a:endParaRPr lang="zh-CN" altLang="en-US" sz="1400" b="1" dirty="0">
                        <a:solidFill>
                          <a:schemeClr val="bg1"/>
                        </a:solidFill>
                        <a:effectLst/>
                        <a:latin typeface="微软雅黑" pitchFamily="34" charset="-122"/>
                        <a:ea typeface="微软雅黑" pitchFamily="34" charset="-122"/>
                      </a:endParaRPr>
                    </a:p>
                  </a:txBody>
                  <a:tcPr marL="68596" marR="68596" marT="34294" marB="34294" anchor="ctr">
                    <a:solidFill>
                      <a:srgbClr val="00B0F0"/>
                    </a:solidFill>
                  </a:tcPr>
                </a:tc>
                <a:tc>
                  <a:txBody>
                    <a:bodyPr/>
                    <a:lstStyle/>
                    <a:p>
                      <a:pPr algn="ctr"/>
                      <a:r>
                        <a:rPr lang="en-US" altLang="zh-CN" sz="1400" b="1" dirty="0" smtClean="0">
                          <a:effectLst/>
                          <a:latin typeface="微软雅黑" pitchFamily="34" charset="-122"/>
                          <a:ea typeface="微软雅黑" pitchFamily="34" charset="-122"/>
                        </a:rPr>
                        <a:t>2013 </a:t>
                      </a:r>
                      <a:r>
                        <a:rPr lang="zh-CN" altLang="en-US" sz="1400" b="1" dirty="0" smtClean="0">
                          <a:effectLst/>
                          <a:latin typeface="微软雅黑" pitchFamily="34" charset="-122"/>
                          <a:ea typeface="微软雅黑" pitchFamily="34" charset="-122"/>
                        </a:rPr>
                        <a:t>排名</a:t>
                      </a:r>
                      <a:endParaRPr lang="zh-CN" altLang="en-US" sz="1400" b="1" dirty="0">
                        <a:solidFill>
                          <a:schemeClr val="bg1"/>
                        </a:solidFill>
                        <a:effectLst/>
                        <a:latin typeface="微软雅黑" pitchFamily="34" charset="-122"/>
                        <a:ea typeface="微软雅黑" pitchFamily="34" charset="-122"/>
                      </a:endParaRPr>
                    </a:p>
                  </a:txBody>
                  <a:tcPr marL="68596" marR="68596" marT="34294" marB="34294" anchor="ctr">
                    <a:solidFill>
                      <a:srgbClr val="00B0F0"/>
                    </a:solidFill>
                  </a:tcPr>
                </a:tc>
                <a:tc>
                  <a:txBody>
                    <a:bodyPr/>
                    <a:lstStyle/>
                    <a:p>
                      <a:pPr algn="ctr"/>
                      <a:r>
                        <a:rPr lang="en-US" altLang="zh-CN" sz="1400" b="1" dirty="0" smtClean="0">
                          <a:effectLst/>
                          <a:latin typeface="微软雅黑" pitchFamily="34" charset="-122"/>
                          <a:ea typeface="微软雅黑" pitchFamily="34" charset="-122"/>
                        </a:rPr>
                        <a:t>2012 </a:t>
                      </a:r>
                      <a:r>
                        <a:rPr lang="zh-CN" altLang="en-US" sz="1400" b="1" dirty="0" smtClean="0">
                          <a:effectLst/>
                          <a:latin typeface="微软雅黑" pitchFamily="34" charset="-122"/>
                          <a:ea typeface="微软雅黑" pitchFamily="34" charset="-122"/>
                        </a:rPr>
                        <a:t>排名</a:t>
                      </a:r>
                      <a:endParaRPr lang="zh-CN" altLang="en-US" sz="1400" b="1" dirty="0">
                        <a:solidFill>
                          <a:schemeClr val="bg1"/>
                        </a:solidFill>
                        <a:effectLst/>
                        <a:latin typeface="微软雅黑" pitchFamily="34" charset="-122"/>
                        <a:ea typeface="微软雅黑" pitchFamily="34" charset="-122"/>
                      </a:endParaRPr>
                    </a:p>
                  </a:txBody>
                  <a:tcPr marL="68596" marR="68596" marT="34294" marB="34294" anchor="ctr">
                    <a:solidFill>
                      <a:srgbClr val="00B0F0"/>
                    </a:solidFill>
                  </a:tcPr>
                </a:tc>
              </a:tr>
              <a:tr h="274328">
                <a:tc>
                  <a:txBody>
                    <a:bodyPr/>
                    <a:lstStyle/>
                    <a:p>
                      <a:pPr algn="ctr"/>
                      <a:r>
                        <a:rPr lang="en-US" altLang="zh-CN" sz="1200" b="0" dirty="0" smtClean="0">
                          <a:solidFill>
                            <a:schemeClr val="tx1">
                              <a:lumMod val="75000"/>
                              <a:lumOff val="25000"/>
                            </a:schemeClr>
                          </a:solidFill>
                        </a:rPr>
                        <a:t> Call Center</a:t>
                      </a:r>
                      <a:endParaRPr lang="zh-CN" altLang="en-US" sz="1200" b="0" dirty="0">
                        <a:solidFill>
                          <a:schemeClr val="tx1">
                            <a:lumMod val="75000"/>
                            <a:lumOff val="25000"/>
                          </a:schemeClr>
                        </a:solidFill>
                        <a:latin typeface="+mj-lt"/>
                      </a:endParaRPr>
                    </a:p>
                  </a:txBody>
                  <a:tcPr marL="68596" marR="68596" marT="34294" marB="34294" anchor="ctr">
                    <a:solidFill>
                      <a:srgbClr val="8BBC58"/>
                    </a:solidFill>
                  </a:tcPr>
                </a:tc>
                <a:tc>
                  <a:txBody>
                    <a:bodyPr/>
                    <a:lstStyle/>
                    <a:p>
                      <a:pPr algn="ctr"/>
                      <a:r>
                        <a:rPr lang="en-US" altLang="zh-CN" sz="1200" b="0" dirty="0" smtClean="0">
                          <a:solidFill>
                            <a:schemeClr val="tx1">
                              <a:lumMod val="75000"/>
                              <a:lumOff val="25000"/>
                            </a:schemeClr>
                          </a:solidFill>
                        </a:rPr>
                        <a:t>#1</a:t>
                      </a:r>
                      <a:endParaRPr lang="zh-CN" altLang="en-US" sz="1200" b="0" dirty="0">
                        <a:solidFill>
                          <a:schemeClr val="tx1">
                            <a:lumMod val="75000"/>
                            <a:lumOff val="25000"/>
                          </a:schemeClr>
                        </a:solidFill>
                        <a:latin typeface="+mj-lt"/>
                      </a:endParaRPr>
                    </a:p>
                  </a:txBody>
                  <a:tcPr marL="68596" marR="68596" marT="34294" marB="34294" anchor="ctr">
                    <a:solidFill>
                      <a:srgbClr val="8BBC58"/>
                    </a:solidFill>
                  </a:tcPr>
                </a:tc>
                <a:tc>
                  <a:txBody>
                    <a:bodyPr/>
                    <a:lstStyle/>
                    <a:p>
                      <a:pPr algn="ctr"/>
                      <a:r>
                        <a:rPr lang="en-US" altLang="zh-CN" sz="1200" b="0" dirty="0" smtClean="0">
                          <a:solidFill>
                            <a:schemeClr val="tx1">
                              <a:lumMod val="75000"/>
                              <a:lumOff val="25000"/>
                            </a:schemeClr>
                          </a:solidFill>
                        </a:rPr>
                        <a:t>#1</a:t>
                      </a:r>
                      <a:endParaRPr lang="zh-CN" altLang="en-US" sz="1200" b="0" dirty="0">
                        <a:solidFill>
                          <a:schemeClr val="tx1">
                            <a:lumMod val="75000"/>
                            <a:lumOff val="25000"/>
                          </a:schemeClr>
                        </a:solidFill>
                        <a:latin typeface="+mj-lt"/>
                      </a:endParaRPr>
                    </a:p>
                  </a:txBody>
                  <a:tcPr marL="68596" marR="68596" marT="34294" marB="34294" anchor="ctr">
                    <a:solidFill>
                      <a:srgbClr val="8BBC58"/>
                    </a:solidFill>
                  </a:tcPr>
                </a:tc>
              </a:tr>
              <a:tr h="274328">
                <a:tc>
                  <a:txBody>
                    <a:bodyPr/>
                    <a:lstStyle/>
                    <a:p>
                      <a:pPr algn="ctr"/>
                      <a:r>
                        <a:rPr lang="en-US" altLang="zh-CN" sz="1200" b="0" dirty="0" smtClean="0">
                          <a:solidFill>
                            <a:schemeClr val="tx1">
                              <a:lumMod val="75000"/>
                              <a:lumOff val="25000"/>
                            </a:schemeClr>
                          </a:solidFill>
                        </a:rPr>
                        <a:t>CRM</a:t>
                      </a:r>
                      <a:endParaRPr lang="zh-CN" altLang="en-US" sz="1200" b="0" dirty="0">
                        <a:solidFill>
                          <a:schemeClr val="tx1">
                            <a:lumMod val="75000"/>
                            <a:lumOff val="25000"/>
                          </a:schemeClr>
                        </a:solidFill>
                        <a:latin typeface="+mj-lt"/>
                      </a:endParaRPr>
                    </a:p>
                  </a:txBody>
                  <a:tcPr marL="68596" marR="68596" marT="34294" marB="34294" anchor="ctr">
                    <a:solidFill>
                      <a:schemeClr val="accent5">
                        <a:lumMod val="40000"/>
                        <a:lumOff val="60000"/>
                      </a:schemeClr>
                    </a:solidFill>
                  </a:tcPr>
                </a:tc>
                <a:tc>
                  <a:txBody>
                    <a:bodyPr/>
                    <a:lstStyle/>
                    <a:p>
                      <a:pPr algn="ctr"/>
                      <a:r>
                        <a:rPr lang="en-US" altLang="zh-CN" sz="1200" b="0" dirty="0" smtClean="0">
                          <a:solidFill>
                            <a:schemeClr val="tx1">
                              <a:lumMod val="75000"/>
                              <a:lumOff val="25000"/>
                            </a:schemeClr>
                          </a:solidFill>
                        </a:rPr>
                        <a:t>#1</a:t>
                      </a:r>
                      <a:endParaRPr lang="zh-CN" altLang="en-US" sz="1200" b="0" dirty="0">
                        <a:solidFill>
                          <a:schemeClr val="tx1">
                            <a:lumMod val="75000"/>
                            <a:lumOff val="25000"/>
                          </a:schemeClr>
                        </a:solidFill>
                        <a:latin typeface="+mj-lt"/>
                      </a:endParaRPr>
                    </a:p>
                  </a:txBody>
                  <a:tcPr marL="68596" marR="68596" marT="34294" marB="34294" anchor="ctr">
                    <a:solidFill>
                      <a:schemeClr val="accent5">
                        <a:lumMod val="40000"/>
                        <a:lumOff val="60000"/>
                      </a:schemeClr>
                    </a:solidFill>
                  </a:tcPr>
                </a:tc>
                <a:tc>
                  <a:txBody>
                    <a:bodyPr/>
                    <a:lstStyle/>
                    <a:p>
                      <a:pPr algn="ctr"/>
                      <a:r>
                        <a:rPr lang="en-US" altLang="zh-CN" sz="1200" b="0" dirty="0" smtClean="0">
                          <a:solidFill>
                            <a:schemeClr val="tx1">
                              <a:lumMod val="75000"/>
                              <a:lumOff val="25000"/>
                            </a:schemeClr>
                          </a:solidFill>
                          <a:latin typeface="+mj-lt"/>
                        </a:rPr>
                        <a:t>#1</a:t>
                      </a:r>
                      <a:endParaRPr lang="zh-CN" altLang="en-US" sz="1200" b="0" dirty="0">
                        <a:solidFill>
                          <a:schemeClr val="tx1">
                            <a:lumMod val="75000"/>
                            <a:lumOff val="25000"/>
                          </a:schemeClr>
                        </a:solidFill>
                        <a:latin typeface="+mj-lt"/>
                      </a:endParaRPr>
                    </a:p>
                  </a:txBody>
                  <a:tcPr marL="68596" marR="68596" marT="34294" marB="34294" anchor="ctr">
                    <a:solidFill>
                      <a:schemeClr val="accent5">
                        <a:lumMod val="40000"/>
                        <a:lumOff val="60000"/>
                      </a:schemeClr>
                    </a:solidFill>
                  </a:tcPr>
                </a:tc>
              </a:tr>
              <a:tr h="274328">
                <a:tc>
                  <a:txBody>
                    <a:bodyPr/>
                    <a:lstStyle/>
                    <a:p>
                      <a:pPr algn="ctr"/>
                      <a:r>
                        <a:rPr lang="en-US" altLang="zh-CN" sz="1200" b="0" dirty="0" smtClean="0">
                          <a:solidFill>
                            <a:schemeClr val="tx1">
                              <a:lumMod val="75000"/>
                              <a:lumOff val="25000"/>
                            </a:schemeClr>
                          </a:solidFill>
                          <a:latin typeface="+mj-lt"/>
                        </a:rPr>
                        <a:t>Payment</a:t>
                      </a:r>
                      <a:endParaRPr lang="zh-CN" altLang="en-US" sz="1200" b="0" dirty="0">
                        <a:solidFill>
                          <a:schemeClr val="tx1">
                            <a:lumMod val="75000"/>
                            <a:lumOff val="25000"/>
                          </a:schemeClr>
                        </a:solidFill>
                        <a:latin typeface="+mj-lt"/>
                      </a:endParaRPr>
                    </a:p>
                  </a:txBody>
                  <a:tcPr marL="68596" marR="68596" marT="34294" marB="34294" anchor="ctr">
                    <a:solidFill>
                      <a:srgbClr val="8BBC58"/>
                    </a:solidFill>
                  </a:tcPr>
                </a:tc>
                <a:tc>
                  <a:txBody>
                    <a:bodyPr/>
                    <a:lstStyle/>
                    <a:p>
                      <a:pPr algn="ctr"/>
                      <a:r>
                        <a:rPr lang="en-US" altLang="zh-CN" sz="1200" b="0" dirty="0" smtClean="0">
                          <a:solidFill>
                            <a:schemeClr val="tx1">
                              <a:lumMod val="75000"/>
                              <a:lumOff val="25000"/>
                            </a:schemeClr>
                          </a:solidFill>
                        </a:rPr>
                        <a:t>#1</a:t>
                      </a:r>
                      <a:endParaRPr lang="zh-CN" altLang="en-US" sz="1200" b="0" dirty="0">
                        <a:solidFill>
                          <a:schemeClr val="tx1">
                            <a:lumMod val="75000"/>
                            <a:lumOff val="25000"/>
                          </a:schemeClr>
                        </a:solidFill>
                        <a:latin typeface="+mj-lt"/>
                      </a:endParaRPr>
                    </a:p>
                  </a:txBody>
                  <a:tcPr marL="68596" marR="68596" marT="34294" marB="34294" anchor="ctr">
                    <a:solidFill>
                      <a:srgbClr val="8BBC58"/>
                    </a:solidFill>
                  </a:tcPr>
                </a:tc>
                <a:tc>
                  <a:txBody>
                    <a:bodyPr/>
                    <a:lstStyle/>
                    <a:p>
                      <a:pPr algn="ctr"/>
                      <a:r>
                        <a:rPr lang="en-US" altLang="zh-CN" sz="1200" b="0" dirty="0" smtClean="0">
                          <a:solidFill>
                            <a:schemeClr val="tx1">
                              <a:lumMod val="75000"/>
                              <a:lumOff val="25000"/>
                            </a:schemeClr>
                          </a:solidFill>
                        </a:rPr>
                        <a:t>#2</a:t>
                      </a:r>
                      <a:endParaRPr lang="zh-CN" altLang="en-US" sz="1200" b="0" dirty="0">
                        <a:solidFill>
                          <a:schemeClr val="tx1">
                            <a:lumMod val="75000"/>
                            <a:lumOff val="25000"/>
                          </a:schemeClr>
                        </a:solidFill>
                        <a:latin typeface="+mj-lt"/>
                      </a:endParaRPr>
                    </a:p>
                  </a:txBody>
                  <a:tcPr marL="68596" marR="68596" marT="34294" marB="34294" anchor="ctr">
                    <a:solidFill>
                      <a:srgbClr val="8BBC58"/>
                    </a:solidFill>
                  </a:tcPr>
                </a:tc>
              </a:tr>
              <a:tr h="274328">
                <a:tc>
                  <a:txBody>
                    <a:bodyPr/>
                    <a:lstStyle/>
                    <a:p>
                      <a:pPr algn="ctr"/>
                      <a:r>
                        <a:rPr lang="en-US" altLang="zh-CN" sz="1200" b="0" dirty="0" smtClean="0">
                          <a:solidFill>
                            <a:schemeClr val="tx1">
                              <a:lumMod val="75000"/>
                              <a:lumOff val="25000"/>
                            </a:schemeClr>
                          </a:solidFill>
                        </a:rPr>
                        <a:t>BI</a:t>
                      </a:r>
                      <a:endParaRPr lang="zh-CN" altLang="en-US" sz="1200" b="0" dirty="0">
                        <a:solidFill>
                          <a:schemeClr val="tx1">
                            <a:lumMod val="75000"/>
                            <a:lumOff val="25000"/>
                          </a:schemeClr>
                        </a:solidFill>
                        <a:latin typeface="+mj-lt"/>
                      </a:endParaRPr>
                    </a:p>
                  </a:txBody>
                  <a:tcPr marL="68596" marR="68596" marT="34294" marB="34294" anchor="ctr">
                    <a:solidFill>
                      <a:schemeClr val="accent5">
                        <a:lumMod val="40000"/>
                        <a:lumOff val="60000"/>
                      </a:schemeClr>
                    </a:solidFill>
                  </a:tcPr>
                </a:tc>
                <a:tc>
                  <a:txBody>
                    <a:bodyPr/>
                    <a:lstStyle/>
                    <a:p>
                      <a:pPr algn="ctr"/>
                      <a:r>
                        <a:rPr lang="en-US" altLang="zh-CN" sz="1200" b="0" dirty="0" smtClean="0">
                          <a:solidFill>
                            <a:schemeClr val="tx1">
                              <a:lumMod val="75000"/>
                              <a:lumOff val="25000"/>
                            </a:schemeClr>
                          </a:solidFill>
                        </a:rPr>
                        <a:t>#2</a:t>
                      </a:r>
                      <a:endParaRPr lang="zh-CN" altLang="en-US" sz="1200" b="0" dirty="0">
                        <a:solidFill>
                          <a:schemeClr val="tx1">
                            <a:lumMod val="75000"/>
                            <a:lumOff val="25000"/>
                          </a:schemeClr>
                        </a:solidFill>
                        <a:latin typeface="+mj-lt"/>
                      </a:endParaRPr>
                    </a:p>
                  </a:txBody>
                  <a:tcPr marL="68596" marR="68596" marT="34294" marB="34294" anchor="ctr">
                    <a:solidFill>
                      <a:schemeClr val="accent5">
                        <a:lumMod val="40000"/>
                        <a:lumOff val="60000"/>
                      </a:schemeClr>
                    </a:solidFill>
                  </a:tcPr>
                </a:tc>
                <a:tc>
                  <a:txBody>
                    <a:bodyPr/>
                    <a:lstStyle/>
                    <a:p>
                      <a:pPr algn="ctr"/>
                      <a:r>
                        <a:rPr lang="en-US" altLang="zh-CN" sz="1200" b="0" dirty="0" smtClean="0">
                          <a:solidFill>
                            <a:schemeClr val="tx1">
                              <a:lumMod val="75000"/>
                              <a:lumOff val="25000"/>
                            </a:schemeClr>
                          </a:solidFill>
                        </a:rPr>
                        <a:t>#8</a:t>
                      </a:r>
                      <a:endParaRPr lang="zh-CN" altLang="en-US" sz="1200" b="0" dirty="0">
                        <a:solidFill>
                          <a:schemeClr val="tx1">
                            <a:lumMod val="75000"/>
                            <a:lumOff val="25000"/>
                          </a:schemeClr>
                        </a:solidFill>
                        <a:latin typeface="+mj-lt"/>
                      </a:endParaRPr>
                    </a:p>
                  </a:txBody>
                  <a:tcPr marL="68596" marR="68596" marT="34294" marB="34294" anchor="ctr">
                    <a:solidFill>
                      <a:schemeClr val="accent5">
                        <a:lumMod val="40000"/>
                        <a:lumOff val="60000"/>
                      </a:schemeClr>
                    </a:solidFill>
                  </a:tcPr>
                </a:tc>
              </a:tr>
              <a:tr h="274328">
                <a:tc>
                  <a:txBody>
                    <a:bodyPr/>
                    <a:lstStyle/>
                    <a:p>
                      <a:pPr algn="ctr"/>
                      <a:r>
                        <a:rPr lang="en-US" altLang="zh-CN" sz="1200" b="0" dirty="0" smtClean="0">
                          <a:solidFill>
                            <a:schemeClr val="tx1">
                              <a:lumMod val="75000"/>
                              <a:lumOff val="25000"/>
                            </a:schemeClr>
                          </a:solidFill>
                        </a:rPr>
                        <a:t>E-Banking</a:t>
                      </a:r>
                      <a:endParaRPr lang="zh-CN" altLang="en-US" sz="1200" b="0" dirty="0">
                        <a:solidFill>
                          <a:schemeClr val="tx1">
                            <a:lumMod val="75000"/>
                            <a:lumOff val="25000"/>
                          </a:schemeClr>
                        </a:solidFill>
                        <a:latin typeface="+mj-lt"/>
                      </a:endParaRPr>
                    </a:p>
                  </a:txBody>
                  <a:tcPr marL="68596" marR="68596" marT="34294" marB="34294" anchor="ctr">
                    <a:solidFill>
                      <a:srgbClr val="8BBC58"/>
                    </a:solidFill>
                  </a:tcPr>
                </a:tc>
                <a:tc>
                  <a:txBody>
                    <a:bodyPr/>
                    <a:lstStyle/>
                    <a:p>
                      <a:pPr algn="ctr"/>
                      <a:r>
                        <a:rPr lang="en-US" altLang="zh-CN" sz="1200" b="0" dirty="0" smtClean="0">
                          <a:solidFill>
                            <a:schemeClr val="tx1">
                              <a:lumMod val="75000"/>
                              <a:lumOff val="25000"/>
                            </a:schemeClr>
                          </a:solidFill>
                        </a:rPr>
                        <a:t>#3</a:t>
                      </a:r>
                      <a:endParaRPr lang="zh-CN" altLang="en-US" sz="1200" b="0" dirty="0">
                        <a:solidFill>
                          <a:schemeClr val="tx1">
                            <a:lumMod val="75000"/>
                            <a:lumOff val="25000"/>
                          </a:schemeClr>
                        </a:solidFill>
                        <a:latin typeface="+mj-lt"/>
                      </a:endParaRPr>
                    </a:p>
                  </a:txBody>
                  <a:tcPr marL="68596" marR="68596" marT="34294" marB="34294" anchor="ctr">
                    <a:solidFill>
                      <a:srgbClr val="8BBC58"/>
                    </a:solidFill>
                  </a:tcPr>
                </a:tc>
                <a:tc>
                  <a:txBody>
                    <a:bodyPr/>
                    <a:lstStyle/>
                    <a:p>
                      <a:pPr algn="ctr"/>
                      <a:r>
                        <a:rPr lang="en-US" altLang="zh-CN" sz="1200" b="0" dirty="0" smtClean="0">
                          <a:solidFill>
                            <a:schemeClr val="tx1">
                              <a:lumMod val="75000"/>
                              <a:lumOff val="25000"/>
                            </a:schemeClr>
                          </a:solidFill>
                        </a:rPr>
                        <a:t>#3</a:t>
                      </a:r>
                      <a:endParaRPr lang="zh-CN" altLang="en-US" sz="1200" b="0" dirty="0">
                        <a:solidFill>
                          <a:schemeClr val="tx1">
                            <a:lumMod val="75000"/>
                            <a:lumOff val="25000"/>
                          </a:schemeClr>
                        </a:solidFill>
                        <a:latin typeface="+mj-lt"/>
                      </a:endParaRPr>
                    </a:p>
                  </a:txBody>
                  <a:tcPr marL="68596" marR="68596" marT="34294" marB="34294" anchor="ctr">
                    <a:solidFill>
                      <a:srgbClr val="8BBC58"/>
                    </a:solidFill>
                  </a:tcPr>
                </a:tc>
              </a:tr>
            </a:tbl>
          </a:graphicData>
        </a:graphic>
      </p:graphicFrame>
      <p:sp>
        <p:nvSpPr>
          <p:cNvPr id="79" name="矩形 78"/>
          <p:cNvSpPr/>
          <p:nvPr/>
        </p:nvSpPr>
        <p:spPr>
          <a:xfrm>
            <a:off x="4643438" y="2956427"/>
            <a:ext cx="4351434" cy="1472711"/>
          </a:xfrm>
          <a:prstGeom prst="rect">
            <a:avLst/>
          </a:prstGeom>
        </p:spPr>
        <p:txBody>
          <a:bodyPr wrap="square" lIns="68580" tIns="34290" rIns="68580" bIns="34290">
            <a:spAutoFit/>
          </a:bodyPr>
          <a:lstStyle/>
          <a:p>
            <a:pPr marL="42863">
              <a:defRPr/>
            </a:pPr>
            <a:r>
              <a:rPr lang="en-US" altLang="zh-CN" sz="1200" dirty="0" smtClean="0">
                <a:solidFill>
                  <a:schemeClr val="tx1">
                    <a:lumMod val="75000"/>
                    <a:lumOff val="25000"/>
                  </a:schemeClr>
                </a:solidFill>
                <a:latin typeface="微软雅黑" pitchFamily="34" charset="-122"/>
                <a:ea typeface="微软雅黑" pitchFamily="34" charset="-122"/>
              </a:rPr>
              <a:t>IDC</a:t>
            </a:r>
            <a:r>
              <a:rPr lang="zh-CN" altLang="zh-CN" sz="1200" dirty="0">
                <a:solidFill>
                  <a:schemeClr val="tx1">
                    <a:lumMod val="75000"/>
                    <a:lumOff val="25000"/>
                  </a:schemeClr>
                </a:solidFill>
                <a:latin typeface="微软雅黑" pitchFamily="34" charset="-122"/>
                <a:ea typeface="微软雅黑" pitchFamily="34" charset="-122"/>
              </a:rPr>
              <a:t>认为，</a:t>
            </a:r>
            <a:r>
              <a:rPr lang="en-US" altLang="zh-CN" sz="1200" dirty="0" smtClean="0">
                <a:solidFill>
                  <a:schemeClr val="tx1">
                    <a:lumMod val="75000"/>
                    <a:lumOff val="25000"/>
                  </a:schemeClr>
                </a:solidFill>
                <a:latin typeface="微软雅黑" pitchFamily="34" charset="-122"/>
                <a:ea typeface="微软雅黑" pitchFamily="34" charset="-122"/>
              </a:rPr>
              <a:t>2013</a:t>
            </a:r>
            <a:r>
              <a:rPr lang="zh-CN" altLang="zh-CN" sz="1200" dirty="0" smtClean="0">
                <a:solidFill>
                  <a:schemeClr val="tx1">
                    <a:lumMod val="75000"/>
                    <a:lumOff val="25000"/>
                  </a:schemeClr>
                </a:solidFill>
                <a:latin typeface="微软雅黑" pitchFamily="34" charset="-122"/>
                <a:ea typeface="微软雅黑" pitchFamily="34" charset="-122"/>
              </a:rPr>
              <a:t>年</a:t>
            </a:r>
            <a:r>
              <a:rPr lang="zh-CN" altLang="zh-CN" sz="1200" dirty="0">
                <a:solidFill>
                  <a:schemeClr val="tx1">
                    <a:lumMod val="75000"/>
                    <a:lumOff val="25000"/>
                  </a:schemeClr>
                </a:solidFill>
                <a:latin typeface="微软雅黑" pitchFamily="34" charset="-122"/>
                <a:ea typeface="微软雅黑" pitchFamily="34" charset="-122"/>
              </a:rPr>
              <a:t>中国银行业</a:t>
            </a:r>
            <a:r>
              <a:rPr lang="en-US" altLang="zh-CN" sz="1200" dirty="0">
                <a:solidFill>
                  <a:schemeClr val="tx1">
                    <a:lumMod val="75000"/>
                    <a:lumOff val="25000"/>
                  </a:schemeClr>
                </a:solidFill>
                <a:latin typeface="微软雅黑" pitchFamily="34" charset="-122"/>
                <a:ea typeface="微软雅黑" pitchFamily="34" charset="-122"/>
              </a:rPr>
              <a:t>IT</a:t>
            </a:r>
            <a:r>
              <a:rPr lang="zh-CN" altLang="zh-CN" sz="1200" dirty="0">
                <a:solidFill>
                  <a:schemeClr val="tx1">
                    <a:lumMod val="75000"/>
                    <a:lumOff val="25000"/>
                  </a:schemeClr>
                </a:solidFill>
                <a:latin typeface="微软雅黑" pitchFamily="34" charset="-122"/>
                <a:ea typeface="微软雅黑" pitchFamily="34" charset="-122"/>
              </a:rPr>
              <a:t>解决方案市场的领导者包括宇信易诚</a:t>
            </a:r>
            <a:r>
              <a:rPr lang="zh-CN" altLang="zh-CN" sz="1200" dirty="0" smtClean="0">
                <a:solidFill>
                  <a:schemeClr val="tx1">
                    <a:lumMod val="75000"/>
                    <a:lumOff val="25000"/>
                  </a:schemeClr>
                </a:solidFill>
                <a:latin typeface="微软雅黑" pitchFamily="34" charset="-122"/>
                <a:ea typeface="微软雅黑" pitchFamily="34" charset="-122"/>
              </a:rPr>
              <a:t>、</a:t>
            </a:r>
            <a:r>
              <a:rPr lang="en-US" altLang="zh-CN" sz="1200" dirty="0" smtClean="0">
                <a:solidFill>
                  <a:schemeClr val="tx1">
                    <a:lumMod val="75000"/>
                    <a:lumOff val="25000"/>
                  </a:schemeClr>
                </a:solidFill>
                <a:latin typeface="微软雅黑" pitchFamily="34" charset="-122"/>
                <a:ea typeface="微软雅黑" pitchFamily="34" charset="-122"/>
              </a:rPr>
              <a:t>IBM</a:t>
            </a:r>
            <a:r>
              <a:rPr lang="zh-CN" altLang="zh-CN" sz="1200" dirty="0">
                <a:solidFill>
                  <a:schemeClr val="tx1">
                    <a:lumMod val="75000"/>
                    <a:lumOff val="25000"/>
                  </a:schemeClr>
                </a:solidFill>
                <a:latin typeface="微软雅黑" pitchFamily="34" charset="-122"/>
                <a:ea typeface="微软雅黑" pitchFamily="34" charset="-122"/>
              </a:rPr>
              <a:t>、文思海辉</a:t>
            </a:r>
            <a:r>
              <a:rPr lang="zh-CN" altLang="zh-CN" sz="1200" dirty="0" smtClean="0">
                <a:solidFill>
                  <a:schemeClr val="tx1">
                    <a:lumMod val="75000"/>
                    <a:lumOff val="25000"/>
                  </a:schemeClr>
                </a:solidFill>
                <a:latin typeface="微软雅黑" pitchFamily="34" charset="-122"/>
                <a:ea typeface="微软雅黑" pitchFamily="34" charset="-122"/>
              </a:rPr>
              <a:t>、神州信息、高伟达</a:t>
            </a:r>
            <a:r>
              <a:rPr lang="zh-CN" altLang="zh-CN" sz="1200" dirty="0">
                <a:solidFill>
                  <a:schemeClr val="tx1">
                    <a:lumMod val="75000"/>
                    <a:lumOff val="25000"/>
                  </a:schemeClr>
                </a:solidFill>
                <a:latin typeface="微软雅黑" pitchFamily="34" charset="-122"/>
                <a:ea typeface="微软雅黑" pitchFamily="34" charset="-122"/>
              </a:rPr>
              <a:t>、柯莱特、中软国际、</a:t>
            </a:r>
            <a:r>
              <a:rPr lang="en-US" altLang="zh-CN" sz="1200" dirty="0">
                <a:solidFill>
                  <a:schemeClr val="tx1">
                    <a:lumMod val="75000"/>
                    <a:lumOff val="25000"/>
                  </a:schemeClr>
                </a:solidFill>
                <a:latin typeface="微软雅黑" pitchFamily="34" charset="-122"/>
                <a:ea typeface="微软雅黑" pitchFamily="34" charset="-122"/>
              </a:rPr>
              <a:t>TCS</a:t>
            </a:r>
            <a:r>
              <a:rPr lang="zh-CN" altLang="zh-CN" sz="1200" dirty="0">
                <a:solidFill>
                  <a:schemeClr val="tx1">
                    <a:lumMod val="75000"/>
                    <a:lumOff val="25000"/>
                  </a:schemeClr>
                </a:solidFill>
                <a:latin typeface="微软雅黑" pitchFamily="34" charset="-122"/>
                <a:ea typeface="微软雅黑" pitchFamily="34" charset="-122"/>
              </a:rPr>
              <a:t>等</a:t>
            </a:r>
            <a:r>
              <a:rPr lang="zh-CN" altLang="zh-CN" sz="1200" dirty="0" smtClean="0">
                <a:solidFill>
                  <a:schemeClr val="tx1">
                    <a:lumMod val="75000"/>
                    <a:lumOff val="25000"/>
                  </a:schemeClr>
                </a:solidFill>
                <a:latin typeface="微软雅黑" pitchFamily="34" charset="-122"/>
                <a:ea typeface="微软雅黑" pitchFamily="34" charset="-122"/>
              </a:rPr>
              <a:t>。</a:t>
            </a:r>
            <a:endParaRPr lang="en-US" altLang="zh-CN" sz="1200" dirty="0" smtClean="0">
              <a:solidFill>
                <a:schemeClr val="tx1">
                  <a:lumMod val="75000"/>
                  <a:lumOff val="25000"/>
                </a:schemeClr>
              </a:solidFill>
              <a:latin typeface="微软雅黑" pitchFamily="34" charset="-122"/>
              <a:ea typeface="微软雅黑" pitchFamily="34" charset="-122"/>
            </a:endParaRPr>
          </a:p>
          <a:p>
            <a:pPr marL="42863">
              <a:defRPr/>
            </a:pPr>
            <a:endParaRPr lang="en-US" altLang="zh-CN" sz="1200" dirty="0">
              <a:latin typeface="微软雅黑" pitchFamily="34" charset="-122"/>
              <a:ea typeface="微软雅黑" pitchFamily="34" charset="-122"/>
            </a:endParaRPr>
          </a:p>
          <a:p>
            <a:pPr marL="42863">
              <a:lnSpc>
                <a:spcPct val="120000"/>
              </a:lnSpc>
              <a:defRPr/>
            </a:pPr>
            <a:r>
              <a:rPr lang="zh-CN" altLang="zh-CN" sz="1200" dirty="0" smtClean="0">
                <a:solidFill>
                  <a:srgbClr val="E4793D"/>
                </a:solidFill>
                <a:latin typeface="微软雅黑" pitchFamily="34" charset="-122"/>
                <a:ea typeface="微软雅黑" pitchFamily="34" charset="-122"/>
              </a:rPr>
              <a:t>与</a:t>
            </a:r>
            <a:r>
              <a:rPr lang="en-US" altLang="zh-CN" sz="1200" dirty="0" smtClean="0">
                <a:solidFill>
                  <a:srgbClr val="E4793D"/>
                </a:solidFill>
                <a:latin typeface="微软雅黑" pitchFamily="34" charset="-122"/>
                <a:ea typeface="微软雅黑" pitchFamily="34" charset="-122"/>
              </a:rPr>
              <a:t>2012</a:t>
            </a:r>
            <a:r>
              <a:rPr lang="zh-CN" altLang="zh-CN" sz="1200" dirty="0" smtClean="0">
                <a:solidFill>
                  <a:srgbClr val="E4793D"/>
                </a:solidFill>
                <a:latin typeface="微软雅黑" pitchFamily="34" charset="-122"/>
                <a:ea typeface="微软雅黑" pitchFamily="34" charset="-122"/>
              </a:rPr>
              <a:t>年</a:t>
            </a:r>
            <a:r>
              <a:rPr lang="zh-CN" altLang="zh-CN" sz="1200" dirty="0">
                <a:solidFill>
                  <a:srgbClr val="E4793D"/>
                </a:solidFill>
                <a:latin typeface="微软雅黑" pitchFamily="34" charset="-122"/>
                <a:ea typeface="微软雅黑" pitchFamily="34" charset="-122"/>
              </a:rPr>
              <a:t>相比，文思海</a:t>
            </a:r>
            <a:r>
              <a:rPr lang="zh-CN" altLang="zh-CN" sz="1200" dirty="0" smtClean="0">
                <a:solidFill>
                  <a:srgbClr val="E4793D"/>
                </a:solidFill>
                <a:latin typeface="微软雅黑" pitchFamily="34" charset="-122"/>
                <a:ea typeface="微软雅黑" pitchFamily="34" charset="-122"/>
              </a:rPr>
              <a:t>辉</a:t>
            </a:r>
            <a:r>
              <a:rPr lang="zh-CN" altLang="en-US" sz="1200" dirty="0" smtClean="0">
                <a:solidFill>
                  <a:srgbClr val="E4793D"/>
                </a:solidFill>
                <a:latin typeface="微软雅黑" pitchFamily="34" charset="-122"/>
                <a:ea typeface="微软雅黑" pitchFamily="34" charset="-122"/>
              </a:rPr>
              <a:t>跻身</a:t>
            </a:r>
            <a:r>
              <a:rPr lang="en-US" altLang="zh-CN" sz="1200" dirty="0" smtClean="0">
                <a:solidFill>
                  <a:srgbClr val="E4793D"/>
                </a:solidFill>
                <a:latin typeface="微软雅黑" pitchFamily="34" charset="-122"/>
                <a:ea typeface="微软雅黑" pitchFamily="34" charset="-122"/>
              </a:rPr>
              <a:t>2013</a:t>
            </a:r>
            <a:r>
              <a:rPr lang="zh-CN" altLang="zh-CN" sz="1200" dirty="0" smtClean="0">
                <a:solidFill>
                  <a:srgbClr val="E4793D"/>
                </a:solidFill>
                <a:latin typeface="微软雅黑" pitchFamily="34" charset="-122"/>
                <a:ea typeface="微软雅黑" pitchFamily="34" charset="-122"/>
              </a:rPr>
              <a:t>年</a:t>
            </a:r>
            <a:r>
              <a:rPr lang="zh-CN" altLang="zh-CN" sz="1200" dirty="0">
                <a:solidFill>
                  <a:srgbClr val="E4793D"/>
                </a:solidFill>
                <a:latin typeface="微软雅黑" pitchFamily="34" charset="-122"/>
                <a:ea typeface="微软雅黑" pitchFamily="34" charset="-122"/>
              </a:rPr>
              <a:t>中国银行业</a:t>
            </a:r>
            <a:r>
              <a:rPr lang="en-US" altLang="zh-CN" sz="1200" dirty="0">
                <a:solidFill>
                  <a:srgbClr val="E4793D"/>
                </a:solidFill>
                <a:latin typeface="微软雅黑" pitchFamily="34" charset="-122"/>
                <a:ea typeface="微软雅黑" pitchFamily="34" charset="-122"/>
              </a:rPr>
              <a:t>IT</a:t>
            </a:r>
            <a:r>
              <a:rPr lang="zh-CN" altLang="zh-CN" sz="1200" dirty="0">
                <a:solidFill>
                  <a:srgbClr val="E4793D"/>
                </a:solidFill>
                <a:latin typeface="微软雅黑" pitchFamily="34" charset="-122"/>
                <a:ea typeface="微软雅黑" pitchFamily="34" charset="-122"/>
              </a:rPr>
              <a:t>解决</a:t>
            </a:r>
            <a:r>
              <a:rPr lang="zh-CN" altLang="zh-CN" sz="1200" dirty="0" smtClean="0">
                <a:solidFill>
                  <a:srgbClr val="E4793D"/>
                </a:solidFill>
                <a:latin typeface="微软雅黑" pitchFamily="34" charset="-122"/>
                <a:ea typeface="微软雅黑" pitchFamily="34" charset="-122"/>
              </a:rPr>
              <a:t>方案</a:t>
            </a:r>
            <a:r>
              <a:rPr lang="zh-CN" altLang="en-US" sz="1200" dirty="0" smtClean="0">
                <a:solidFill>
                  <a:srgbClr val="E4793D"/>
                </a:solidFill>
                <a:latin typeface="微软雅黑" pitchFamily="34" charset="-122"/>
                <a:ea typeface="微软雅黑" pitchFamily="34" charset="-122"/>
              </a:rPr>
              <a:t>三甲，位列中国供应商第二位</a:t>
            </a:r>
            <a:r>
              <a:rPr lang="zh-CN" altLang="zh-CN" sz="1200" dirty="0" smtClean="0">
                <a:solidFill>
                  <a:srgbClr val="E4793D"/>
                </a:solidFill>
                <a:latin typeface="微软雅黑" pitchFamily="34" charset="-122"/>
                <a:ea typeface="微软雅黑" pitchFamily="34" charset="-122"/>
              </a:rPr>
              <a:t>，</a:t>
            </a:r>
            <a:r>
              <a:rPr lang="zh-CN" altLang="zh-CN" sz="1200" dirty="0">
                <a:solidFill>
                  <a:srgbClr val="E4793D"/>
                </a:solidFill>
                <a:latin typeface="微软雅黑" pitchFamily="34" charset="-122"/>
                <a:ea typeface="微软雅黑" pitchFamily="34" charset="-122"/>
              </a:rPr>
              <a:t>文思与海辉通过对等合并增强了在金融业的</a:t>
            </a:r>
            <a:r>
              <a:rPr lang="zh-CN" altLang="en-US" sz="1200" dirty="0">
                <a:solidFill>
                  <a:srgbClr val="E4793D"/>
                </a:solidFill>
                <a:latin typeface="微软雅黑" pitchFamily="34" charset="-122"/>
                <a:ea typeface="微软雅黑" pitchFamily="34" charset="-122"/>
              </a:rPr>
              <a:t>整体</a:t>
            </a:r>
            <a:r>
              <a:rPr lang="zh-CN" altLang="zh-CN" sz="1200" dirty="0">
                <a:solidFill>
                  <a:srgbClr val="E4793D"/>
                </a:solidFill>
                <a:latin typeface="微软雅黑" pitchFamily="34" charset="-122"/>
                <a:ea typeface="微软雅黑" pitchFamily="34" charset="-122"/>
              </a:rPr>
              <a:t>实力，跻身第一梯队</a:t>
            </a:r>
            <a:r>
              <a:rPr lang="zh-CN" altLang="zh-CN" sz="1200" dirty="0" smtClean="0">
                <a:solidFill>
                  <a:srgbClr val="E4793D"/>
                </a:solidFill>
                <a:latin typeface="微软雅黑" pitchFamily="34" charset="-122"/>
                <a:ea typeface="微软雅黑" pitchFamily="34" charset="-122"/>
              </a:rPr>
              <a:t>。</a:t>
            </a:r>
            <a:endParaRPr lang="zh-CN" altLang="zh-CN" sz="1200" dirty="0">
              <a:solidFill>
                <a:srgbClr val="C00000"/>
              </a:solidFill>
              <a:latin typeface="微软雅黑" pitchFamily="34" charset="-122"/>
              <a:ea typeface="微软雅黑" pitchFamily="34" charset="-122"/>
            </a:endParaRPr>
          </a:p>
        </p:txBody>
      </p:sp>
      <p:sp>
        <p:nvSpPr>
          <p:cNvPr id="82" name="上箭头 81"/>
          <p:cNvSpPr/>
          <p:nvPr/>
        </p:nvSpPr>
        <p:spPr>
          <a:xfrm>
            <a:off x="7197328" y="1940456"/>
            <a:ext cx="128588" cy="194072"/>
          </a:xfrm>
          <a:prstGeom prst="upArrow">
            <a:avLst/>
          </a:prstGeom>
          <a:solidFill>
            <a:srgbClr val="E4793D"/>
          </a:solidFill>
          <a:ln w="3175">
            <a:noFill/>
          </a:ln>
          <a:effectLst/>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dirty="0" smtClean="0">
              <a:latin typeface="微软雅黑" pitchFamily="34" charset="-122"/>
              <a:ea typeface="微软雅黑" pitchFamily="34" charset="-122"/>
            </a:endParaRPr>
          </a:p>
        </p:txBody>
      </p:sp>
      <p:sp>
        <p:nvSpPr>
          <p:cNvPr id="87" name="标题 1"/>
          <p:cNvSpPr txBox="1">
            <a:spLocks/>
          </p:cNvSpPr>
          <p:nvPr/>
        </p:nvSpPr>
        <p:spPr>
          <a:xfrm>
            <a:off x="548582" y="141480"/>
            <a:ext cx="8229600" cy="324036"/>
          </a:xfrm>
          <a:prstGeom prst="rect">
            <a:avLst/>
          </a:prstGeom>
        </p:spPr>
        <p:txBody>
          <a:bodyPr vert="horz" lIns="73975" tIns="36987" rIns="73975" bIns="36987" rtlCol="0" anchor="ctr">
            <a:noAutofit/>
          </a:bodyPr>
          <a:lstStyle/>
          <a:p>
            <a:pPr lvl="0">
              <a:spcBef>
                <a:spcPct val="0"/>
              </a:spcBef>
            </a:pPr>
            <a:r>
              <a:rPr lang="zh-CN" altLang="en-US" sz="2000" b="1" dirty="0" smtClean="0">
                <a:solidFill>
                  <a:schemeClr val="tx1">
                    <a:lumMod val="75000"/>
                    <a:lumOff val="25000"/>
                  </a:schemeClr>
                </a:solidFill>
                <a:latin typeface="+mj-lt"/>
                <a:ea typeface="微软雅黑" pitchFamily="34" charset="-122"/>
                <a:cs typeface="+mj-cs"/>
              </a:rPr>
              <a:t>权威分析机构认可</a:t>
            </a:r>
            <a:r>
              <a:rPr lang="en-US" altLang="zh-CN" sz="2000" b="1" dirty="0" smtClean="0">
                <a:solidFill>
                  <a:schemeClr val="tx1">
                    <a:lumMod val="75000"/>
                    <a:lumOff val="25000"/>
                  </a:schemeClr>
                </a:solidFill>
                <a:latin typeface="+mj-lt"/>
                <a:ea typeface="微软雅黑" pitchFamily="34" charset="-122"/>
                <a:cs typeface="+mj-cs"/>
              </a:rPr>
              <a:t>——IDC</a:t>
            </a:r>
            <a:endParaRPr lang="zh-CN" altLang="en-US" sz="2000" b="1" dirty="0" smtClean="0">
              <a:solidFill>
                <a:schemeClr val="tx1">
                  <a:lumMod val="75000"/>
                  <a:lumOff val="25000"/>
                </a:schemeClr>
              </a:solidFill>
              <a:latin typeface="+mj-lt"/>
              <a:ea typeface="微软雅黑" pitchFamily="34" charset="-122"/>
              <a:cs typeface="+mj-cs"/>
            </a:endParaRPr>
          </a:p>
        </p:txBody>
      </p:sp>
      <p:grpSp>
        <p:nvGrpSpPr>
          <p:cNvPr id="164" name="组合 163"/>
          <p:cNvGrpSpPr/>
          <p:nvPr/>
        </p:nvGrpSpPr>
        <p:grpSpPr>
          <a:xfrm>
            <a:off x="209551" y="714362"/>
            <a:ext cx="4268336" cy="3696140"/>
            <a:chOff x="209551" y="857238"/>
            <a:chExt cx="4268336" cy="3696140"/>
          </a:xfrm>
        </p:grpSpPr>
        <p:sp>
          <p:nvSpPr>
            <p:cNvPr id="90" name="TextBox 6"/>
            <p:cNvSpPr txBox="1">
              <a:spLocks noChangeArrowheads="1"/>
            </p:cNvSpPr>
            <p:nvPr/>
          </p:nvSpPr>
          <p:spPr bwMode="auto">
            <a:xfrm>
              <a:off x="279105" y="4214824"/>
              <a:ext cx="4129744" cy="338554"/>
            </a:xfrm>
            <a:prstGeom prst="rect">
              <a:avLst/>
            </a:prstGeom>
            <a:noFill/>
            <a:ln w="9525">
              <a:noFill/>
              <a:miter lim="800000"/>
              <a:headEnd/>
              <a:tailEnd/>
            </a:ln>
          </p:spPr>
          <p:txBody>
            <a:bodyPr wrap="square">
              <a:spAutoFit/>
            </a:bodyPr>
            <a:lstStyle/>
            <a:p>
              <a:r>
                <a:rPr lang="zh-CN" altLang="en-US" sz="800" b="1" dirty="0">
                  <a:solidFill>
                    <a:schemeClr val="bg1">
                      <a:lumMod val="50000"/>
                    </a:schemeClr>
                  </a:solidFill>
                  <a:latin typeface="微软雅黑" pitchFamily="34" charset="-122"/>
                  <a:ea typeface="微软雅黑" pitchFamily="34" charset="-122"/>
                </a:rPr>
                <a:t>摘自：</a:t>
              </a:r>
              <a:r>
                <a:rPr lang="en-US" altLang="zh-CN" sz="800" b="1" dirty="0">
                  <a:solidFill>
                    <a:schemeClr val="bg1">
                      <a:lumMod val="50000"/>
                    </a:schemeClr>
                  </a:solidFill>
                  <a:latin typeface="微软雅黑" pitchFamily="34" charset="-122"/>
                  <a:ea typeface="微软雅黑" pitchFamily="34" charset="-122"/>
                </a:rPr>
                <a:t>IDC</a:t>
              </a:r>
              <a:r>
                <a:rPr lang="zh-CN" altLang="en-US" sz="800" b="1" dirty="0">
                  <a:solidFill>
                    <a:schemeClr val="bg1">
                      <a:lumMod val="50000"/>
                    </a:schemeClr>
                  </a:solidFill>
                  <a:latin typeface="微软雅黑" pitchFamily="34" charset="-122"/>
                  <a:ea typeface="微软雅黑" pitchFamily="34" charset="-122"/>
                </a:rPr>
                <a:t>市场分</a:t>
              </a:r>
              <a:r>
                <a:rPr lang="zh-CN" altLang="en-US" sz="800" b="1" dirty="0" smtClean="0">
                  <a:solidFill>
                    <a:schemeClr val="bg1">
                      <a:lumMod val="50000"/>
                    </a:schemeClr>
                  </a:solidFill>
                  <a:latin typeface="微软雅黑" pitchFamily="34" charset="-122"/>
                  <a:ea typeface="微软雅黑" pitchFamily="34" charset="-122"/>
                </a:rPr>
                <a:t>析 </a:t>
              </a:r>
              <a:r>
                <a:rPr lang="en-US" altLang="zh-CN" sz="800" b="1" dirty="0" smtClean="0">
                  <a:solidFill>
                    <a:schemeClr val="bg1">
                      <a:lumMod val="50000"/>
                    </a:schemeClr>
                  </a:solidFill>
                  <a:latin typeface="微软雅黑" pitchFamily="34" charset="-122"/>
                  <a:ea typeface="微软雅黑" pitchFamily="34" charset="-122"/>
                </a:rPr>
                <a:t>- China </a:t>
              </a:r>
              <a:r>
                <a:rPr lang="en-US" altLang="zh-CN" sz="800" b="1" dirty="0">
                  <a:solidFill>
                    <a:schemeClr val="bg1">
                      <a:lumMod val="50000"/>
                    </a:schemeClr>
                  </a:solidFill>
                  <a:latin typeface="微软雅黑" pitchFamily="34" charset="-122"/>
                  <a:ea typeface="微软雅黑" pitchFamily="34" charset="-122"/>
                </a:rPr>
                <a:t>Banking IT Solution 2013-2017 </a:t>
              </a:r>
              <a:r>
                <a:rPr lang="en-US" altLang="zh-CN" sz="800" b="1" dirty="0" smtClean="0">
                  <a:solidFill>
                    <a:schemeClr val="bg1">
                      <a:lumMod val="50000"/>
                    </a:schemeClr>
                  </a:solidFill>
                  <a:latin typeface="微软雅黑" pitchFamily="34" charset="-122"/>
                  <a:ea typeface="微软雅黑" pitchFamily="34" charset="-122"/>
                </a:rPr>
                <a:t>Forecast</a:t>
              </a:r>
              <a:r>
                <a:rPr lang="zh-CN" altLang="en-US" sz="800" b="1" dirty="0" smtClean="0">
                  <a:solidFill>
                    <a:schemeClr val="bg1">
                      <a:lumMod val="50000"/>
                    </a:schemeClr>
                  </a:solidFill>
                  <a:latin typeface="微软雅黑" pitchFamily="34" charset="-122"/>
                  <a:ea typeface="微软雅黑" pitchFamily="34" charset="-122"/>
                </a:rPr>
                <a:t> </a:t>
              </a:r>
              <a:r>
                <a:rPr lang="en-US" altLang="zh-CN" sz="800" b="1" dirty="0">
                  <a:solidFill>
                    <a:schemeClr val="bg1">
                      <a:lumMod val="50000"/>
                    </a:schemeClr>
                  </a:solidFill>
                  <a:latin typeface="微软雅黑" pitchFamily="34" charset="-122"/>
                  <a:ea typeface="微软雅黑" pitchFamily="34" charset="-122"/>
                </a:rPr>
                <a:t>and Analysis</a:t>
              </a:r>
              <a:endParaRPr lang="zh-CN" altLang="en-US" sz="800" b="1" dirty="0">
                <a:solidFill>
                  <a:schemeClr val="bg1">
                    <a:lumMod val="50000"/>
                  </a:schemeClr>
                </a:solidFill>
                <a:latin typeface="微软雅黑" pitchFamily="34" charset="-122"/>
                <a:ea typeface="微软雅黑" pitchFamily="34" charset="-122"/>
              </a:endParaRPr>
            </a:p>
          </p:txBody>
        </p:sp>
        <p:sp>
          <p:nvSpPr>
            <p:cNvPr id="91" name="Rectangle 14"/>
            <p:cNvSpPr/>
            <p:nvPr/>
          </p:nvSpPr>
          <p:spPr>
            <a:xfrm>
              <a:off x="209551" y="857238"/>
              <a:ext cx="4268336" cy="3668112"/>
            </a:xfrm>
            <a:prstGeom prst="rect">
              <a:avLst/>
            </a:prstGeom>
            <a:ln>
              <a:solidFill>
                <a:srgbClr val="77C1E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微软雅黑" pitchFamily="34" charset="-122"/>
                <a:ea typeface="微软雅黑" pitchFamily="34" charset="-122"/>
              </a:endParaRPr>
            </a:p>
          </p:txBody>
        </p:sp>
        <p:sp>
          <p:nvSpPr>
            <p:cNvPr id="92" name="Rectangle 13"/>
            <p:cNvSpPr/>
            <p:nvPr/>
          </p:nvSpPr>
          <p:spPr>
            <a:xfrm>
              <a:off x="499144" y="1163010"/>
              <a:ext cx="3814005" cy="2798761"/>
            </a:xfrm>
            <a:prstGeom prst="rect">
              <a:avLst/>
            </a:prstGeom>
            <a:ln w="19050">
              <a:solidFill>
                <a:srgbClr val="77C1E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微软雅黑" pitchFamily="34" charset="-122"/>
                <a:ea typeface="微软雅黑" pitchFamily="34" charset="-122"/>
              </a:endParaRPr>
            </a:p>
          </p:txBody>
        </p:sp>
        <p:sp>
          <p:nvSpPr>
            <p:cNvPr id="93" name="Rectangle 17"/>
            <p:cNvSpPr/>
            <p:nvPr/>
          </p:nvSpPr>
          <p:spPr>
            <a:xfrm>
              <a:off x="499144" y="1163010"/>
              <a:ext cx="1100194" cy="18399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800" dirty="0" smtClean="0">
                  <a:latin typeface="微软雅黑" pitchFamily="34" charset="-122"/>
                  <a:ea typeface="微软雅黑" pitchFamily="34" charset="-122"/>
                </a:rPr>
                <a:t>潜在竞争者</a:t>
              </a:r>
              <a:endParaRPr lang="en-US" sz="800" dirty="0">
                <a:latin typeface="微软雅黑" pitchFamily="34" charset="-122"/>
                <a:ea typeface="微软雅黑" pitchFamily="34" charset="-122"/>
              </a:endParaRPr>
            </a:p>
          </p:txBody>
        </p:sp>
        <p:sp>
          <p:nvSpPr>
            <p:cNvPr id="94" name="Rectangle 18"/>
            <p:cNvSpPr/>
            <p:nvPr/>
          </p:nvSpPr>
          <p:spPr>
            <a:xfrm>
              <a:off x="3212955" y="1163010"/>
              <a:ext cx="1100194" cy="18399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800" dirty="0" smtClean="0">
                  <a:latin typeface="微软雅黑" pitchFamily="34" charset="-122"/>
                  <a:ea typeface="微软雅黑" pitchFamily="34" charset="-122"/>
                </a:rPr>
                <a:t>领导者</a:t>
              </a:r>
              <a:endParaRPr lang="en-US" sz="800" dirty="0">
                <a:latin typeface="微软雅黑" pitchFamily="34" charset="-122"/>
                <a:ea typeface="微软雅黑" pitchFamily="34" charset="-122"/>
              </a:endParaRPr>
            </a:p>
          </p:txBody>
        </p:sp>
        <p:sp>
          <p:nvSpPr>
            <p:cNvPr id="95" name="Rectangle 19"/>
            <p:cNvSpPr/>
            <p:nvPr/>
          </p:nvSpPr>
          <p:spPr>
            <a:xfrm>
              <a:off x="499144" y="3777775"/>
              <a:ext cx="1100194" cy="18399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800" dirty="0" smtClean="0">
                  <a:latin typeface="微软雅黑" pitchFamily="34" charset="-122"/>
                  <a:ea typeface="微软雅黑" pitchFamily="34" charset="-122"/>
                </a:rPr>
                <a:t>参与者</a:t>
              </a:r>
              <a:endParaRPr lang="en-US" sz="800" dirty="0">
                <a:latin typeface="微软雅黑" pitchFamily="34" charset="-122"/>
                <a:ea typeface="微软雅黑" pitchFamily="34" charset="-122"/>
              </a:endParaRPr>
            </a:p>
          </p:txBody>
        </p:sp>
        <p:sp>
          <p:nvSpPr>
            <p:cNvPr id="96" name="Rectangle 20"/>
            <p:cNvSpPr/>
            <p:nvPr/>
          </p:nvSpPr>
          <p:spPr>
            <a:xfrm>
              <a:off x="3212955" y="3777775"/>
              <a:ext cx="1100194" cy="18399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800" dirty="0" smtClean="0">
                  <a:latin typeface="微软雅黑" pitchFamily="34" charset="-122"/>
                  <a:ea typeface="微软雅黑" pitchFamily="34" charset="-122"/>
                </a:rPr>
                <a:t>当前主要参与者</a:t>
              </a:r>
              <a:endParaRPr lang="en-US" sz="800" dirty="0">
                <a:latin typeface="微软雅黑" pitchFamily="34" charset="-122"/>
                <a:ea typeface="微软雅黑" pitchFamily="34" charset="-122"/>
              </a:endParaRPr>
            </a:p>
          </p:txBody>
        </p:sp>
        <p:cxnSp>
          <p:nvCxnSpPr>
            <p:cNvPr id="97" name="Straight Connector 21"/>
            <p:cNvCxnSpPr>
              <a:stCxn id="92" idx="1"/>
              <a:endCxn id="92" idx="3"/>
            </p:cNvCxnSpPr>
            <p:nvPr/>
          </p:nvCxnSpPr>
          <p:spPr>
            <a:xfrm>
              <a:off x="499144" y="2562391"/>
              <a:ext cx="3814005" cy="0"/>
            </a:xfrm>
            <a:prstGeom prst="line">
              <a:avLst/>
            </a:prstGeom>
            <a:ln w="19050">
              <a:solidFill>
                <a:srgbClr val="77C1E0"/>
              </a:solidFill>
            </a:ln>
          </p:spPr>
          <p:style>
            <a:lnRef idx="1">
              <a:schemeClr val="accent1"/>
            </a:lnRef>
            <a:fillRef idx="0">
              <a:schemeClr val="accent1"/>
            </a:fillRef>
            <a:effectRef idx="0">
              <a:schemeClr val="accent1"/>
            </a:effectRef>
            <a:fontRef idx="minor">
              <a:schemeClr val="tx1"/>
            </a:fontRef>
          </p:style>
        </p:cxnSp>
        <p:cxnSp>
          <p:nvCxnSpPr>
            <p:cNvPr id="98" name="Straight Connector 22"/>
            <p:cNvCxnSpPr>
              <a:stCxn id="92" idx="0"/>
              <a:endCxn id="92" idx="2"/>
            </p:cNvCxnSpPr>
            <p:nvPr/>
          </p:nvCxnSpPr>
          <p:spPr>
            <a:xfrm>
              <a:off x="2406146" y="1163010"/>
              <a:ext cx="0" cy="2798761"/>
            </a:xfrm>
            <a:prstGeom prst="line">
              <a:avLst/>
            </a:prstGeom>
            <a:ln w="19050">
              <a:solidFill>
                <a:srgbClr val="77C1E0"/>
              </a:solidFill>
            </a:ln>
          </p:spPr>
          <p:style>
            <a:lnRef idx="1">
              <a:schemeClr val="accent1"/>
            </a:lnRef>
            <a:fillRef idx="0">
              <a:schemeClr val="accent1"/>
            </a:fillRef>
            <a:effectRef idx="0">
              <a:schemeClr val="accent1"/>
            </a:effectRef>
            <a:fontRef idx="minor">
              <a:schemeClr val="tx1"/>
            </a:fontRef>
          </p:style>
        </p:cxnSp>
        <p:grpSp>
          <p:nvGrpSpPr>
            <p:cNvPr id="99" name="Group 50"/>
            <p:cNvGrpSpPr/>
            <p:nvPr/>
          </p:nvGrpSpPr>
          <p:grpSpPr>
            <a:xfrm>
              <a:off x="3726379" y="1493073"/>
              <a:ext cx="660116" cy="183996"/>
              <a:chOff x="8458200" y="1964333"/>
              <a:chExt cx="685800" cy="245467"/>
            </a:xfrm>
            <a:effectLst/>
          </p:grpSpPr>
          <p:sp>
            <p:nvSpPr>
              <p:cNvPr id="161" name="Rectangle 85"/>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solidFill>
                    <a:latin typeface="微软雅黑" pitchFamily="34" charset="-122"/>
                    <a:ea typeface="微软雅黑" pitchFamily="34" charset="-122"/>
                  </a:rPr>
                  <a:t>宇信易诚</a:t>
                </a:r>
                <a:endParaRPr lang="en-US" sz="700" dirty="0">
                  <a:solidFill>
                    <a:schemeClr val="tx1"/>
                  </a:solidFill>
                  <a:latin typeface="微软雅黑" pitchFamily="34" charset="-122"/>
                  <a:ea typeface="微软雅黑" pitchFamily="34" charset="-122"/>
                </a:endParaRPr>
              </a:p>
            </p:txBody>
          </p:sp>
          <p:sp>
            <p:nvSpPr>
              <p:cNvPr id="162" name="Oval 28"/>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latin typeface="微软雅黑" pitchFamily="34" charset="-122"/>
                  <a:ea typeface="微软雅黑" pitchFamily="34" charset="-122"/>
                </a:endParaRPr>
              </a:p>
            </p:txBody>
          </p:sp>
        </p:grpSp>
        <p:grpSp>
          <p:nvGrpSpPr>
            <p:cNvPr id="100" name="Group 51"/>
            <p:cNvGrpSpPr/>
            <p:nvPr/>
          </p:nvGrpSpPr>
          <p:grpSpPr>
            <a:xfrm>
              <a:off x="3340380" y="1928808"/>
              <a:ext cx="660116" cy="183996"/>
              <a:chOff x="8458200" y="1964333"/>
              <a:chExt cx="685800" cy="245467"/>
            </a:xfrm>
            <a:effectLst/>
          </p:grpSpPr>
          <p:sp>
            <p:nvSpPr>
              <p:cNvPr id="159" name="Rectangle 83"/>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神州数码</a:t>
                </a:r>
                <a:endParaRPr lang="en-US" sz="700" dirty="0">
                  <a:solidFill>
                    <a:schemeClr val="tx1">
                      <a:lumMod val="75000"/>
                      <a:lumOff val="25000"/>
                    </a:schemeClr>
                  </a:solidFill>
                  <a:latin typeface="微软雅黑" pitchFamily="34" charset="-122"/>
                  <a:ea typeface="微软雅黑" pitchFamily="34" charset="-122"/>
                </a:endParaRPr>
              </a:p>
            </p:txBody>
          </p:sp>
          <p:sp>
            <p:nvSpPr>
              <p:cNvPr id="160" name="Oval 84"/>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01" name="Group 54"/>
            <p:cNvGrpSpPr/>
            <p:nvPr/>
          </p:nvGrpSpPr>
          <p:grpSpPr>
            <a:xfrm>
              <a:off x="3626132" y="1643056"/>
              <a:ext cx="660116" cy="183996"/>
              <a:chOff x="8458200" y="1964333"/>
              <a:chExt cx="685800" cy="245467"/>
            </a:xfrm>
            <a:effectLst/>
          </p:grpSpPr>
          <p:sp>
            <p:nvSpPr>
              <p:cNvPr id="157" name="Rectangle 81"/>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700" dirty="0" smtClean="0">
                    <a:solidFill>
                      <a:schemeClr val="tx1">
                        <a:lumMod val="75000"/>
                        <a:lumOff val="25000"/>
                      </a:schemeClr>
                    </a:solidFill>
                    <a:latin typeface="微软雅黑" pitchFamily="34" charset="-122"/>
                    <a:ea typeface="微软雅黑" pitchFamily="34" charset="-122"/>
                  </a:rPr>
                  <a:t>IBM</a:t>
                </a:r>
                <a:endParaRPr lang="en-US" sz="700" dirty="0">
                  <a:solidFill>
                    <a:schemeClr val="tx1">
                      <a:lumMod val="75000"/>
                      <a:lumOff val="25000"/>
                    </a:schemeClr>
                  </a:solidFill>
                  <a:latin typeface="微软雅黑" pitchFamily="34" charset="-122"/>
                  <a:ea typeface="微软雅黑" pitchFamily="34" charset="-122"/>
                </a:endParaRPr>
              </a:p>
            </p:txBody>
          </p:sp>
          <p:sp>
            <p:nvSpPr>
              <p:cNvPr id="158" name="Oval 82"/>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02" name="Group 57"/>
            <p:cNvGrpSpPr/>
            <p:nvPr/>
          </p:nvGrpSpPr>
          <p:grpSpPr>
            <a:xfrm>
              <a:off x="3483256" y="1785932"/>
              <a:ext cx="660116" cy="183996"/>
              <a:chOff x="8458200" y="1964333"/>
              <a:chExt cx="685800" cy="245467"/>
            </a:xfrm>
            <a:effectLst/>
          </p:grpSpPr>
          <p:sp>
            <p:nvSpPr>
              <p:cNvPr id="155" name="Rectangle 79"/>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800" b="1" dirty="0" smtClean="0">
                    <a:solidFill>
                      <a:schemeClr val="tx1">
                        <a:lumMod val="75000"/>
                        <a:lumOff val="25000"/>
                      </a:schemeClr>
                    </a:solidFill>
                    <a:latin typeface="微软雅黑" pitchFamily="34" charset="-122"/>
                    <a:ea typeface="微软雅黑" pitchFamily="34" charset="-122"/>
                  </a:rPr>
                  <a:t>文思海辉</a:t>
                </a:r>
                <a:endParaRPr lang="en-US" sz="800" b="1" dirty="0">
                  <a:solidFill>
                    <a:schemeClr val="tx1">
                      <a:lumMod val="75000"/>
                      <a:lumOff val="25000"/>
                    </a:schemeClr>
                  </a:solidFill>
                  <a:latin typeface="微软雅黑" pitchFamily="34" charset="-122"/>
                  <a:ea typeface="微软雅黑" pitchFamily="34" charset="-122"/>
                </a:endParaRPr>
              </a:p>
            </p:txBody>
          </p:sp>
          <p:sp>
            <p:nvSpPr>
              <p:cNvPr id="156" name="Oval 80"/>
              <p:cNvSpPr/>
              <p:nvPr/>
            </p:nvSpPr>
            <p:spPr>
              <a:xfrm>
                <a:off x="8462400" y="2057400"/>
                <a:ext cx="72000" cy="72000"/>
              </a:xfrm>
              <a:prstGeom prst="ellipse">
                <a:avLst/>
              </a:prstGeom>
              <a:solidFill>
                <a:srgbClr val="FF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200" dirty="0">
                  <a:solidFill>
                    <a:schemeClr val="tx1">
                      <a:lumMod val="75000"/>
                      <a:lumOff val="25000"/>
                    </a:schemeClr>
                  </a:solidFill>
                  <a:latin typeface="微软雅黑" pitchFamily="34" charset="-122"/>
                  <a:ea typeface="微软雅黑" pitchFamily="34" charset="-122"/>
                </a:endParaRPr>
              </a:p>
            </p:txBody>
          </p:sp>
        </p:grpSp>
        <p:grpSp>
          <p:nvGrpSpPr>
            <p:cNvPr id="103" name="Group 60"/>
            <p:cNvGrpSpPr/>
            <p:nvPr/>
          </p:nvGrpSpPr>
          <p:grpSpPr>
            <a:xfrm>
              <a:off x="3197504" y="2076891"/>
              <a:ext cx="660116" cy="183996"/>
              <a:chOff x="8458200" y="1964333"/>
              <a:chExt cx="685800" cy="245467"/>
            </a:xfrm>
            <a:effectLst/>
          </p:grpSpPr>
          <p:sp>
            <p:nvSpPr>
              <p:cNvPr id="153" name="Rectangle 77"/>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en-US" sz="700" dirty="0" smtClean="0">
                    <a:solidFill>
                      <a:schemeClr val="tx1">
                        <a:lumMod val="75000"/>
                        <a:lumOff val="25000"/>
                      </a:schemeClr>
                    </a:solidFill>
                    <a:latin typeface="微软雅黑" pitchFamily="34" charset="-122"/>
                    <a:ea typeface="微软雅黑" pitchFamily="34" charset="-122"/>
                  </a:rPr>
                  <a:t>高伟达</a:t>
                </a:r>
                <a:endParaRPr lang="en-US" sz="700" dirty="0">
                  <a:solidFill>
                    <a:schemeClr val="tx1">
                      <a:lumMod val="75000"/>
                      <a:lumOff val="25000"/>
                    </a:schemeClr>
                  </a:solidFill>
                  <a:latin typeface="微软雅黑" pitchFamily="34" charset="-122"/>
                  <a:ea typeface="微软雅黑" pitchFamily="34" charset="-122"/>
                </a:endParaRPr>
              </a:p>
            </p:txBody>
          </p:sp>
          <p:sp>
            <p:nvSpPr>
              <p:cNvPr id="154" name="Oval 78"/>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04" name="Group 63"/>
            <p:cNvGrpSpPr/>
            <p:nvPr/>
          </p:nvGrpSpPr>
          <p:grpSpPr>
            <a:xfrm>
              <a:off x="2928926" y="2214560"/>
              <a:ext cx="660116" cy="183996"/>
              <a:chOff x="8458200" y="1964333"/>
              <a:chExt cx="685800" cy="245467"/>
            </a:xfrm>
            <a:effectLst/>
          </p:grpSpPr>
          <p:sp>
            <p:nvSpPr>
              <p:cNvPr id="151" name="Rectangle 75"/>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en-US" sz="700" dirty="0" smtClean="0">
                    <a:solidFill>
                      <a:schemeClr val="tx1">
                        <a:lumMod val="75000"/>
                        <a:lumOff val="25000"/>
                      </a:schemeClr>
                    </a:solidFill>
                    <a:latin typeface="微软雅黑" pitchFamily="34" charset="-122"/>
                    <a:ea typeface="微软雅黑" pitchFamily="34" charset="-122"/>
                  </a:rPr>
                  <a:t>柯莱特</a:t>
                </a:r>
                <a:endParaRPr lang="en-US" sz="700" dirty="0">
                  <a:solidFill>
                    <a:schemeClr val="tx1">
                      <a:lumMod val="75000"/>
                      <a:lumOff val="25000"/>
                    </a:schemeClr>
                  </a:solidFill>
                  <a:latin typeface="微软雅黑" pitchFamily="34" charset="-122"/>
                  <a:ea typeface="微软雅黑" pitchFamily="34" charset="-122"/>
                </a:endParaRPr>
              </a:p>
            </p:txBody>
          </p:sp>
          <p:sp>
            <p:nvSpPr>
              <p:cNvPr id="152" name="Oval 76"/>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05" name="Group 66"/>
            <p:cNvGrpSpPr/>
            <p:nvPr/>
          </p:nvGrpSpPr>
          <p:grpSpPr>
            <a:xfrm>
              <a:off x="2214546" y="2387754"/>
              <a:ext cx="660116" cy="183996"/>
              <a:chOff x="8458200" y="1964333"/>
              <a:chExt cx="685800" cy="245467"/>
            </a:xfrm>
            <a:effectLst/>
          </p:grpSpPr>
          <p:sp>
            <p:nvSpPr>
              <p:cNvPr id="149" name="Rectangle 73"/>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700" dirty="0" smtClean="0">
                    <a:solidFill>
                      <a:schemeClr val="tx1">
                        <a:lumMod val="75000"/>
                        <a:lumOff val="25000"/>
                      </a:schemeClr>
                    </a:solidFill>
                    <a:latin typeface="微软雅黑" pitchFamily="34" charset="-122"/>
                    <a:ea typeface="微软雅黑" pitchFamily="34" charset="-122"/>
                  </a:rPr>
                  <a:t>   FIS</a:t>
                </a:r>
                <a:endParaRPr lang="en-US" sz="700" dirty="0">
                  <a:solidFill>
                    <a:schemeClr val="tx1">
                      <a:lumMod val="75000"/>
                      <a:lumOff val="25000"/>
                    </a:schemeClr>
                  </a:solidFill>
                  <a:latin typeface="微软雅黑" pitchFamily="34" charset="-122"/>
                  <a:ea typeface="微软雅黑" pitchFamily="34" charset="-122"/>
                </a:endParaRPr>
              </a:p>
            </p:txBody>
          </p:sp>
          <p:sp>
            <p:nvSpPr>
              <p:cNvPr id="150" name="Oval 74"/>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06" name="Group 69"/>
            <p:cNvGrpSpPr/>
            <p:nvPr/>
          </p:nvGrpSpPr>
          <p:grpSpPr>
            <a:xfrm>
              <a:off x="2786050" y="2643188"/>
              <a:ext cx="729420" cy="183996"/>
              <a:chOff x="8462400" y="1964333"/>
              <a:chExt cx="757800" cy="245467"/>
            </a:xfrm>
            <a:effectLst/>
          </p:grpSpPr>
          <p:sp>
            <p:nvSpPr>
              <p:cNvPr id="147" name="Rectangle 71"/>
              <p:cNvSpPr/>
              <p:nvPr/>
            </p:nvSpPr>
            <p:spPr>
              <a:xfrm>
                <a:off x="85344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700" dirty="0" smtClean="0">
                    <a:solidFill>
                      <a:schemeClr val="tx1">
                        <a:lumMod val="75000"/>
                        <a:lumOff val="25000"/>
                      </a:schemeClr>
                    </a:solidFill>
                    <a:latin typeface="微软雅黑" pitchFamily="34" charset="-122"/>
                    <a:ea typeface="微软雅黑" pitchFamily="34" charset="-122"/>
                  </a:rPr>
                  <a:t>SAP</a:t>
                </a:r>
                <a:endParaRPr lang="en-US" sz="700" dirty="0">
                  <a:solidFill>
                    <a:schemeClr val="tx1">
                      <a:lumMod val="75000"/>
                      <a:lumOff val="25000"/>
                    </a:schemeClr>
                  </a:solidFill>
                  <a:latin typeface="微软雅黑" pitchFamily="34" charset="-122"/>
                  <a:ea typeface="微软雅黑" pitchFamily="34" charset="-122"/>
                </a:endParaRPr>
              </a:p>
            </p:txBody>
          </p:sp>
          <p:sp>
            <p:nvSpPr>
              <p:cNvPr id="148" name="Oval 72"/>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07" name="Group 72"/>
            <p:cNvGrpSpPr/>
            <p:nvPr/>
          </p:nvGrpSpPr>
          <p:grpSpPr>
            <a:xfrm>
              <a:off x="2428860" y="2530630"/>
              <a:ext cx="660116" cy="183996"/>
              <a:chOff x="8458200" y="1964333"/>
              <a:chExt cx="685800" cy="245467"/>
            </a:xfrm>
            <a:effectLst/>
          </p:grpSpPr>
          <p:sp>
            <p:nvSpPr>
              <p:cNvPr id="145" name="Rectangle 69"/>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700" dirty="0" smtClean="0">
                    <a:solidFill>
                      <a:schemeClr val="tx1">
                        <a:lumMod val="75000"/>
                        <a:lumOff val="25000"/>
                      </a:schemeClr>
                    </a:solidFill>
                    <a:latin typeface="微软雅黑" pitchFamily="34" charset="-122"/>
                    <a:ea typeface="微软雅黑" pitchFamily="34" charset="-122"/>
                  </a:rPr>
                  <a:t>TCS</a:t>
                </a:r>
                <a:endParaRPr lang="en-US" sz="700" dirty="0">
                  <a:solidFill>
                    <a:schemeClr val="tx1">
                      <a:lumMod val="75000"/>
                      <a:lumOff val="25000"/>
                    </a:schemeClr>
                  </a:solidFill>
                  <a:latin typeface="微软雅黑" pitchFamily="34" charset="-122"/>
                  <a:ea typeface="微软雅黑" pitchFamily="34" charset="-122"/>
                </a:endParaRPr>
              </a:p>
            </p:txBody>
          </p:sp>
          <p:sp>
            <p:nvSpPr>
              <p:cNvPr id="146" name="Oval 70"/>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08" name="Group 75"/>
            <p:cNvGrpSpPr/>
            <p:nvPr/>
          </p:nvGrpSpPr>
          <p:grpSpPr>
            <a:xfrm>
              <a:off x="3139609" y="2357436"/>
              <a:ext cx="660116" cy="183996"/>
              <a:chOff x="8458200" y="1964333"/>
              <a:chExt cx="685800" cy="245467"/>
            </a:xfrm>
            <a:effectLst/>
          </p:grpSpPr>
          <p:sp>
            <p:nvSpPr>
              <p:cNvPr id="143" name="Rectangle 67"/>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中软国际</a:t>
                </a:r>
                <a:endParaRPr lang="en-US" sz="700" dirty="0">
                  <a:solidFill>
                    <a:schemeClr val="tx1">
                      <a:lumMod val="75000"/>
                      <a:lumOff val="25000"/>
                    </a:schemeClr>
                  </a:solidFill>
                  <a:latin typeface="微软雅黑" pitchFamily="34" charset="-122"/>
                  <a:ea typeface="微软雅黑" pitchFamily="34" charset="-122"/>
                </a:endParaRPr>
              </a:p>
            </p:txBody>
          </p:sp>
          <p:sp>
            <p:nvSpPr>
              <p:cNvPr id="144" name="Oval 68"/>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09" name="Group 78"/>
            <p:cNvGrpSpPr/>
            <p:nvPr/>
          </p:nvGrpSpPr>
          <p:grpSpPr>
            <a:xfrm>
              <a:off x="2643174" y="2928940"/>
              <a:ext cx="660116" cy="183996"/>
              <a:chOff x="8458200" y="1964333"/>
              <a:chExt cx="685800" cy="245467"/>
            </a:xfrm>
            <a:effectLst/>
          </p:grpSpPr>
          <p:sp>
            <p:nvSpPr>
              <p:cNvPr id="141" name="Rectangle 65"/>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中信网络</a:t>
                </a:r>
                <a:endParaRPr lang="en-US" sz="700" dirty="0">
                  <a:solidFill>
                    <a:schemeClr val="tx1">
                      <a:lumMod val="75000"/>
                      <a:lumOff val="25000"/>
                    </a:schemeClr>
                  </a:solidFill>
                  <a:latin typeface="微软雅黑" pitchFamily="34" charset="-122"/>
                  <a:ea typeface="微软雅黑" pitchFamily="34" charset="-122"/>
                </a:endParaRPr>
              </a:p>
            </p:txBody>
          </p:sp>
          <p:sp>
            <p:nvSpPr>
              <p:cNvPr id="142" name="Oval 66"/>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10" name="Group 81"/>
            <p:cNvGrpSpPr/>
            <p:nvPr/>
          </p:nvGrpSpPr>
          <p:grpSpPr>
            <a:xfrm>
              <a:off x="2928926" y="2816382"/>
              <a:ext cx="660116" cy="183996"/>
              <a:chOff x="8458200" y="1964333"/>
              <a:chExt cx="685800" cy="245467"/>
            </a:xfrm>
            <a:effectLst/>
          </p:grpSpPr>
          <p:sp>
            <p:nvSpPr>
              <p:cNvPr id="139" name="Rectangle 63"/>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上海安硕</a:t>
                </a:r>
                <a:endParaRPr lang="en-US" sz="700" dirty="0">
                  <a:solidFill>
                    <a:schemeClr val="tx1">
                      <a:lumMod val="75000"/>
                      <a:lumOff val="25000"/>
                    </a:schemeClr>
                  </a:solidFill>
                  <a:latin typeface="微软雅黑" pitchFamily="34" charset="-122"/>
                  <a:ea typeface="微软雅黑" pitchFamily="34" charset="-122"/>
                </a:endParaRPr>
              </a:p>
            </p:txBody>
          </p:sp>
          <p:sp>
            <p:nvSpPr>
              <p:cNvPr id="140" name="Oval 64"/>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11" name="Group 84"/>
            <p:cNvGrpSpPr/>
            <p:nvPr/>
          </p:nvGrpSpPr>
          <p:grpSpPr>
            <a:xfrm>
              <a:off x="2214546" y="2143122"/>
              <a:ext cx="660116" cy="183996"/>
              <a:chOff x="8458200" y="1964333"/>
              <a:chExt cx="685800" cy="245467"/>
            </a:xfrm>
            <a:effectLst/>
          </p:grpSpPr>
          <p:sp>
            <p:nvSpPr>
              <p:cNvPr id="137" name="Rectangle 61"/>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恒生电子</a:t>
                </a:r>
                <a:endParaRPr lang="en-US" sz="700" dirty="0">
                  <a:solidFill>
                    <a:schemeClr val="tx1">
                      <a:lumMod val="75000"/>
                      <a:lumOff val="25000"/>
                    </a:schemeClr>
                  </a:solidFill>
                  <a:latin typeface="微软雅黑" pitchFamily="34" charset="-122"/>
                  <a:ea typeface="微软雅黑" pitchFamily="34" charset="-122"/>
                </a:endParaRPr>
              </a:p>
            </p:txBody>
          </p:sp>
          <p:sp>
            <p:nvSpPr>
              <p:cNvPr id="138" name="Oval 62"/>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12" name="Group 87"/>
            <p:cNvGrpSpPr/>
            <p:nvPr/>
          </p:nvGrpSpPr>
          <p:grpSpPr>
            <a:xfrm>
              <a:off x="3071802" y="2714626"/>
              <a:ext cx="660116" cy="183996"/>
              <a:chOff x="8458200" y="1964333"/>
              <a:chExt cx="685800" cy="245467"/>
            </a:xfrm>
            <a:effectLst/>
          </p:grpSpPr>
          <p:sp>
            <p:nvSpPr>
              <p:cNvPr id="135" name="Rectangle 59"/>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软通动力</a:t>
                </a:r>
                <a:endParaRPr lang="en-US" sz="700" dirty="0">
                  <a:solidFill>
                    <a:schemeClr val="tx1">
                      <a:lumMod val="75000"/>
                      <a:lumOff val="25000"/>
                    </a:schemeClr>
                  </a:solidFill>
                  <a:latin typeface="微软雅黑" pitchFamily="34" charset="-122"/>
                  <a:ea typeface="微软雅黑" pitchFamily="34" charset="-122"/>
                </a:endParaRPr>
              </a:p>
            </p:txBody>
          </p:sp>
          <p:sp>
            <p:nvSpPr>
              <p:cNvPr id="136" name="Oval 60"/>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13" name="Group 90"/>
            <p:cNvGrpSpPr/>
            <p:nvPr/>
          </p:nvGrpSpPr>
          <p:grpSpPr>
            <a:xfrm>
              <a:off x="2186107" y="2819420"/>
              <a:ext cx="953501" cy="183996"/>
              <a:chOff x="8458200" y="1964333"/>
              <a:chExt cx="990600" cy="245467"/>
            </a:xfrm>
            <a:effectLst/>
          </p:grpSpPr>
          <p:sp>
            <p:nvSpPr>
              <p:cNvPr id="133" name="Rectangle 57"/>
              <p:cNvSpPr/>
              <p:nvPr/>
            </p:nvSpPr>
            <p:spPr>
              <a:xfrm>
                <a:off x="8458200" y="1964333"/>
                <a:ext cx="9906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a:solidFill>
                      <a:schemeClr val="tx1">
                        <a:lumMod val="75000"/>
                        <a:lumOff val="25000"/>
                      </a:schemeClr>
                    </a:solidFill>
                    <a:latin typeface="微软雅黑" pitchFamily="34" charset="-122"/>
                    <a:ea typeface="微软雅黑" pitchFamily="34" charset="-122"/>
                  </a:rPr>
                  <a:t>北京先进数通</a:t>
                </a:r>
                <a:endParaRPr lang="en-US" altLang="zh-CN" sz="700" dirty="0">
                  <a:solidFill>
                    <a:schemeClr val="tx1">
                      <a:lumMod val="75000"/>
                      <a:lumOff val="25000"/>
                    </a:schemeClr>
                  </a:solidFill>
                  <a:latin typeface="微软雅黑" pitchFamily="34" charset="-122"/>
                  <a:ea typeface="微软雅黑" pitchFamily="34" charset="-122"/>
                </a:endParaRPr>
              </a:p>
            </p:txBody>
          </p:sp>
          <p:sp>
            <p:nvSpPr>
              <p:cNvPr id="134" name="Oval 58"/>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14" name="Group 93"/>
            <p:cNvGrpSpPr/>
            <p:nvPr/>
          </p:nvGrpSpPr>
          <p:grpSpPr>
            <a:xfrm>
              <a:off x="2285984" y="2959258"/>
              <a:ext cx="660116" cy="183996"/>
              <a:chOff x="8458200" y="1964333"/>
              <a:chExt cx="685800" cy="245467"/>
            </a:xfrm>
            <a:effectLst/>
          </p:grpSpPr>
          <p:sp>
            <p:nvSpPr>
              <p:cNvPr id="131" name="Rectangle 55"/>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用友金融</a:t>
                </a:r>
                <a:endParaRPr lang="en-US" sz="700" dirty="0">
                  <a:solidFill>
                    <a:schemeClr val="tx1">
                      <a:lumMod val="75000"/>
                      <a:lumOff val="25000"/>
                    </a:schemeClr>
                  </a:solidFill>
                  <a:latin typeface="微软雅黑" pitchFamily="34" charset="-122"/>
                  <a:ea typeface="微软雅黑" pitchFamily="34" charset="-122"/>
                </a:endParaRPr>
              </a:p>
            </p:txBody>
          </p:sp>
          <p:sp>
            <p:nvSpPr>
              <p:cNvPr id="132" name="Oval 56"/>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15" name="Group 96"/>
            <p:cNvGrpSpPr/>
            <p:nvPr/>
          </p:nvGrpSpPr>
          <p:grpSpPr>
            <a:xfrm>
              <a:off x="2285984" y="2714626"/>
              <a:ext cx="660116" cy="183996"/>
              <a:chOff x="8458200" y="1964333"/>
              <a:chExt cx="685800" cy="245467"/>
            </a:xfrm>
            <a:effectLst/>
          </p:grpSpPr>
          <p:sp>
            <p:nvSpPr>
              <p:cNvPr id="129" name="Rectangle 53"/>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信雅达</a:t>
                </a:r>
                <a:endParaRPr lang="en-US" sz="700" dirty="0">
                  <a:solidFill>
                    <a:schemeClr val="tx1">
                      <a:lumMod val="75000"/>
                      <a:lumOff val="25000"/>
                    </a:schemeClr>
                  </a:solidFill>
                  <a:latin typeface="微软雅黑" pitchFamily="34" charset="-122"/>
                  <a:ea typeface="微软雅黑" pitchFamily="34" charset="-122"/>
                </a:endParaRPr>
              </a:p>
            </p:txBody>
          </p:sp>
          <p:sp>
            <p:nvSpPr>
              <p:cNvPr id="130" name="Oval 54"/>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16" name="Group 99"/>
            <p:cNvGrpSpPr/>
            <p:nvPr/>
          </p:nvGrpSpPr>
          <p:grpSpPr>
            <a:xfrm>
              <a:off x="1000100" y="3316448"/>
              <a:ext cx="660116" cy="183996"/>
              <a:chOff x="8458200" y="1964333"/>
              <a:chExt cx="685800" cy="245467"/>
            </a:xfrm>
            <a:effectLst/>
          </p:grpSpPr>
          <p:sp>
            <p:nvSpPr>
              <p:cNvPr id="127" name="Rectangle 51"/>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高阳集团</a:t>
                </a:r>
                <a:endParaRPr lang="en-US" sz="700" dirty="0">
                  <a:solidFill>
                    <a:schemeClr val="tx1">
                      <a:lumMod val="75000"/>
                      <a:lumOff val="25000"/>
                    </a:schemeClr>
                  </a:solidFill>
                  <a:latin typeface="微软雅黑" pitchFamily="34" charset="-122"/>
                  <a:ea typeface="微软雅黑" pitchFamily="34" charset="-122"/>
                </a:endParaRPr>
              </a:p>
            </p:txBody>
          </p:sp>
          <p:sp>
            <p:nvSpPr>
              <p:cNvPr id="128" name="Oval 52"/>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17" name="Group 102"/>
            <p:cNvGrpSpPr/>
            <p:nvPr/>
          </p:nvGrpSpPr>
          <p:grpSpPr>
            <a:xfrm>
              <a:off x="2285984" y="2285998"/>
              <a:ext cx="660116" cy="183996"/>
              <a:chOff x="8458200" y="1964333"/>
              <a:chExt cx="685800" cy="245467"/>
            </a:xfrm>
            <a:effectLst/>
          </p:grpSpPr>
          <p:sp>
            <p:nvSpPr>
              <p:cNvPr id="125" name="Rectangle 49"/>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科</a:t>
                </a:r>
                <a:r>
                  <a:rPr lang="zh-CN" altLang="en-US" sz="700" dirty="0">
                    <a:solidFill>
                      <a:schemeClr val="tx1">
                        <a:lumMod val="75000"/>
                        <a:lumOff val="25000"/>
                      </a:schemeClr>
                    </a:solidFill>
                    <a:latin typeface="微软雅黑" pitchFamily="34" charset="-122"/>
                    <a:ea typeface="微软雅黑" pitchFamily="34" charset="-122"/>
                  </a:rPr>
                  <a:t>蓝</a:t>
                </a:r>
                <a:r>
                  <a:rPr lang="zh-CN" altLang="en-US" sz="700" dirty="0" smtClean="0">
                    <a:solidFill>
                      <a:schemeClr val="tx1">
                        <a:lumMod val="75000"/>
                        <a:lumOff val="25000"/>
                      </a:schemeClr>
                    </a:solidFill>
                    <a:latin typeface="微软雅黑" pitchFamily="34" charset="-122"/>
                    <a:ea typeface="微软雅黑" pitchFamily="34" charset="-122"/>
                  </a:rPr>
                  <a:t>软件</a:t>
                </a:r>
                <a:endParaRPr lang="en-US" sz="700" dirty="0">
                  <a:solidFill>
                    <a:schemeClr val="tx1">
                      <a:lumMod val="75000"/>
                      <a:lumOff val="25000"/>
                    </a:schemeClr>
                  </a:solidFill>
                  <a:latin typeface="微软雅黑" pitchFamily="34" charset="-122"/>
                  <a:ea typeface="微软雅黑" pitchFamily="34" charset="-122"/>
                </a:endParaRPr>
              </a:p>
            </p:txBody>
          </p:sp>
          <p:sp>
            <p:nvSpPr>
              <p:cNvPr id="126" name="Oval 50"/>
              <p:cNvSpPr/>
              <p:nvPr/>
            </p:nvSpPr>
            <p:spPr>
              <a:xfrm>
                <a:off x="8462400" y="20574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grpSp>
          <p:nvGrpSpPr>
            <p:cNvPr id="118" name="Group 105"/>
            <p:cNvGrpSpPr/>
            <p:nvPr/>
          </p:nvGrpSpPr>
          <p:grpSpPr>
            <a:xfrm>
              <a:off x="1500166" y="3143254"/>
              <a:ext cx="880155" cy="183996"/>
              <a:chOff x="8458200" y="1964333"/>
              <a:chExt cx="685800" cy="245467"/>
            </a:xfrm>
            <a:effectLst/>
          </p:grpSpPr>
          <p:sp>
            <p:nvSpPr>
              <p:cNvPr id="123" name="Rectangle 47"/>
              <p:cNvSpPr/>
              <p:nvPr/>
            </p:nvSpPr>
            <p:spPr>
              <a:xfrm>
                <a:off x="8458200" y="1964333"/>
                <a:ext cx="685800" cy="245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700" dirty="0" smtClean="0">
                    <a:solidFill>
                      <a:schemeClr val="tx1">
                        <a:lumMod val="75000"/>
                        <a:lumOff val="25000"/>
                      </a:schemeClr>
                    </a:solidFill>
                    <a:latin typeface="微软雅黑" pitchFamily="34" charset="-122"/>
                    <a:ea typeface="微软雅黑" pitchFamily="34" charset="-122"/>
                  </a:rPr>
                  <a:t>深圳长亮科技</a:t>
                </a:r>
                <a:endParaRPr lang="en-US" sz="700" dirty="0">
                  <a:solidFill>
                    <a:schemeClr val="tx1">
                      <a:lumMod val="75000"/>
                      <a:lumOff val="25000"/>
                    </a:schemeClr>
                  </a:solidFill>
                  <a:latin typeface="微软雅黑" pitchFamily="34" charset="-122"/>
                  <a:ea typeface="微软雅黑" pitchFamily="34" charset="-122"/>
                </a:endParaRPr>
              </a:p>
            </p:txBody>
          </p:sp>
          <p:sp>
            <p:nvSpPr>
              <p:cNvPr id="124" name="Oval 48"/>
              <p:cNvSpPr/>
              <p:nvPr/>
            </p:nvSpPr>
            <p:spPr>
              <a:xfrm>
                <a:off x="8462400" y="2057400"/>
                <a:ext cx="54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75000"/>
                      <a:lumOff val="25000"/>
                    </a:schemeClr>
                  </a:solidFill>
                  <a:latin typeface="微软雅黑" pitchFamily="34" charset="-122"/>
                  <a:ea typeface="微软雅黑" pitchFamily="34" charset="-122"/>
                </a:endParaRPr>
              </a:p>
            </p:txBody>
          </p:sp>
        </p:grpSp>
        <p:sp>
          <p:nvSpPr>
            <p:cNvPr id="119" name="TextBox 118"/>
            <p:cNvSpPr txBox="1"/>
            <p:nvPr/>
          </p:nvSpPr>
          <p:spPr>
            <a:xfrm rot="16200000">
              <a:off x="2281236" y="2306186"/>
              <a:ext cx="323165" cy="3593966"/>
            </a:xfrm>
            <a:prstGeom prst="rect">
              <a:avLst/>
            </a:prstGeom>
            <a:noFill/>
          </p:spPr>
          <p:txBody>
            <a:bodyPr vert="eaVert" wrap="square" rtlCol="0">
              <a:spAutoFit/>
            </a:bodyPr>
            <a:lstStyle/>
            <a:p>
              <a:r>
                <a:rPr lang="en-US" sz="900" b="1" i="1" dirty="0" smtClean="0">
                  <a:solidFill>
                    <a:srgbClr val="008AC2"/>
                  </a:solidFill>
                  <a:latin typeface="微软雅黑" pitchFamily="34" charset="-122"/>
                  <a:ea typeface="微软雅黑" pitchFamily="34" charset="-122"/>
                </a:rPr>
                <a:t>   </a:t>
              </a:r>
              <a:r>
                <a:rPr lang="zh-CN" altLang="en-US" sz="900" b="1" i="1" dirty="0" smtClean="0">
                  <a:solidFill>
                    <a:srgbClr val="008AC2"/>
                  </a:solidFill>
                  <a:latin typeface="微软雅黑" pitchFamily="34" charset="-122"/>
                  <a:ea typeface="微软雅黑" pitchFamily="34" charset="-122"/>
                </a:rPr>
                <a:t>低</a:t>
              </a:r>
              <a:r>
                <a:rPr lang="en-US" sz="900" b="1" dirty="0" smtClean="0">
                  <a:solidFill>
                    <a:srgbClr val="008AC2"/>
                  </a:solidFill>
                  <a:latin typeface="微软雅黑" pitchFamily="34" charset="-122"/>
                  <a:ea typeface="微软雅黑" pitchFamily="34" charset="-122"/>
                </a:rPr>
                <a:t>                           </a:t>
              </a:r>
              <a:r>
                <a:rPr lang="zh-CN" altLang="en-US" sz="900" b="1" dirty="0" smtClean="0">
                  <a:solidFill>
                    <a:srgbClr val="008AC2"/>
                  </a:solidFill>
                  <a:latin typeface="微软雅黑" pitchFamily="34" charset="-122"/>
                  <a:ea typeface="微软雅黑" pitchFamily="34" charset="-122"/>
                </a:rPr>
                <a:t>当前市场竞争力                              </a:t>
              </a:r>
              <a:r>
                <a:rPr lang="zh-CN" altLang="en-US" sz="900" b="1" i="1" dirty="0" smtClean="0">
                  <a:solidFill>
                    <a:srgbClr val="008AC2"/>
                  </a:solidFill>
                  <a:latin typeface="微软雅黑" pitchFamily="34" charset="-122"/>
                  <a:ea typeface="微软雅黑" pitchFamily="34" charset="-122"/>
                </a:rPr>
                <a:t>高</a:t>
              </a:r>
              <a:endParaRPr lang="en-US" sz="900" b="1" i="1" dirty="0">
                <a:solidFill>
                  <a:srgbClr val="008AC2"/>
                </a:solidFill>
                <a:latin typeface="微软雅黑" pitchFamily="34" charset="-122"/>
                <a:ea typeface="微软雅黑" pitchFamily="34" charset="-122"/>
              </a:endParaRPr>
            </a:p>
          </p:txBody>
        </p:sp>
        <p:sp>
          <p:nvSpPr>
            <p:cNvPr id="120" name="Rectangle 44"/>
            <p:cNvSpPr/>
            <p:nvPr/>
          </p:nvSpPr>
          <p:spPr>
            <a:xfrm>
              <a:off x="279105" y="1157242"/>
              <a:ext cx="220039" cy="2798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zh-CN" altLang="en-US" sz="900" b="1" i="1" dirty="0" smtClean="0">
                  <a:solidFill>
                    <a:srgbClr val="008AC2"/>
                  </a:solidFill>
                  <a:latin typeface="微软雅黑" pitchFamily="34" charset="-122"/>
                  <a:ea typeface="微软雅黑" pitchFamily="34" charset="-122"/>
                </a:rPr>
                <a:t>低</a:t>
              </a:r>
              <a:r>
                <a:rPr lang="en-US" altLang="zh-CN" sz="900" b="1" i="1" dirty="0" smtClean="0">
                  <a:solidFill>
                    <a:srgbClr val="008AC2"/>
                  </a:solidFill>
                  <a:latin typeface="微软雅黑" pitchFamily="34" charset="-122"/>
                  <a:ea typeface="微软雅黑" pitchFamily="34" charset="-122"/>
                </a:rPr>
                <a:t>                        </a:t>
              </a:r>
              <a:r>
                <a:rPr lang="zh-CN" altLang="en-US" sz="900" b="1" dirty="0" smtClean="0">
                  <a:solidFill>
                    <a:srgbClr val="008AC2"/>
                  </a:solidFill>
                  <a:latin typeface="微软雅黑" pitchFamily="34" charset="-122"/>
                  <a:ea typeface="微软雅黑" pitchFamily="34" charset="-122"/>
                </a:rPr>
                <a:t>未来发展潜力  </a:t>
              </a:r>
              <a:r>
                <a:rPr lang="zh-CN" altLang="en-US" sz="900" b="1" i="1" dirty="0" smtClean="0">
                  <a:solidFill>
                    <a:srgbClr val="008AC2"/>
                  </a:solidFill>
                  <a:latin typeface="微软雅黑" pitchFamily="34" charset="-122"/>
                  <a:ea typeface="微软雅黑" pitchFamily="34" charset="-122"/>
                </a:rPr>
                <a:t>                          高                        </a:t>
              </a:r>
              <a:endParaRPr lang="zh-CN" altLang="en-US" sz="900" b="1" i="1" dirty="0">
                <a:solidFill>
                  <a:srgbClr val="008AC2"/>
                </a:solidFill>
                <a:latin typeface="微软雅黑" pitchFamily="34" charset="-122"/>
                <a:ea typeface="微软雅黑" pitchFamily="34" charset="-122"/>
              </a:endParaRPr>
            </a:p>
          </p:txBody>
        </p:sp>
        <p:sp>
          <p:nvSpPr>
            <p:cNvPr id="121" name="TextBox 120"/>
            <p:cNvSpPr txBox="1"/>
            <p:nvPr/>
          </p:nvSpPr>
          <p:spPr>
            <a:xfrm rot="16200000">
              <a:off x="2182136" y="-1034875"/>
              <a:ext cx="323165" cy="4107391"/>
            </a:xfrm>
            <a:prstGeom prst="rect">
              <a:avLst/>
            </a:prstGeom>
            <a:noFill/>
          </p:spPr>
          <p:txBody>
            <a:bodyPr vert="eaVert" wrap="square" rtlCol="0">
              <a:spAutoFit/>
            </a:bodyPr>
            <a:lstStyle/>
            <a:p>
              <a:r>
                <a:rPr lang="en-US" sz="900" b="1" dirty="0" smtClean="0">
                  <a:solidFill>
                    <a:srgbClr val="008AC2"/>
                  </a:solidFill>
                  <a:latin typeface="微软雅黑" pitchFamily="34" charset="-122"/>
                  <a:ea typeface="微软雅黑" pitchFamily="34" charset="-122"/>
                </a:rPr>
                <a:t>IDC Leadership Grid:  </a:t>
              </a:r>
              <a:r>
                <a:rPr lang="zh-CN" altLang="en-US" sz="900" b="1" dirty="0" smtClean="0">
                  <a:solidFill>
                    <a:srgbClr val="008AC2"/>
                  </a:solidFill>
                  <a:latin typeface="微软雅黑" pitchFamily="34" charset="-122"/>
                  <a:ea typeface="微软雅黑" pitchFamily="34" charset="-122"/>
                </a:rPr>
                <a:t>中国银行业</a:t>
              </a:r>
              <a:r>
                <a:rPr lang="en-US" altLang="zh-CN" sz="900" b="1" dirty="0" smtClean="0">
                  <a:solidFill>
                    <a:srgbClr val="008AC2"/>
                  </a:solidFill>
                  <a:latin typeface="微软雅黑" pitchFamily="34" charset="-122"/>
                  <a:ea typeface="微软雅黑" pitchFamily="34" charset="-122"/>
                </a:rPr>
                <a:t>IT</a:t>
              </a:r>
              <a:r>
                <a:rPr lang="zh-CN" altLang="en-US" sz="900" b="1" dirty="0" smtClean="0">
                  <a:solidFill>
                    <a:srgbClr val="008AC2"/>
                  </a:solidFill>
                  <a:latin typeface="微软雅黑" pitchFamily="34" charset="-122"/>
                  <a:ea typeface="微软雅黑" pitchFamily="34" charset="-122"/>
                </a:rPr>
                <a:t>解决方案市场竞争分析</a:t>
              </a:r>
              <a:endParaRPr lang="en-US" sz="900" b="1" dirty="0">
                <a:solidFill>
                  <a:srgbClr val="008AC2"/>
                </a:solidFill>
                <a:latin typeface="微软雅黑" pitchFamily="34" charset="-122"/>
                <a:ea typeface="微软雅黑" pitchFamily="34" charset="-122"/>
              </a:endParaRPr>
            </a:p>
          </p:txBody>
        </p:sp>
        <p:sp>
          <p:nvSpPr>
            <p:cNvPr id="122" name="TextBox 6"/>
            <p:cNvSpPr txBox="1">
              <a:spLocks noChangeArrowheads="1"/>
            </p:cNvSpPr>
            <p:nvPr/>
          </p:nvSpPr>
          <p:spPr bwMode="auto">
            <a:xfrm>
              <a:off x="214282" y="4286262"/>
              <a:ext cx="4000528" cy="214314"/>
            </a:xfrm>
            <a:prstGeom prst="rect">
              <a:avLst/>
            </a:prstGeom>
            <a:noFill/>
            <a:ln w="9525">
              <a:noFill/>
              <a:miter lim="800000"/>
              <a:headEnd/>
              <a:tailEnd/>
            </a:ln>
          </p:spPr>
          <p:txBody>
            <a:bodyPr wrap="square">
              <a:spAutoFit/>
            </a:bodyPr>
            <a:lstStyle/>
            <a:p>
              <a:r>
                <a:rPr lang="zh-CN" altLang="en-US" sz="800" i="1" dirty="0" smtClean="0">
                  <a:solidFill>
                    <a:schemeClr val="tx1">
                      <a:lumMod val="75000"/>
                      <a:lumOff val="25000"/>
                    </a:schemeClr>
                  </a:solidFill>
                  <a:ea typeface="+mj-ea"/>
                </a:rPr>
                <a:t>来源</a:t>
              </a:r>
              <a:r>
                <a:rPr lang="en-US" altLang="zh-CN" sz="800" i="1" dirty="0" smtClean="0">
                  <a:solidFill>
                    <a:schemeClr val="tx1">
                      <a:lumMod val="75000"/>
                      <a:lumOff val="25000"/>
                    </a:schemeClr>
                  </a:solidFill>
                  <a:ea typeface="+mj-ea"/>
                </a:rPr>
                <a:t>: China </a:t>
              </a:r>
              <a:r>
                <a:rPr lang="en-US" altLang="zh-CN" sz="800" i="1" dirty="0">
                  <a:solidFill>
                    <a:schemeClr val="tx1">
                      <a:lumMod val="75000"/>
                      <a:lumOff val="25000"/>
                    </a:schemeClr>
                  </a:solidFill>
                  <a:ea typeface="+mj-ea"/>
                </a:rPr>
                <a:t>Banking IT Solution </a:t>
              </a:r>
              <a:r>
                <a:rPr lang="en-US" altLang="zh-CN" sz="800" i="1" dirty="0" smtClean="0">
                  <a:solidFill>
                    <a:schemeClr val="tx1">
                      <a:lumMod val="75000"/>
                      <a:lumOff val="25000"/>
                    </a:schemeClr>
                  </a:solidFill>
                  <a:ea typeface="+mj-ea"/>
                </a:rPr>
                <a:t>2014-2018 Forecast</a:t>
              </a:r>
              <a:r>
                <a:rPr lang="zh-CN" altLang="en-US" sz="800" i="1" dirty="0" smtClean="0">
                  <a:solidFill>
                    <a:schemeClr val="tx1">
                      <a:lumMod val="75000"/>
                      <a:lumOff val="25000"/>
                    </a:schemeClr>
                  </a:solidFill>
                  <a:ea typeface="+mj-ea"/>
                </a:rPr>
                <a:t> </a:t>
              </a:r>
              <a:r>
                <a:rPr lang="en-US" altLang="zh-CN" sz="800" i="1" dirty="0">
                  <a:solidFill>
                    <a:schemeClr val="tx1">
                      <a:lumMod val="75000"/>
                      <a:lumOff val="25000"/>
                    </a:schemeClr>
                  </a:solidFill>
                  <a:ea typeface="+mj-ea"/>
                </a:rPr>
                <a:t>and Analysis</a:t>
              </a:r>
              <a:endParaRPr lang="zh-CN" altLang="en-US" sz="800" i="1" dirty="0">
                <a:solidFill>
                  <a:schemeClr val="tx1">
                    <a:lumMod val="75000"/>
                    <a:lumOff val="25000"/>
                  </a:schemeClr>
                </a:solidFill>
                <a:ea typeface="+mj-ea"/>
              </a:endParaRPr>
            </a:p>
          </p:txBody>
        </p:sp>
      </p:grpSp>
      <p:sp>
        <p:nvSpPr>
          <p:cNvPr id="86" name="上箭头 85"/>
          <p:cNvSpPr/>
          <p:nvPr/>
        </p:nvSpPr>
        <p:spPr>
          <a:xfrm>
            <a:off x="7200918" y="2219426"/>
            <a:ext cx="128588" cy="194072"/>
          </a:xfrm>
          <a:prstGeom prst="upArrow">
            <a:avLst/>
          </a:prstGeom>
          <a:solidFill>
            <a:srgbClr val="E4793D"/>
          </a:solidFill>
          <a:ln w="3175">
            <a:noFill/>
          </a:ln>
          <a:effectLst/>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dirty="0" smtClean="0">
              <a:latin typeface="微软雅黑" pitchFamily="34" charset="-122"/>
              <a:ea typeface="微软雅黑" pitchFamily="34" charset="-122"/>
            </a:endParaRPr>
          </a:p>
        </p:txBody>
      </p:sp>
      <p:sp>
        <p:nvSpPr>
          <p:cNvPr id="88" name="矩形 87"/>
          <p:cNvSpPr/>
          <p:nvPr/>
        </p:nvSpPr>
        <p:spPr>
          <a:xfrm>
            <a:off x="7152085" y="1456229"/>
            <a:ext cx="202406" cy="55959"/>
          </a:xfrm>
          <a:prstGeom prst="rect">
            <a:avLst/>
          </a:prstGeom>
          <a:solidFill>
            <a:srgbClr val="E4793D"/>
          </a:solidFill>
          <a:ln w="3175">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p>
            <a:pPr algn="ctr">
              <a:defRPr/>
            </a:pPr>
            <a:endParaRPr lang="zh-CN" altLang="en-US">
              <a:latin typeface="微软雅黑" pitchFamily="34" charset="-122"/>
              <a:ea typeface="微软雅黑" pitchFamily="34" charset="-122"/>
            </a:endParaRPr>
          </a:p>
        </p:txBody>
      </p:sp>
      <p:sp>
        <p:nvSpPr>
          <p:cNvPr id="89" name="矩形 88"/>
          <p:cNvSpPr/>
          <p:nvPr/>
        </p:nvSpPr>
        <p:spPr>
          <a:xfrm>
            <a:off x="7155676" y="2599237"/>
            <a:ext cx="202406" cy="55959"/>
          </a:xfrm>
          <a:prstGeom prst="rect">
            <a:avLst/>
          </a:prstGeom>
          <a:solidFill>
            <a:srgbClr val="E4793D"/>
          </a:solidFill>
          <a:ln w="3175">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p>
            <a:pPr algn="ctr">
              <a:defRPr/>
            </a:pPr>
            <a:endParaRPr lang="zh-CN" altLang="en-US">
              <a:latin typeface="微软雅黑" pitchFamily="34" charset="-122"/>
              <a:ea typeface="微软雅黑" pitchFamily="34" charset="-122"/>
            </a:endParaRPr>
          </a:p>
        </p:txBody>
      </p:sp>
      <p:sp>
        <p:nvSpPr>
          <p:cNvPr id="163" name="矩形 162"/>
          <p:cNvSpPr/>
          <p:nvPr/>
        </p:nvSpPr>
        <p:spPr>
          <a:xfrm>
            <a:off x="7155676" y="1741981"/>
            <a:ext cx="202406" cy="55959"/>
          </a:xfrm>
          <a:prstGeom prst="rect">
            <a:avLst/>
          </a:prstGeom>
          <a:solidFill>
            <a:srgbClr val="E4793D"/>
          </a:solidFill>
          <a:ln w="3175">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p>
            <a:pPr algn="ctr">
              <a:defRPr/>
            </a:pPr>
            <a:endParaRPr lang="zh-CN" altLang="en-US">
              <a:latin typeface="微软雅黑" pitchFamily="34" charset="-122"/>
              <a:ea typeface="微软雅黑" pitchFamily="34" charset="-122"/>
            </a:endParaRPr>
          </a:p>
        </p:txBody>
      </p:sp>
    </p:spTree>
    <p:extLst>
      <p:ext uri="{BB962C8B-B14F-4D97-AF65-F5344CB8AC3E}">
        <p14:creationId xmlns:p14="http://schemas.microsoft.com/office/powerpoint/2010/main" val="3156966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C:\Users\Administrator\Desktop\p13拓扑图\P13 拓扑图1.png"/>
          <p:cNvPicPr>
            <a:picLocks noChangeAspect="1" noChangeArrowheads="1"/>
          </p:cNvPicPr>
          <p:nvPr/>
        </p:nvPicPr>
        <p:blipFill>
          <a:blip r:embed="rId2"/>
          <a:srcRect/>
          <a:stretch>
            <a:fillRect/>
          </a:stretch>
        </p:blipFill>
        <p:spPr bwMode="auto">
          <a:xfrm>
            <a:off x="4814889" y="1428742"/>
            <a:ext cx="3322638" cy="2995612"/>
          </a:xfrm>
          <a:prstGeom prst="rect">
            <a:avLst/>
          </a:prstGeom>
          <a:noFill/>
        </p:spPr>
      </p:pic>
      <p:pic>
        <p:nvPicPr>
          <p:cNvPr id="4099" name="Picture 3" descr="C:\Users\Administrator\Desktop\p13拓扑图\P13 拓扑图2.png"/>
          <p:cNvPicPr>
            <a:picLocks noChangeAspect="1" noChangeArrowheads="1"/>
          </p:cNvPicPr>
          <p:nvPr/>
        </p:nvPicPr>
        <p:blipFill>
          <a:blip r:embed="rId3"/>
          <a:srcRect/>
          <a:stretch>
            <a:fillRect/>
          </a:stretch>
        </p:blipFill>
        <p:spPr bwMode="auto">
          <a:xfrm>
            <a:off x="4538662" y="1419217"/>
            <a:ext cx="3600450" cy="3240088"/>
          </a:xfrm>
          <a:prstGeom prst="rect">
            <a:avLst/>
          </a:prstGeom>
          <a:noFill/>
        </p:spPr>
      </p:pic>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19</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权威分析机构认可</a:t>
            </a:r>
            <a:r>
              <a:rPr lang="en-US" altLang="zh-CN" sz="2000" b="1" dirty="0" smtClean="0">
                <a:solidFill>
                  <a:schemeClr val="tx1">
                    <a:lumMod val="75000"/>
                    <a:lumOff val="25000"/>
                  </a:schemeClr>
                </a:solidFill>
              </a:rPr>
              <a:t>——</a:t>
            </a:r>
            <a:r>
              <a:rPr lang="en-US" altLang="zh-CN" sz="2000" b="1" dirty="0" smtClean="0">
                <a:solidFill>
                  <a:schemeClr val="tx1">
                    <a:lumMod val="75000"/>
                    <a:lumOff val="25000"/>
                  </a:schemeClr>
                </a:solidFill>
                <a:latin typeface="Arial" pitchFamily="34" charset="0"/>
                <a:cs typeface="Arial" pitchFamily="34" charset="0"/>
              </a:rPr>
              <a:t>Forrester</a:t>
            </a:r>
          </a:p>
        </p:txBody>
      </p:sp>
      <p:sp>
        <p:nvSpPr>
          <p:cNvPr id="7" name="TextBox 6"/>
          <p:cNvSpPr txBox="1"/>
          <p:nvPr/>
        </p:nvSpPr>
        <p:spPr>
          <a:xfrm>
            <a:off x="488159" y="2143122"/>
            <a:ext cx="3012271" cy="1492716"/>
          </a:xfrm>
          <a:prstGeom prst="rect">
            <a:avLst/>
          </a:prstGeom>
          <a:noFill/>
        </p:spPr>
        <p:txBody>
          <a:bodyPr wrap="square" rtlCol="0">
            <a:spAutoFit/>
          </a:bodyPr>
          <a:lstStyle/>
          <a:p>
            <a:pPr>
              <a:lnSpc>
                <a:spcPct val="130000"/>
              </a:lnSpc>
            </a:pPr>
            <a:r>
              <a:rPr lang="zh-CN" altLang="en-US" sz="1400" dirty="0" smtClean="0">
                <a:solidFill>
                  <a:srgbClr val="008AC2"/>
                </a:solidFill>
                <a:latin typeface="微软雅黑" pitchFamily="34" charset="-122"/>
                <a:ea typeface="微软雅黑" pitchFamily="34" charset="-122"/>
              </a:rPr>
              <a:t>在</a:t>
            </a:r>
            <a:r>
              <a:rPr lang="en-US" altLang="zh-CN" sz="1400" dirty="0" smtClean="0">
                <a:solidFill>
                  <a:srgbClr val="008AC2"/>
                </a:solidFill>
                <a:latin typeface="微软雅黑" pitchFamily="34" charset="-122"/>
                <a:ea typeface="微软雅黑" pitchFamily="34" charset="-122"/>
              </a:rPr>
              <a:t>Forrester</a:t>
            </a:r>
            <a:r>
              <a:rPr lang="zh-CN" altLang="en-US" sz="1400" dirty="0" smtClean="0">
                <a:solidFill>
                  <a:srgbClr val="008AC2"/>
                </a:solidFill>
                <a:latin typeface="微软雅黑" pitchFamily="34" charset="-122"/>
                <a:ea typeface="微软雅黑" pitchFamily="34" charset="-122"/>
              </a:rPr>
              <a:t>首次推出的针对软件产品开发服务（</a:t>
            </a:r>
            <a:r>
              <a:rPr lang="en-US" altLang="zh-CN" sz="1400" dirty="0" smtClean="0">
                <a:solidFill>
                  <a:srgbClr val="008AC2"/>
                </a:solidFill>
                <a:latin typeface="微软雅黑" pitchFamily="34" charset="-122"/>
                <a:ea typeface="微软雅黑" pitchFamily="34" charset="-122"/>
              </a:rPr>
              <a:t>PDS</a:t>
            </a:r>
            <a:r>
              <a:rPr lang="zh-CN" altLang="en-US" sz="1400" dirty="0" smtClean="0">
                <a:solidFill>
                  <a:srgbClr val="008AC2"/>
                </a:solidFill>
                <a:latin typeface="微软雅黑" pitchFamily="34" charset="-122"/>
                <a:ea typeface="微软雅黑" pitchFamily="34" charset="-122"/>
              </a:rPr>
              <a:t>）的</a:t>
            </a:r>
            <a:r>
              <a:rPr lang="en-US" altLang="zh-CN" sz="1400" dirty="0" smtClean="0">
                <a:solidFill>
                  <a:srgbClr val="008AC2"/>
                </a:solidFill>
                <a:latin typeface="微软雅黑" pitchFamily="34" charset="-122"/>
                <a:ea typeface="微软雅黑" pitchFamily="34" charset="-122"/>
              </a:rPr>
              <a:t>《Forrester Wave》</a:t>
            </a:r>
            <a:r>
              <a:rPr lang="zh-CN" altLang="en-US" sz="1400" dirty="0" smtClean="0">
                <a:solidFill>
                  <a:srgbClr val="008AC2"/>
                </a:solidFill>
                <a:latin typeface="微软雅黑" pitchFamily="34" charset="-122"/>
                <a:ea typeface="微软雅黑" pitchFamily="34" charset="-122"/>
              </a:rPr>
              <a:t>报告中，文思海辉作为中国唯一入选的</a:t>
            </a:r>
            <a:r>
              <a:rPr lang="en-US" altLang="zh-CN" sz="1400" dirty="0" smtClean="0">
                <a:solidFill>
                  <a:srgbClr val="008AC2"/>
                </a:solidFill>
                <a:latin typeface="微软雅黑" pitchFamily="34" charset="-122"/>
                <a:ea typeface="微软雅黑" pitchFamily="34" charset="-122"/>
              </a:rPr>
              <a:t>IT</a:t>
            </a:r>
            <a:r>
              <a:rPr lang="zh-CN" altLang="en-US" sz="1400" dirty="0" smtClean="0">
                <a:solidFill>
                  <a:srgbClr val="008AC2"/>
                </a:solidFill>
                <a:latin typeface="微软雅黑" pitchFamily="34" charset="-122"/>
                <a:ea typeface="微软雅黑" pitchFamily="34" charset="-122"/>
              </a:rPr>
              <a:t>服务供应商，位列“佼佼者”级别</a:t>
            </a:r>
          </a:p>
        </p:txBody>
      </p:sp>
      <p:pic>
        <p:nvPicPr>
          <p:cNvPr id="120" name="Picture 2"/>
          <p:cNvPicPr>
            <a:picLocks noChangeAspect="1" noChangeArrowheads="1"/>
          </p:cNvPicPr>
          <p:nvPr/>
        </p:nvPicPr>
        <p:blipFill>
          <a:blip r:embed="rId4"/>
          <a:srcRect/>
          <a:stretch>
            <a:fillRect/>
          </a:stretch>
        </p:blipFill>
        <p:spPr bwMode="auto">
          <a:xfrm>
            <a:off x="571472" y="1297929"/>
            <a:ext cx="1502230" cy="511287"/>
          </a:xfrm>
          <a:prstGeom prst="rect">
            <a:avLst/>
          </a:prstGeom>
          <a:noFill/>
          <a:ln w="9525">
            <a:noFill/>
            <a:miter lim="800000"/>
            <a:headEnd/>
            <a:tailEnd/>
          </a:ln>
          <a:effectLst/>
        </p:spPr>
      </p:pic>
      <p:sp>
        <p:nvSpPr>
          <p:cNvPr id="121" name="TextBox 120"/>
          <p:cNvSpPr txBox="1"/>
          <p:nvPr/>
        </p:nvSpPr>
        <p:spPr>
          <a:xfrm>
            <a:off x="4071934" y="691465"/>
            <a:ext cx="4429156" cy="308995"/>
          </a:xfrm>
          <a:prstGeom prst="rect">
            <a:avLst/>
          </a:prstGeom>
          <a:noFill/>
        </p:spPr>
        <p:txBody>
          <a:bodyPr wrap="square" rtlCol="0">
            <a:spAutoFit/>
          </a:bodyPr>
          <a:lstStyle/>
          <a:p>
            <a:pPr>
              <a:lnSpc>
                <a:spcPct val="130000"/>
              </a:lnSpc>
            </a:pPr>
            <a:r>
              <a:rPr lang="en-US" altLang="zh-CN" sz="1200" dirty="0" smtClean="0">
                <a:solidFill>
                  <a:schemeClr val="tx1">
                    <a:lumMod val="75000"/>
                    <a:lumOff val="25000"/>
                  </a:schemeClr>
                </a:solidFill>
                <a:latin typeface="微软雅黑" pitchFamily="34" charset="-122"/>
                <a:ea typeface="微软雅黑" pitchFamily="34" charset="-122"/>
              </a:rPr>
              <a:t>Forrester Wave</a:t>
            </a:r>
            <a:r>
              <a:rPr lang="zh-CN" altLang="en-US" sz="1200" dirty="0" smtClean="0">
                <a:solidFill>
                  <a:schemeClr val="tx1">
                    <a:lumMod val="75000"/>
                    <a:lumOff val="25000"/>
                  </a:schemeClr>
                </a:solidFill>
                <a:latin typeface="微软雅黑" pitchFamily="34" charset="-122"/>
                <a:ea typeface="微软雅黑" pitchFamily="34" charset="-122"/>
              </a:rPr>
              <a:t>™报告：软件产品开发服务，</a:t>
            </a:r>
            <a:r>
              <a:rPr lang="en-US" altLang="zh-CN" sz="1200" dirty="0" smtClean="0">
                <a:solidFill>
                  <a:schemeClr val="tx1">
                    <a:lumMod val="75000"/>
                    <a:lumOff val="25000"/>
                  </a:schemeClr>
                </a:solidFill>
                <a:latin typeface="微软雅黑" pitchFamily="34" charset="-122"/>
                <a:ea typeface="微软雅黑" pitchFamily="34" charset="-122"/>
              </a:rPr>
              <a:t>2014</a:t>
            </a:r>
            <a:r>
              <a:rPr lang="zh-CN" altLang="en-US" sz="1200" dirty="0" smtClean="0">
                <a:solidFill>
                  <a:schemeClr val="tx1">
                    <a:lumMod val="75000"/>
                    <a:lumOff val="25000"/>
                  </a:schemeClr>
                </a:solidFill>
                <a:latin typeface="微软雅黑" pitchFamily="34" charset="-122"/>
                <a:ea typeface="微软雅黑" pitchFamily="34" charset="-122"/>
              </a:rPr>
              <a:t>年</a:t>
            </a:r>
            <a:r>
              <a:rPr lang="en-US" altLang="zh-CN" sz="1200" dirty="0" smtClean="0">
                <a:solidFill>
                  <a:schemeClr val="tx1">
                    <a:lumMod val="75000"/>
                    <a:lumOff val="25000"/>
                  </a:schemeClr>
                </a:solidFill>
                <a:latin typeface="微软雅黑" pitchFamily="34" charset="-122"/>
                <a:ea typeface="微软雅黑" pitchFamily="34" charset="-122"/>
              </a:rPr>
              <a:t>Q1</a:t>
            </a:r>
          </a:p>
        </p:txBody>
      </p:sp>
      <p:sp>
        <p:nvSpPr>
          <p:cNvPr id="122" name="TextBox 121"/>
          <p:cNvSpPr txBox="1"/>
          <p:nvPr/>
        </p:nvSpPr>
        <p:spPr>
          <a:xfrm>
            <a:off x="4129042" y="1357183"/>
            <a:ext cx="300082" cy="230832"/>
          </a:xfrm>
          <a:prstGeom prst="rect">
            <a:avLst/>
          </a:prstGeom>
          <a:noFill/>
        </p:spPr>
        <p:txBody>
          <a:bodyPr wrap="none" rtlCol="0">
            <a:spAutoFit/>
          </a:bodyPr>
          <a:lstStyle/>
          <a:p>
            <a:r>
              <a:rPr lang="zh-CN" altLang="en-US" sz="900" dirty="0" smtClean="0">
                <a:solidFill>
                  <a:schemeClr val="tx1">
                    <a:lumMod val="75000"/>
                    <a:lumOff val="25000"/>
                  </a:schemeClr>
                </a:solidFill>
                <a:latin typeface="+mj-lt"/>
                <a:ea typeface="微软雅黑" pitchFamily="34" charset="-122"/>
                <a:cs typeface="Arial" pitchFamily="34" charset="0"/>
              </a:rPr>
              <a:t>强</a:t>
            </a:r>
            <a:endParaRPr lang="zh-CN" altLang="en-US" sz="900" dirty="0">
              <a:solidFill>
                <a:schemeClr val="tx1">
                  <a:lumMod val="75000"/>
                  <a:lumOff val="25000"/>
                </a:schemeClr>
              </a:solidFill>
              <a:latin typeface="+mj-lt"/>
              <a:ea typeface="微软雅黑" pitchFamily="34" charset="-122"/>
              <a:cs typeface="Arial" pitchFamily="34" charset="0"/>
            </a:endParaRPr>
          </a:p>
        </p:txBody>
      </p:sp>
      <p:sp>
        <p:nvSpPr>
          <p:cNvPr id="123" name="TextBox 122"/>
          <p:cNvSpPr txBox="1"/>
          <p:nvPr/>
        </p:nvSpPr>
        <p:spPr>
          <a:xfrm>
            <a:off x="3937009" y="2853311"/>
            <a:ext cx="646332" cy="230832"/>
          </a:xfrm>
          <a:prstGeom prst="rect">
            <a:avLst/>
          </a:prstGeom>
          <a:noFill/>
        </p:spPr>
        <p:txBody>
          <a:bodyPr wrap="none" rtlCol="0">
            <a:spAutoFit/>
          </a:bodyPr>
          <a:lstStyle/>
          <a:p>
            <a:pPr algn="ctr"/>
            <a:r>
              <a:rPr lang="zh-CN" altLang="en-US" sz="900" dirty="0" smtClean="0">
                <a:solidFill>
                  <a:schemeClr val="tx1">
                    <a:lumMod val="75000"/>
                    <a:lumOff val="25000"/>
                  </a:schemeClr>
                </a:solidFill>
                <a:latin typeface="+mj-lt"/>
                <a:ea typeface="微软雅黑" pitchFamily="34" charset="-122"/>
                <a:cs typeface="Arial" pitchFamily="34" charset="0"/>
              </a:rPr>
              <a:t>现有服务</a:t>
            </a:r>
            <a:endParaRPr lang="zh-CN" altLang="en-US" sz="900" dirty="0">
              <a:solidFill>
                <a:schemeClr val="tx1">
                  <a:lumMod val="75000"/>
                  <a:lumOff val="25000"/>
                </a:schemeClr>
              </a:solidFill>
              <a:latin typeface="+mj-lt"/>
              <a:ea typeface="微软雅黑" pitchFamily="34" charset="-122"/>
              <a:cs typeface="Arial" pitchFamily="34" charset="0"/>
            </a:endParaRPr>
          </a:p>
        </p:txBody>
      </p:sp>
      <p:sp>
        <p:nvSpPr>
          <p:cNvPr id="124" name="TextBox 123"/>
          <p:cNvSpPr txBox="1"/>
          <p:nvPr/>
        </p:nvSpPr>
        <p:spPr>
          <a:xfrm>
            <a:off x="4286248" y="1197910"/>
            <a:ext cx="646331" cy="230832"/>
          </a:xfrm>
          <a:prstGeom prst="rect">
            <a:avLst/>
          </a:prstGeom>
          <a:noFill/>
        </p:spPr>
        <p:txBody>
          <a:bodyPr wrap="none" rtlCol="0">
            <a:spAutoFit/>
          </a:bodyPr>
          <a:lstStyle/>
          <a:p>
            <a:pPr algn="ctr"/>
            <a:r>
              <a:rPr lang="zh-CN" altLang="en-US" sz="900" dirty="0" smtClean="0">
                <a:solidFill>
                  <a:schemeClr val="tx1">
                    <a:lumMod val="75000"/>
                    <a:lumOff val="25000"/>
                  </a:schemeClr>
                </a:solidFill>
                <a:latin typeface="+mj-lt"/>
                <a:ea typeface="微软雅黑" pitchFamily="34" charset="-122"/>
                <a:cs typeface="Arial" pitchFamily="34" charset="0"/>
              </a:rPr>
              <a:t>不成熟者</a:t>
            </a:r>
            <a:endParaRPr lang="zh-CN" altLang="en-US" sz="900" dirty="0">
              <a:solidFill>
                <a:schemeClr val="tx1">
                  <a:lumMod val="75000"/>
                  <a:lumOff val="25000"/>
                </a:schemeClr>
              </a:solidFill>
              <a:latin typeface="+mj-lt"/>
              <a:ea typeface="微软雅黑" pitchFamily="34" charset="-122"/>
              <a:cs typeface="Arial" pitchFamily="34" charset="0"/>
            </a:endParaRPr>
          </a:p>
        </p:txBody>
      </p:sp>
      <p:sp>
        <p:nvSpPr>
          <p:cNvPr id="125" name="TextBox 124"/>
          <p:cNvSpPr txBox="1"/>
          <p:nvPr/>
        </p:nvSpPr>
        <p:spPr>
          <a:xfrm>
            <a:off x="5041216" y="1206477"/>
            <a:ext cx="530916" cy="230832"/>
          </a:xfrm>
          <a:prstGeom prst="rect">
            <a:avLst/>
          </a:prstGeom>
          <a:noFill/>
        </p:spPr>
        <p:txBody>
          <a:bodyPr wrap="none" rtlCol="0">
            <a:spAutoFit/>
          </a:bodyPr>
          <a:lstStyle/>
          <a:p>
            <a:pPr algn="ctr"/>
            <a:r>
              <a:rPr lang="zh-CN" altLang="en-US" sz="900" dirty="0" smtClean="0">
                <a:solidFill>
                  <a:schemeClr val="tx1">
                    <a:lumMod val="75000"/>
                    <a:lumOff val="25000"/>
                  </a:schemeClr>
                </a:solidFill>
                <a:latin typeface="+mj-lt"/>
                <a:ea typeface="微软雅黑" pitchFamily="34" charset="-122"/>
                <a:cs typeface="Arial" pitchFamily="34" charset="0"/>
              </a:rPr>
              <a:t>竞争者</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26" name="TextBox 125"/>
          <p:cNvSpPr txBox="1"/>
          <p:nvPr/>
        </p:nvSpPr>
        <p:spPr>
          <a:xfrm>
            <a:off x="5898472" y="1197910"/>
            <a:ext cx="530916" cy="230832"/>
          </a:xfrm>
          <a:prstGeom prst="rect">
            <a:avLst/>
          </a:prstGeom>
          <a:noFill/>
        </p:spPr>
        <p:txBody>
          <a:bodyPr wrap="none" rtlCol="0">
            <a:spAutoFit/>
          </a:bodyPr>
          <a:lstStyle/>
          <a:p>
            <a:pPr algn="ctr"/>
            <a:r>
              <a:rPr lang="zh-CN" altLang="en-US" sz="900" dirty="0" smtClean="0">
                <a:solidFill>
                  <a:schemeClr val="tx1">
                    <a:lumMod val="75000"/>
                    <a:lumOff val="25000"/>
                  </a:schemeClr>
                </a:solidFill>
                <a:latin typeface="+mj-lt"/>
                <a:ea typeface="微软雅黑" pitchFamily="34" charset="-122"/>
                <a:cs typeface="Arial" pitchFamily="34" charset="0"/>
              </a:rPr>
              <a:t>佼佼者</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27" name="TextBox 126"/>
          <p:cNvSpPr txBox="1"/>
          <p:nvPr/>
        </p:nvSpPr>
        <p:spPr>
          <a:xfrm>
            <a:off x="7072330" y="1206477"/>
            <a:ext cx="530916" cy="230832"/>
          </a:xfrm>
          <a:prstGeom prst="rect">
            <a:avLst/>
          </a:prstGeom>
          <a:noFill/>
        </p:spPr>
        <p:txBody>
          <a:bodyPr wrap="none" rtlCol="0">
            <a:spAutoFit/>
          </a:bodyPr>
          <a:lstStyle/>
          <a:p>
            <a:pPr algn="ctr"/>
            <a:r>
              <a:rPr lang="zh-CN" altLang="en-US" sz="900" dirty="0" smtClean="0">
                <a:solidFill>
                  <a:schemeClr val="tx1">
                    <a:lumMod val="75000"/>
                    <a:lumOff val="25000"/>
                  </a:schemeClr>
                </a:solidFill>
                <a:latin typeface="+mj-lt"/>
                <a:ea typeface="微软雅黑" pitchFamily="34" charset="-122"/>
                <a:cs typeface="Arial" pitchFamily="34" charset="0"/>
              </a:rPr>
              <a:t>领导者</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28" name="TextBox 127"/>
          <p:cNvSpPr txBox="1"/>
          <p:nvPr/>
        </p:nvSpPr>
        <p:spPr>
          <a:xfrm>
            <a:off x="5269106" y="2265526"/>
            <a:ext cx="1074333" cy="230832"/>
          </a:xfrm>
          <a:prstGeom prst="rect">
            <a:avLst/>
          </a:prstGeom>
          <a:noFill/>
        </p:spPr>
        <p:txBody>
          <a:bodyPr wrap="none" rtlCol="0">
            <a:spAutoFit/>
          </a:bodyPr>
          <a:lstStyle/>
          <a:p>
            <a:pPr algn="ctr"/>
            <a:r>
              <a:rPr lang="en-US" altLang="zh-CN" sz="900" dirty="0" smtClean="0">
                <a:solidFill>
                  <a:schemeClr val="tx1">
                    <a:lumMod val="75000"/>
                    <a:lumOff val="25000"/>
                  </a:schemeClr>
                </a:solidFill>
                <a:latin typeface="+mj-lt"/>
                <a:ea typeface="微软雅黑" pitchFamily="34" charset="-122"/>
                <a:cs typeface="Arial" pitchFamily="34" charset="0"/>
              </a:rPr>
              <a:t>Ness  Technologies</a:t>
            </a:r>
          </a:p>
        </p:txBody>
      </p:sp>
      <p:sp>
        <p:nvSpPr>
          <p:cNvPr id="129" name="TextBox 128"/>
          <p:cNvSpPr txBox="1"/>
          <p:nvPr/>
        </p:nvSpPr>
        <p:spPr>
          <a:xfrm>
            <a:off x="5795731" y="2462994"/>
            <a:ext cx="726481" cy="230832"/>
          </a:xfrm>
          <a:prstGeom prst="rect">
            <a:avLst/>
          </a:prstGeom>
          <a:noFill/>
        </p:spPr>
        <p:txBody>
          <a:bodyPr wrap="none" rtlCol="0">
            <a:spAutoFit/>
          </a:bodyPr>
          <a:lstStyle/>
          <a:p>
            <a:pPr algn="ctr"/>
            <a:r>
              <a:rPr lang="en-US" altLang="zh-CN" sz="900" dirty="0" err="1" smtClean="0">
                <a:solidFill>
                  <a:schemeClr val="tx1">
                    <a:lumMod val="75000"/>
                    <a:lumOff val="25000"/>
                  </a:schemeClr>
                </a:solidFill>
                <a:latin typeface="+mj-lt"/>
                <a:ea typeface="微软雅黑" pitchFamily="34" charset="-122"/>
                <a:cs typeface="Arial" pitchFamily="34" charset="0"/>
              </a:rPr>
              <a:t>GlobalLogic</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30" name="TextBox 129"/>
          <p:cNvSpPr txBox="1"/>
          <p:nvPr/>
        </p:nvSpPr>
        <p:spPr>
          <a:xfrm>
            <a:off x="5878744" y="2663660"/>
            <a:ext cx="486030" cy="230832"/>
          </a:xfrm>
          <a:prstGeom prst="rect">
            <a:avLst/>
          </a:prstGeom>
          <a:noFill/>
        </p:spPr>
        <p:txBody>
          <a:bodyPr wrap="none" rtlCol="0">
            <a:spAutoFit/>
          </a:bodyPr>
          <a:lstStyle/>
          <a:p>
            <a:pPr algn="ctr"/>
            <a:r>
              <a:rPr lang="en-US" altLang="zh-CN" sz="900" dirty="0" smtClean="0">
                <a:solidFill>
                  <a:schemeClr val="tx1">
                    <a:lumMod val="75000"/>
                    <a:lumOff val="25000"/>
                  </a:schemeClr>
                </a:solidFill>
                <a:latin typeface="+mj-lt"/>
                <a:ea typeface="微软雅黑" pitchFamily="34" charset="-122"/>
                <a:cs typeface="Arial" pitchFamily="34" charset="0"/>
              </a:rPr>
              <a:t>Wipro</a:t>
            </a:r>
          </a:p>
        </p:txBody>
      </p:sp>
      <p:sp>
        <p:nvSpPr>
          <p:cNvPr id="132" name="TextBox 131"/>
          <p:cNvSpPr txBox="1"/>
          <p:nvPr/>
        </p:nvSpPr>
        <p:spPr>
          <a:xfrm>
            <a:off x="5653004" y="3113088"/>
            <a:ext cx="633508" cy="230832"/>
          </a:xfrm>
          <a:prstGeom prst="rect">
            <a:avLst/>
          </a:prstGeom>
          <a:noFill/>
        </p:spPr>
        <p:txBody>
          <a:bodyPr wrap="none" rtlCol="0">
            <a:spAutoFit/>
          </a:bodyPr>
          <a:lstStyle/>
          <a:p>
            <a:pPr algn="ctr"/>
            <a:r>
              <a:rPr lang="en-US" altLang="zh-CN" sz="900" dirty="0" err="1" smtClean="0">
                <a:solidFill>
                  <a:schemeClr val="tx1">
                    <a:lumMod val="75000"/>
                    <a:lumOff val="25000"/>
                  </a:schemeClr>
                </a:solidFill>
                <a:latin typeface="+mj-lt"/>
                <a:ea typeface="微软雅黑" pitchFamily="34" charset="-122"/>
                <a:cs typeface="Arial" pitchFamily="34" charset="0"/>
              </a:rPr>
              <a:t>Mindtree</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33" name="TextBox 132"/>
          <p:cNvSpPr txBox="1"/>
          <p:nvPr/>
        </p:nvSpPr>
        <p:spPr>
          <a:xfrm>
            <a:off x="6484861" y="2014222"/>
            <a:ext cx="513281" cy="230832"/>
          </a:xfrm>
          <a:prstGeom prst="rect">
            <a:avLst/>
          </a:prstGeom>
          <a:noFill/>
        </p:spPr>
        <p:txBody>
          <a:bodyPr wrap="none" rtlCol="0">
            <a:spAutoFit/>
          </a:bodyPr>
          <a:lstStyle/>
          <a:p>
            <a:pPr algn="ctr"/>
            <a:r>
              <a:rPr lang="en-US" altLang="zh-CN" sz="900" dirty="0" smtClean="0">
                <a:solidFill>
                  <a:schemeClr val="tx1">
                    <a:lumMod val="75000"/>
                    <a:lumOff val="25000"/>
                  </a:schemeClr>
                </a:solidFill>
                <a:latin typeface="+mj-lt"/>
                <a:ea typeface="微软雅黑" pitchFamily="34" charset="-122"/>
                <a:cs typeface="Arial" pitchFamily="34" charset="0"/>
              </a:rPr>
              <a:t>Infosys</a:t>
            </a:r>
          </a:p>
        </p:txBody>
      </p:sp>
      <p:sp>
        <p:nvSpPr>
          <p:cNvPr id="134" name="TextBox 133"/>
          <p:cNvSpPr txBox="1"/>
          <p:nvPr/>
        </p:nvSpPr>
        <p:spPr>
          <a:xfrm>
            <a:off x="6987244" y="2013894"/>
            <a:ext cx="902811" cy="230832"/>
          </a:xfrm>
          <a:prstGeom prst="rect">
            <a:avLst/>
          </a:prstGeom>
          <a:noFill/>
        </p:spPr>
        <p:txBody>
          <a:bodyPr wrap="none" rtlCol="0">
            <a:spAutoFit/>
          </a:bodyPr>
          <a:lstStyle/>
          <a:p>
            <a:pPr algn="ctr"/>
            <a:r>
              <a:rPr lang="en-US" altLang="zh-CN" sz="900" dirty="0" smtClean="0">
                <a:solidFill>
                  <a:schemeClr val="tx1">
                    <a:lumMod val="75000"/>
                    <a:lumOff val="25000"/>
                  </a:schemeClr>
                </a:solidFill>
                <a:latin typeface="+mj-lt"/>
                <a:ea typeface="微软雅黑" pitchFamily="34" charset="-122"/>
                <a:cs typeface="Arial" pitchFamily="34" charset="0"/>
              </a:rPr>
              <a:t>EPAM  Systems</a:t>
            </a:r>
          </a:p>
        </p:txBody>
      </p:sp>
      <p:sp>
        <p:nvSpPr>
          <p:cNvPr id="135" name="TextBox 134"/>
          <p:cNvSpPr txBox="1"/>
          <p:nvPr/>
        </p:nvSpPr>
        <p:spPr>
          <a:xfrm>
            <a:off x="7442740" y="2272350"/>
            <a:ext cx="365806" cy="230832"/>
          </a:xfrm>
          <a:prstGeom prst="rect">
            <a:avLst/>
          </a:prstGeom>
          <a:noFill/>
        </p:spPr>
        <p:txBody>
          <a:bodyPr wrap="none" rtlCol="0">
            <a:spAutoFit/>
          </a:bodyPr>
          <a:lstStyle/>
          <a:p>
            <a:pPr algn="ctr"/>
            <a:r>
              <a:rPr lang="en-US" altLang="zh-CN" sz="900" dirty="0" smtClean="0">
                <a:solidFill>
                  <a:schemeClr val="tx1">
                    <a:lumMod val="75000"/>
                    <a:lumOff val="25000"/>
                  </a:schemeClr>
                </a:solidFill>
                <a:latin typeface="+mj-lt"/>
                <a:ea typeface="微软雅黑" pitchFamily="34" charset="-122"/>
                <a:cs typeface="Arial" pitchFamily="34" charset="0"/>
              </a:rPr>
              <a:t>HCL</a:t>
            </a:r>
          </a:p>
        </p:txBody>
      </p:sp>
      <p:sp>
        <p:nvSpPr>
          <p:cNvPr id="142" name="TextBox 141"/>
          <p:cNvSpPr txBox="1"/>
          <p:nvPr/>
        </p:nvSpPr>
        <p:spPr>
          <a:xfrm>
            <a:off x="6800226" y="2479342"/>
            <a:ext cx="354584" cy="230832"/>
          </a:xfrm>
          <a:prstGeom prst="rect">
            <a:avLst/>
          </a:prstGeom>
          <a:noFill/>
        </p:spPr>
        <p:txBody>
          <a:bodyPr wrap="none" rtlCol="0">
            <a:spAutoFit/>
          </a:bodyPr>
          <a:lstStyle/>
          <a:p>
            <a:pPr algn="ctr"/>
            <a:r>
              <a:rPr lang="en-US" altLang="zh-CN" sz="900" dirty="0" smtClean="0">
                <a:solidFill>
                  <a:schemeClr val="tx1">
                    <a:lumMod val="75000"/>
                    <a:lumOff val="25000"/>
                  </a:schemeClr>
                </a:solidFill>
                <a:latin typeface="+mj-lt"/>
                <a:ea typeface="微软雅黑" pitchFamily="34" charset="-122"/>
                <a:cs typeface="Arial" pitchFamily="34" charset="0"/>
              </a:rPr>
              <a:t>TCS</a:t>
            </a:r>
          </a:p>
        </p:txBody>
      </p:sp>
      <p:sp>
        <p:nvSpPr>
          <p:cNvPr id="145" name="TextBox 144"/>
          <p:cNvSpPr txBox="1"/>
          <p:nvPr/>
        </p:nvSpPr>
        <p:spPr>
          <a:xfrm>
            <a:off x="6830720" y="2618094"/>
            <a:ext cx="1090362" cy="230832"/>
          </a:xfrm>
          <a:prstGeom prst="rect">
            <a:avLst/>
          </a:prstGeom>
          <a:noFill/>
        </p:spPr>
        <p:txBody>
          <a:bodyPr wrap="none" rtlCol="0">
            <a:spAutoFit/>
          </a:bodyPr>
          <a:lstStyle/>
          <a:p>
            <a:pPr algn="ctr"/>
            <a:r>
              <a:rPr lang="en-US" altLang="zh-CN" sz="900" dirty="0" smtClean="0">
                <a:solidFill>
                  <a:schemeClr val="tx1">
                    <a:lumMod val="75000"/>
                    <a:lumOff val="25000"/>
                  </a:schemeClr>
                </a:solidFill>
                <a:latin typeface="+mj-lt"/>
                <a:ea typeface="微软雅黑" pitchFamily="34" charset="-122"/>
                <a:cs typeface="Arial" pitchFamily="34" charset="0"/>
              </a:rPr>
              <a:t>Persistent  Systems</a:t>
            </a:r>
          </a:p>
        </p:txBody>
      </p:sp>
      <p:sp>
        <p:nvSpPr>
          <p:cNvPr id="146" name="TextBox 145"/>
          <p:cNvSpPr txBox="1"/>
          <p:nvPr/>
        </p:nvSpPr>
        <p:spPr>
          <a:xfrm>
            <a:off x="6722758" y="2778112"/>
            <a:ext cx="537327" cy="230832"/>
          </a:xfrm>
          <a:prstGeom prst="rect">
            <a:avLst/>
          </a:prstGeom>
          <a:noFill/>
        </p:spPr>
        <p:txBody>
          <a:bodyPr wrap="none" rtlCol="0">
            <a:spAutoFit/>
          </a:bodyPr>
          <a:lstStyle/>
          <a:p>
            <a:pPr algn="ctr"/>
            <a:r>
              <a:rPr lang="en-US" altLang="zh-CN" sz="900" dirty="0" err="1" smtClean="0">
                <a:solidFill>
                  <a:schemeClr val="tx1">
                    <a:lumMod val="75000"/>
                    <a:lumOff val="25000"/>
                  </a:schemeClr>
                </a:solidFill>
                <a:latin typeface="+mj-lt"/>
                <a:ea typeface="微软雅黑" pitchFamily="34" charset="-122"/>
                <a:cs typeface="Arial" pitchFamily="34" charset="0"/>
              </a:rPr>
              <a:t>Pactera</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47" name="TextBox 146"/>
          <p:cNvSpPr txBox="1"/>
          <p:nvPr/>
        </p:nvSpPr>
        <p:spPr>
          <a:xfrm>
            <a:off x="6664174" y="2997508"/>
            <a:ext cx="1032655" cy="230832"/>
          </a:xfrm>
          <a:prstGeom prst="rect">
            <a:avLst/>
          </a:prstGeom>
          <a:noFill/>
        </p:spPr>
        <p:txBody>
          <a:bodyPr wrap="none" rtlCol="0">
            <a:spAutoFit/>
          </a:bodyPr>
          <a:lstStyle/>
          <a:p>
            <a:pPr algn="ctr"/>
            <a:r>
              <a:rPr lang="en-US" altLang="zh-CN" sz="900" dirty="0" smtClean="0">
                <a:solidFill>
                  <a:schemeClr val="tx1">
                    <a:lumMod val="75000"/>
                    <a:lumOff val="25000"/>
                  </a:schemeClr>
                </a:solidFill>
                <a:latin typeface="+mj-lt"/>
                <a:ea typeface="微软雅黑" pitchFamily="34" charset="-122"/>
                <a:cs typeface="Arial" pitchFamily="34" charset="0"/>
              </a:rPr>
              <a:t>Symphony  </a:t>
            </a:r>
            <a:r>
              <a:rPr lang="en-US" altLang="zh-CN" sz="900" dirty="0" err="1" smtClean="0">
                <a:solidFill>
                  <a:schemeClr val="tx1">
                    <a:lumMod val="75000"/>
                    <a:lumOff val="25000"/>
                  </a:schemeClr>
                </a:solidFill>
                <a:latin typeface="+mj-lt"/>
                <a:ea typeface="微软雅黑" pitchFamily="34" charset="-122"/>
                <a:cs typeface="Arial" pitchFamily="34" charset="0"/>
              </a:rPr>
              <a:t>Teleca</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48" name="TextBox 147"/>
          <p:cNvSpPr txBox="1"/>
          <p:nvPr/>
        </p:nvSpPr>
        <p:spPr>
          <a:xfrm>
            <a:off x="4514210" y="4089550"/>
            <a:ext cx="646332" cy="230832"/>
          </a:xfrm>
          <a:prstGeom prst="rect">
            <a:avLst/>
          </a:prstGeom>
          <a:noFill/>
        </p:spPr>
        <p:txBody>
          <a:bodyPr wrap="none" rtlCol="0">
            <a:spAutoFit/>
          </a:bodyPr>
          <a:lstStyle/>
          <a:p>
            <a:pPr algn="ctr"/>
            <a:r>
              <a:rPr lang="zh-CN" altLang="en-US" sz="900" dirty="0" smtClean="0">
                <a:solidFill>
                  <a:schemeClr val="tx1">
                    <a:lumMod val="75000"/>
                    <a:lumOff val="25000"/>
                  </a:schemeClr>
                </a:solidFill>
                <a:latin typeface="+mj-lt"/>
                <a:ea typeface="微软雅黑" pitchFamily="34" charset="-122"/>
                <a:cs typeface="Arial" pitchFamily="34" charset="0"/>
              </a:rPr>
              <a:t>市场表现</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49" name="TextBox 148"/>
          <p:cNvSpPr txBox="1"/>
          <p:nvPr/>
        </p:nvSpPr>
        <p:spPr>
          <a:xfrm>
            <a:off x="4129041" y="4514224"/>
            <a:ext cx="300083" cy="230832"/>
          </a:xfrm>
          <a:prstGeom prst="rect">
            <a:avLst/>
          </a:prstGeom>
          <a:noFill/>
        </p:spPr>
        <p:txBody>
          <a:bodyPr wrap="none" rtlCol="0">
            <a:spAutoFit/>
          </a:bodyPr>
          <a:lstStyle/>
          <a:p>
            <a:pPr algn="ctr"/>
            <a:r>
              <a:rPr lang="zh-CN" altLang="en-US" sz="900" dirty="0" smtClean="0">
                <a:solidFill>
                  <a:schemeClr val="tx1">
                    <a:lumMod val="75000"/>
                    <a:lumOff val="25000"/>
                  </a:schemeClr>
                </a:solidFill>
                <a:latin typeface="+mj-lt"/>
                <a:ea typeface="微软雅黑" pitchFamily="34" charset="-122"/>
                <a:cs typeface="Arial" pitchFamily="34" charset="0"/>
              </a:rPr>
              <a:t>弱</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50" name="TextBox 149"/>
          <p:cNvSpPr txBox="1"/>
          <p:nvPr/>
        </p:nvSpPr>
        <p:spPr>
          <a:xfrm>
            <a:off x="4429124" y="4666624"/>
            <a:ext cx="300083" cy="230832"/>
          </a:xfrm>
          <a:prstGeom prst="rect">
            <a:avLst/>
          </a:prstGeom>
          <a:noFill/>
        </p:spPr>
        <p:txBody>
          <a:bodyPr wrap="none" rtlCol="0">
            <a:spAutoFit/>
          </a:bodyPr>
          <a:lstStyle/>
          <a:p>
            <a:pPr algn="ctr"/>
            <a:r>
              <a:rPr lang="zh-CN" altLang="en-US" sz="900" dirty="0" smtClean="0">
                <a:solidFill>
                  <a:schemeClr val="tx1">
                    <a:lumMod val="75000"/>
                    <a:lumOff val="25000"/>
                  </a:schemeClr>
                </a:solidFill>
                <a:latin typeface="+mj-lt"/>
                <a:ea typeface="微软雅黑" pitchFamily="34" charset="-122"/>
                <a:cs typeface="Arial" pitchFamily="34" charset="0"/>
              </a:rPr>
              <a:t>弱</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51" name="TextBox 150"/>
          <p:cNvSpPr txBox="1"/>
          <p:nvPr/>
        </p:nvSpPr>
        <p:spPr>
          <a:xfrm>
            <a:off x="6143636" y="4677572"/>
            <a:ext cx="415499" cy="230832"/>
          </a:xfrm>
          <a:prstGeom prst="rect">
            <a:avLst/>
          </a:prstGeom>
          <a:noFill/>
        </p:spPr>
        <p:txBody>
          <a:bodyPr wrap="none" rtlCol="0">
            <a:spAutoFit/>
          </a:bodyPr>
          <a:lstStyle/>
          <a:p>
            <a:pPr algn="ctr"/>
            <a:r>
              <a:rPr lang="zh-CN" altLang="en-US" sz="900" dirty="0" smtClean="0">
                <a:solidFill>
                  <a:schemeClr val="tx1">
                    <a:lumMod val="75000"/>
                    <a:lumOff val="25000"/>
                  </a:schemeClr>
                </a:solidFill>
                <a:latin typeface="+mj-lt"/>
                <a:ea typeface="微软雅黑" pitchFamily="34" charset="-122"/>
                <a:cs typeface="Arial" pitchFamily="34" charset="0"/>
              </a:rPr>
              <a:t>战略</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52" name="TextBox 151"/>
          <p:cNvSpPr txBox="1"/>
          <p:nvPr/>
        </p:nvSpPr>
        <p:spPr>
          <a:xfrm>
            <a:off x="7656715" y="4677572"/>
            <a:ext cx="300083" cy="230832"/>
          </a:xfrm>
          <a:prstGeom prst="rect">
            <a:avLst/>
          </a:prstGeom>
          <a:noFill/>
        </p:spPr>
        <p:txBody>
          <a:bodyPr wrap="none" rtlCol="0">
            <a:spAutoFit/>
          </a:bodyPr>
          <a:lstStyle/>
          <a:p>
            <a:pPr algn="ctr"/>
            <a:r>
              <a:rPr lang="zh-CN" altLang="en-US" sz="900" dirty="0" smtClean="0">
                <a:solidFill>
                  <a:schemeClr val="tx1">
                    <a:lumMod val="75000"/>
                    <a:lumOff val="25000"/>
                  </a:schemeClr>
                </a:solidFill>
                <a:latin typeface="+mj-lt"/>
                <a:ea typeface="微软雅黑" pitchFamily="34" charset="-122"/>
                <a:cs typeface="Arial" pitchFamily="34" charset="0"/>
              </a:rPr>
              <a:t>强</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pic>
        <p:nvPicPr>
          <p:cNvPr id="4100" name="Picture 4" descr="C:\Users\Administrator\Desktop\p13拓扑图\P13 拓扑图3.png"/>
          <p:cNvPicPr>
            <a:picLocks noChangeAspect="1" noChangeArrowheads="1"/>
          </p:cNvPicPr>
          <p:nvPr/>
        </p:nvPicPr>
        <p:blipFill>
          <a:blip r:embed="rId5"/>
          <a:srcRect/>
          <a:stretch>
            <a:fillRect/>
          </a:stretch>
        </p:blipFill>
        <p:spPr bwMode="auto">
          <a:xfrm>
            <a:off x="4624388" y="4272222"/>
            <a:ext cx="825500" cy="60325"/>
          </a:xfrm>
          <a:prstGeom prst="rect">
            <a:avLst/>
          </a:prstGeom>
          <a:noFill/>
        </p:spPr>
      </p:pic>
      <p:grpSp>
        <p:nvGrpSpPr>
          <p:cNvPr id="41" name="组合 40"/>
          <p:cNvGrpSpPr/>
          <p:nvPr/>
        </p:nvGrpSpPr>
        <p:grpSpPr>
          <a:xfrm>
            <a:off x="6572264" y="2786064"/>
            <a:ext cx="209550" cy="201612"/>
            <a:chOff x="6711164" y="3429006"/>
            <a:chExt cx="209550" cy="201612"/>
          </a:xfrm>
        </p:grpSpPr>
        <p:pic>
          <p:nvPicPr>
            <p:cNvPr id="4102" name="Picture 6" descr="C:\Users\Administrator\Desktop\p13拓扑图\P13 拓扑图5.png"/>
            <p:cNvPicPr>
              <a:picLocks noChangeAspect="1" noChangeArrowheads="1"/>
            </p:cNvPicPr>
            <p:nvPr/>
          </p:nvPicPr>
          <p:blipFill>
            <a:blip r:embed="rId6"/>
            <a:srcRect/>
            <a:stretch>
              <a:fillRect/>
            </a:stretch>
          </p:blipFill>
          <p:spPr bwMode="auto">
            <a:xfrm>
              <a:off x="6748478" y="3458375"/>
              <a:ext cx="142875" cy="142875"/>
            </a:xfrm>
            <a:prstGeom prst="rect">
              <a:avLst/>
            </a:prstGeom>
            <a:noFill/>
          </p:spPr>
        </p:pic>
        <p:pic>
          <p:nvPicPr>
            <p:cNvPr id="4103" name="Picture 7" descr="C:\Users\Administrator\Desktop\p13拓扑图\P13 拓扑图6.png"/>
            <p:cNvPicPr>
              <a:picLocks noChangeAspect="1" noChangeArrowheads="1"/>
            </p:cNvPicPr>
            <p:nvPr/>
          </p:nvPicPr>
          <p:blipFill>
            <a:blip r:embed="rId7"/>
            <a:srcRect/>
            <a:stretch>
              <a:fillRect/>
            </a:stretch>
          </p:blipFill>
          <p:spPr bwMode="auto">
            <a:xfrm>
              <a:off x="6711164" y="3429006"/>
              <a:ext cx="209550" cy="201612"/>
            </a:xfrm>
            <a:prstGeom prst="rect">
              <a:avLst/>
            </a:prstGeom>
            <a:noFill/>
          </p:spPr>
        </p:pic>
      </p:grpSp>
      <p:pic>
        <p:nvPicPr>
          <p:cNvPr id="4104" name="Picture 8" descr="C:\Users\Administrator\Desktop\p13拓扑图\P13 拓扑图7.png"/>
          <p:cNvPicPr>
            <a:picLocks noChangeAspect="1" noChangeArrowheads="1"/>
          </p:cNvPicPr>
          <p:nvPr/>
        </p:nvPicPr>
        <p:blipFill>
          <a:blip r:embed="rId8"/>
          <a:srcRect/>
          <a:stretch>
            <a:fillRect/>
          </a:stretch>
        </p:blipFill>
        <p:spPr bwMode="auto">
          <a:xfrm>
            <a:off x="4872040" y="4757753"/>
            <a:ext cx="2809875" cy="60325"/>
          </a:xfrm>
          <a:prstGeom prst="rect">
            <a:avLst/>
          </a:prstGeom>
          <a:noFill/>
        </p:spPr>
      </p:pic>
      <p:pic>
        <p:nvPicPr>
          <p:cNvPr id="4105" name="Picture 9" descr="C:\Users\Administrator\Desktop\p13拓扑图\P13 拓扑图8.png"/>
          <p:cNvPicPr>
            <a:picLocks noChangeAspect="1" noChangeArrowheads="1"/>
          </p:cNvPicPr>
          <p:nvPr/>
        </p:nvPicPr>
        <p:blipFill>
          <a:blip r:embed="rId9"/>
          <a:srcRect/>
          <a:stretch>
            <a:fillRect/>
          </a:stretch>
        </p:blipFill>
        <p:spPr bwMode="auto">
          <a:xfrm>
            <a:off x="4225234" y="1590668"/>
            <a:ext cx="60325" cy="2955925"/>
          </a:xfrm>
          <a:prstGeom prst="rect">
            <a:avLst/>
          </a:prstGeom>
          <a:noFill/>
        </p:spPr>
      </p:pic>
      <p:grpSp>
        <p:nvGrpSpPr>
          <p:cNvPr id="43" name="组合 42"/>
          <p:cNvGrpSpPr/>
          <p:nvPr/>
        </p:nvGrpSpPr>
        <p:grpSpPr>
          <a:xfrm>
            <a:off x="5237487" y="4367720"/>
            <a:ext cx="207962" cy="207962"/>
            <a:chOff x="6338709" y="3821915"/>
            <a:chExt cx="207962" cy="207962"/>
          </a:xfrm>
        </p:grpSpPr>
        <p:sp>
          <p:nvSpPr>
            <p:cNvPr id="42" name="椭圆 41"/>
            <p:cNvSpPr/>
            <p:nvPr/>
          </p:nvSpPr>
          <p:spPr>
            <a:xfrm>
              <a:off x="6340090" y="3823296"/>
              <a:ext cx="205200" cy="205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4101" name="Picture 5" descr="C:\Users\Administrator\Desktop\p13拓扑图\P13 拓扑图4.png"/>
            <p:cNvPicPr>
              <a:picLocks noChangeAspect="1" noChangeArrowheads="1"/>
            </p:cNvPicPr>
            <p:nvPr/>
          </p:nvPicPr>
          <p:blipFill>
            <a:blip r:embed="rId10"/>
            <a:srcRect/>
            <a:stretch>
              <a:fillRect/>
            </a:stretch>
          </p:blipFill>
          <p:spPr bwMode="auto">
            <a:xfrm>
              <a:off x="6338709" y="3821915"/>
              <a:ext cx="207962" cy="207962"/>
            </a:xfrm>
            <a:prstGeom prst="rect">
              <a:avLst/>
            </a:prstGeom>
            <a:noFill/>
          </p:spPr>
        </p:pic>
      </p:grpSp>
      <p:grpSp>
        <p:nvGrpSpPr>
          <p:cNvPr id="48" name="组合 47"/>
          <p:cNvGrpSpPr/>
          <p:nvPr/>
        </p:nvGrpSpPr>
        <p:grpSpPr>
          <a:xfrm>
            <a:off x="5028183" y="4389058"/>
            <a:ext cx="162000" cy="162000"/>
            <a:chOff x="5028225" y="4393010"/>
            <a:chExt cx="162000" cy="162000"/>
          </a:xfrm>
        </p:grpSpPr>
        <p:sp>
          <p:nvSpPr>
            <p:cNvPr id="45" name="椭圆 44"/>
            <p:cNvSpPr/>
            <p:nvPr/>
          </p:nvSpPr>
          <p:spPr>
            <a:xfrm>
              <a:off x="5028225" y="4393010"/>
              <a:ext cx="162000" cy="1620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7" name="椭圆 46"/>
            <p:cNvSpPr/>
            <p:nvPr/>
          </p:nvSpPr>
          <p:spPr>
            <a:xfrm>
              <a:off x="5093025" y="4457810"/>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52" name="组合 51"/>
          <p:cNvGrpSpPr/>
          <p:nvPr/>
        </p:nvGrpSpPr>
        <p:grpSpPr>
          <a:xfrm>
            <a:off x="4708456" y="4425463"/>
            <a:ext cx="90000" cy="90000"/>
            <a:chOff x="4718476" y="4412938"/>
            <a:chExt cx="90000" cy="90000"/>
          </a:xfrm>
        </p:grpSpPr>
        <p:sp>
          <p:nvSpPr>
            <p:cNvPr id="50" name="椭圆 49"/>
            <p:cNvSpPr/>
            <p:nvPr/>
          </p:nvSpPr>
          <p:spPr>
            <a:xfrm>
              <a:off x="4718476" y="4412938"/>
              <a:ext cx="90000" cy="900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1" name="椭圆 50"/>
            <p:cNvSpPr/>
            <p:nvPr/>
          </p:nvSpPr>
          <p:spPr>
            <a:xfrm>
              <a:off x="4747276" y="4441738"/>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53" name="组合 52"/>
          <p:cNvGrpSpPr/>
          <p:nvPr/>
        </p:nvGrpSpPr>
        <p:grpSpPr>
          <a:xfrm>
            <a:off x="4853178" y="4409098"/>
            <a:ext cx="122400" cy="122400"/>
            <a:chOff x="4718476" y="4363166"/>
            <a:chExt cx="115200" cy="115200"/>
          </a:xfrm>
        </p:grpSpPr>
        <p:sp>
          <p:nvSpPr>
            <p:cNvPr id="54" name="椭圆 53"/>
            <p:cNvSpPr/>
            <p:nvPr/>
          </p:nvSpPr>
          <p:spPr>
            <a:xfrm>
              <a:off x="4718476" y="4363166"/>
              <a:ext cx="115200" cy="1152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5" name="椭圆 54"/>
            <p:cNvSpPr/>
            <p:nvPr/>
          </p:nvSpPr>
          <p:spPr>
            <a:xfrm>
              <a:off x="4759876" y="4404566"/>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56" name="椭圆 55"/>
          <p:cNvSpPr/>
          <p:nvPr/>
        </p:nvSpPr>
        <p:spPr>
          <a:xfrm>
            <a:off x="4620893" y="4451683"/>
            <a:ext cx="34425" cy="344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60" name="组合 59"/>
          <p:cNvGrpSpPr/>
          <p:nvPr/>
        </p:nvGrpSpPr>
        <p:grpSpPr>
          <a:xfrm>
            <a:off x="6311340" y="2706350"/>
            <a:ext cx="162000" cy="162000"/>
            <a:chOff x="5028225" y="4393010"/>
            <a:chExt cx="162000" cy="162000"/>
          </a:xfrm>
        </p:grpSpPr>
        <p:sp>
          <p:nvSpPr>
            <p:cNvPr id="61" name="椭圆 60"/>
            <p:cNvSpPr/>
            <p:nvPr/>
          </p:nvSpPr>
          <p:spPr>
            <a:xfrm>
              <a:off x="5028225" y="4393010"/>
              <a:ext cx="162000" cy="1620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2" name="椭圆 61"/>
            <p:cNvSpPr/>
            <p:nvPr/>
          </p:nvSpPr>
          <p:spPr>
            <a:xfrm>
              <a:off x="5093025" y="4457810"/>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63" name="组合 62"/>
          <p:cNvGrpSpPr/>
          <p:nvPr/>
        </p:nvGrpSpPr>
        <p:grpSpPr>
          <a:xfrm>
            <a:off x="6635426" y="2677384"/>
            <a:ext cx="90000" cy="90000"/>
            <a:chOff x="4718476" y="4412938"/>
            <a:chExt cx="90000" cy="90000"/>
          </a:xfrm>
        </p:grpSpPr>
        <p:sp>
          <p:nvSpPr>
            <p:cNvPr id="64" name="椭圆 63"/>
            <p:cNvSpPr/>
            <p:nvPr/>
          </p:nvSpPr>
          <p:spPr>
            <a:xfrm>
              <a:off x="4718476" y="4412938"/>
              <a:ext cx="90000" cy="900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5" name="椭圆 64"/>
            <p:cNvSpPr/>
            <p:nvPr/>
          </p:nvSpPr>
          <p:spPr>
            <a:xfrm>
              <a:off x="4747276" y="4441738"/>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66" name="组合 65"/>
          <p:cNvGrpSpPr/>
          <p:nvPr/>
        </p:nvGrpSpPr>
        <p:grpSpPr>
          <a:xfrm>
            <a:off x="7118940" y="2206284"/>
            <a:ext cx="122400" cy="122400"/>
            <a:chOff x="4718476" y="4363166"/>
            <a:chExt cx="115200" cy="115200"/>
          </a:xfrm>
        </p:grpSpPr>
        <p:sp>
          <p:nvSpPr>
            <p:cNvPr id="67" name="椭圆 66"/>
            <p:cNvSpPr/>
            <p:nvPr/>
          </p:nvSpPr>
          <p:spPr>
            <a:xfrm>
              <a:off x="4718476" y="4363166"/>
              <a:ext cx="115200" cy="1152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8" name="椭圆 67"/>
            <p:cNvSpPr/>
            <p:nvPr/>
          </p:nvSpPr>
          <p:spPr>
            <a:xfrm>
              <a:off x="4759876" y="4404566"/>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78" name="组合 77"/>
          <p:cNvGrpSpPr/>
          <p:nvPr/>
        </p:nvGrpSpPr>
        <p:grpSpPr>
          <a:xfrm>
            <a:off x="6635426" y="3067678"/>
            <a:ext cx="90000" cy="90000"/>
            <a:chOff x="4718476" y="4412938"/>
            <a:chExt cx="90000" cy="90000"/>
          </a:xfrm>
        </p:grpSpPr>
        <p:sp>
          <p:nvSpPr>
            <p:cNvPr id="79" name="椭圆 78"/>
            <p:cNvSpPr/>
            <p:nvPr/>
          </p:nvSpPr>
          <p:spPr>
            <a:xfrm>
              <a:off x="4718476" y="4412938"/>
              <a:ext cx="90000" cy="900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0" name="椭圆 79"/>
            <p:cNvSpPr/>
            <p:nvPr/>
          </p:nvSpPr>
          <p:spPr>
            <a:xfrm>
              <a:off x="4747276" y="4441738"/>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81" name="组合 80"/>
          <p:cNvGrpSpPr/>
          <p:nvPr/>
        </p:nvGrpSpPr>
        <p:grpSpPr>
          <a:xfrm>
            <a:off x="6690312" y="2206284"/>
            <a:ext cx="122400" cy="122400"/>
            <a:chOff x="4718476" y="4363166"/>
            <a:chExt cx="115200" cy="115200"/>
          </a:xfrm>
        </p:grpSpPr>
        <p:sp>
          <p:nvSpPr>
            <p:cNvPr id="82" name="椭圆 81"/>
            <p:cNvSpPr/>
            <p:nvPr/>
          </p:nvSpPr>
          <p:spPr>
            <a:xfrm>
              <a:off x="4718476" y="4363166"/>
              <a:ext cx="115200" cy="1152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3" name="椭圆 82"/>
            <p:cNvSpPr/>
            <p:nvPr/>
          </p:nvSpPr>
          <p:spPr>
            <a:xfrm>
              <a:off x="4759876" y="4404566"/>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84" name="组合 83"/>
          <p:cNvGrpSpPr/>
          <p:nvPr/>
        </p:nvGrpSpPr>
        <p:grpSpPr>
          <a:xfrm>
            <a:off x="7299058" y="2290136"/>
            <a:ext cx="207962" cy="207962"/>
            <a:chOff x="6338709" y="3821915"/>
            <a:chExt cx="207962" cy="207962"/>
          </a:xfrm>
        </p:grpSpPr>
        <p:sp>
          <p:nvSpPr>
            <p:cNvPr id="85" name="椭圆 84"/>
            <p:cNvSpPr/>
            <p:nvPr/>
          </p:nvSpPr>
          <p:spPr>
            <a:xfrm>
              <a:off x="6340090" y="3823296"/>
              <a:ext cx="205200" cy="205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86" name="Picture 5" descr="C:\Users\Administrator\Desktop\p13拓扑图\P13 拓扑图4.png"/>
            <p:cNvPicPr>
              <a:picLocks noChangeAspect="1" noChangeArrowheads="1"/>
            </p:cNvPicPr>
            <p:nvPr/>
          </p:nvPicPr>
          <p:blipFill>
            <a:blip r:embed="rId10"/>
            <a:srcRect/>
            <a:stretch>
              <a:fillRect/>
            </a:stretch>
          </p:blipFill>
          <p:spPr bwMode="auto">
            <a:xfrm>
              <a:off x="6338709" y="3821915"/>
              <a:ext cx="207962" cy="207962"/>
            </a:xfrm>
            <a:prstGeom prst="rect">
              <a:avLst/>
            </a:prstGeom>
            <a:noFill/>
          </p:spPr>
        </p:pic>
      </p:grpSp>
      <p:grpSp>
        <p:nvGrpSpPr>
          <p:cNvPr id="93" name="组合 92"/>
          <p:cNvGrpSpPr/>
          <p:nvPr/>
        </p:nvGrpSpPr>
        <p:grpSpPr>
          <a:xfrm>
            <a:off x="6543298" y="2525140"/>
            <a:ext cx="122400" cy="122400"/>
            <a:chOff x="4718476" y="4363166"/>
            <a:chExt cx="115200" cy="115200"/>
          </a:xfrm>
        </p:grpSpPr>
        <p:sp>
          <p:nvSpPr>
            <p:cNvPr id="94" name="椭圆 93"/>
            <p:cNvSpPr/>
            <p:nvPr/>
          </p:nvSpPr>
          <p:spPr>
            <a:xfrm>
              <a:off x="4718476" y="4363166"/>
              <a:ext cx="115200" cy="1152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5" name="椭圆 94"/>
            <p:cNvSpPr/>
            <p:nvPr/>
          </p:nvSpPr>
          <p:spPr>
            <a:xfrm>
              <a:off x="4759876" y="4404566"/>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96" name="组合 95"/>
          <p:cNvGrpSpPr/>
          <p:nvPr/>
        </p:nvGrpSpPr>
        <p:grpSpPr>
          <a:xfrm>
            <a:off x="6404560" y="2327378"/>
            <a:ext cx="122400" cy="122400"/>
            <a:chOff x="4718476" y="4363166"/>
            <a:chExt cx="115200" cy="115200"/>
          </a:xfrm>
        </p:grpSpPr>
        <p:sp>
          <p:nvSpPr>
            <p:cNvPr id="97" name="椭圆 96"/>
            <p:cNvSpPr/>
            <p:nvPr/>
          </p:nvSpPr>
          <p:spPr>
            <a:xfrm>
              <a:off x="4718476" y="4363166"/>
              <a:ext cx="115200" cy="1152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8" name="椭圆 97"/>
            <p:cNvSpPr/>
            <p:nvPr/>
          </p:nvSpPr>
          <p:spPr>
            <a:xfrm>
              <a:off x="4759876" y="4404566"/>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57" name="组合 56"/>
          <p:cNvGrpSpPr/>
          <p:nvPr/>
        </p:nvGrpSpPr>
        <p:grpSpPr>
          <a:xfrm>
            <a:off x="6647840" y="2479622"/>
            <a:ext cx="207962" cy="207962"/>
            <a:chOff x="6338709" y="3821915"/>
            <a:chExt cx="207962" cy="207962"/>
          </a:xfrm>
        </p:grpSpPr>
        <p:sp>
          <p:nvSpPr>
            <p:cNvPr id="58" name="椭圆 57"/>
            <p:cNvSpPr/>
            <p:nvPr/>
          </p:nvSpPr>
          <p:spPr>
            <a:xfrm>
              <a:off x="6340090" y="3823296"/>
              <a:ext cx="205200" cy="205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59" name="Picture 5" descr="C:\Users\Administrator\Desktop\p13拓扑图\P13 拓扑图4.png"/>
            <p:cNvPicPr>
              <a:picLocks noChangeAspect="1" noChangeArrowheads="1"/>
            </p:cNvPicPr>
            <p:nvPr/>
          </p:nvPicPr>
          <p:blipFill>
            <a:blip r:embed="rId10"/>
            <a:srcRect/>
            <a:stretch>
              <a:fillRect/>
            </a:stretch>
          </p:blipFill>
          <p:spPr bwMode="auto">
            <a:xfrm>
              <a:off x="6338709" y="3821915"/>
              <a:ext cx="207962" cy="207962"/>
            </a:xfrm>
            <a:prstGeom prst="rect">
              <a:avLst/>
            </a:prstGeom>
            <a:noFill/>
          </p:spPr>
        </p:pic>
      </p:grpSp>
      <p:grpSp>
        <p:nvGrpSpPr>
          <p:cNvPr id="99" name="组合 98"/>
          <p:cNvGrpSpPr/>
          <p:nvPr/>
        </p:nvGrpSpPr>
        <p:grpSpPr>
          <a:xfrm>
            <a:off x="5903188" y="3306606"/>
            <a:ext cx="122400" cy="122400"/>
            <a:chOff x="4718476" y="4363166"/>
            <a:chExt cx="115200" cy="115200"/>
          </a:xfrm>
        </p:grpSpPr>
        <p:sp>
          <p:nvSpPr>
            <p:cNvPr id="100" name="椭圆 99"/>
            <p:cNvSpPr/>
            <p:nvPr/>
          </p:nvSpPr>
          <p:spPr>
            <a:xfrm>
              <a:off x="4718476" y="4363166"/>
              <a:ext cx="115200" cy="115200"/>
            </a:xfrm>
            <a:prstGeom prst="ellipse">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1" name="椭圆 100"/>
            <p:cNvSpPr/>
            <p:nvPr/>
          </p:nvSpPr>
          <p:spPr>
            <a:xfrm>
              <a:off x="4759876" y="4404566"/>
              <a:ext cx="32400" cy="3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9" name="组 2048"/>
          <p:cNvGrpSpPr/>
          <p:nvPr/>
        </p:nvGrpSpPr>
        <p:grpSpPr>
          <a:xfrm>
            <a:off x="2284098" y="3260719"/>
            <a:ext cx="6359868" cy="1482900"/>
            <a:chOff x="2284098" y="3260719"/>
            <a:chExt cx="6359868" cy="1482900"/>
          </a:xfrm>
        </p:grpSpPr>
        <p:cxnSp>
          <p:nvCxnSpPr>
            <p:cNvPr id="43" name="直接连接符 21"/>
            <p:cNvCxnSpPr/>
            <p:nvPr/>
          </p:nvCxnSpPr>
          <p:spPr>
            <a:xfrm>
              <a:off x="2284098" y="4743619"/>
              <a:ext cx="635986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21"/>
            <p:cNvCxnSpPr/>
            <p:nvPr/>
          </p:nvCxnSpPr>
          <p:spPr>
            <a:xfrm>
              <a:off x="2284098" y="3992842"/>
              <a:ext cx="635986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284098" y="3260719"/>
              <a:ext cx="635986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grpSp>
        <p:nvGrpSpPr>
          <p:cNvPr id="2048" name="组 2047"/>
          <p:cNvGrpSpPr/>
          <p:nvPr/>
        </p:nvGrpSpPr>
        <p:grpSpPr>
          <a:xfrm>
            <a:off x="561752" y="2499742"/>
            <a:ext cx="3057470" cy="2251175"/>
            <a:chOff x="561752" y="2499742"/>
            <a:chExt cx="3057470" cy="2251175"/>
          </a:xfrm>
        </p:grpSpPr>
        <p:grpSp>
          <p:nvGrpSpPr>
            <p:cNvPr id="15" name="组 14"/>
            <p:cNvGrpSpPr/>
            <p:nvPr/>
          </p:nvGrpSpPr>
          <p:grpSpPr>
            <a:xfrm>
              <a:off x="561752" y="2499742"/>
              <a:ext cx="3048000" cy="2251175"/>
              <a:chOff x="1183680" y="1816100"/>
              <a:chExt cx="3048000" cy="2251175"/>
            </a:xfrm>
          </p:grpSpPr>
          <p:pic>
            <p:nvPicPr>
              <p:cNvPr id="13" name="图片 12"/>
              <p:cNvPicPr>
                <a:picLocks noChangeAspect="1"/>
              </p:cNvPicPr>
              <p:nvPr/>
            </p:nvPicPr>
            <p:blipFill>
              <a:blip r:embed="rId2"/>
              <a:stretch>
                <a:fillRect/>
              </a:stretch>
            </p:blipFill>
            <p:spPr>
              <a:xfrm>
                <a:off x="1183680" y="3254475"/>
                <a:ext cx="3048000" cy="812800"/>
              </a:xfrm>
              <a:prstGeom prst="rect">
                <a:avLst/>
              </a:prstGeom>
            </p:spPr>
          </p:pic>
          <p:pic>
            <p:nvPicPr>
              <p:cNvPr id="11" name="图片 10"/>
              <p:cNvPicPr>
                <a:picLocks noChangeAspect="1"/>
              </p:cNvPicPr>
              <p:nvPr/>
            </p:nvPicPr>
            <p:blipFill>
              <a:blip r:embed="rId3"/>
              <a:stretch>
                <a:fillRect/>
              </a:stretch>
            </p:blipFill>
            <p:spPr>
              <a:xfrm>
                <a:off x="1691680" y="1816100"/>
                <a:ext cx="2032000" cy="1498600"/>
              </a:xfrm>
              <a:prstGeom prst="rect">
                <a:avLst/>
              </a:prstGeom>
            </p:spPr>
          </p:pic>
          <p:pic>
            <p:nvPicPr>
              <p:cNvPr id="10" name="图片 9"/>
              <p:cNvPicPr>
                <a:picLocks noChangeAspect="1"/>
              </p:cNvPicPr>
              <p:nvPr/>
            </p:nvPicPr>
            <p:blipFill>
              <a:blip r:embed="rId4"/>
              <a:stretch>
                <a:fillRect/>
              </a:stretch>
            </p:blipFill>
            <p:spPr>
              <a:xfrm>
                <a:off x="2186980" y="1819275"/>
                <a:ext cx="1041400" cy="762000"/>
              </a:xfrm>
              <a:prstGeom prst="rect">
                <a:avLst/>
              </a:prstGeom>
            </p:spPr>
          </p:pic>
        </p:grpSp>
        <p:grpSp>
          <p:nvGrpSpPr>
            <p:cNvPr id="31" name="组 30"/>
            <p:cNvGrpSpPr/>
            <p:nvPr/>
          </p:nvGrpSpPr>
          <p:grpSpPr>
            <a:xfrm>
              <a:off x="595222" y="3259131"/>
              <a:ext cx="3024000" cy="1484488"/>
              <a:chOff x="595222" y="3259131"/>
              <a:chExt cx="3024000" cy="1484488"/>
            </a:xfrm>
          </p:grpSpPr>
          <p:cxnSp>
            <p:nvCxnSpPr>
              <p:cNvPr id="35" name="直接连接符 21"/>
              <p:cNvCxnSpPr/>
              <p:nvPr/>
            </p:nvCxnSpPr>
            <p:spPr>
              <a:xfrm>
                <a:off x="1571604" y="3259131"/>
                <a:ext cx="1043999"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21"/>
              <p:cNvCxnSpPr/>
              <p:nvPr/>
            </p:nvCxnSpPr>
            <p:spPr>
              <a:xfrm>
                <a:off x="1083965" y="3992842"/>
                <a:ext cx="2016000"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21"/>
              <p:cNvCxnSpPr/>
              <p:nvPr/>
            </p:nvCxnSpPr>
            <p:spPr>
              <a:xfrm>
                <a:off x="595222" y="4743619"/>
                <a:ext cx="3024000"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nvPr>
        </p:nvSpPr>
        <p:spPr/>
        <p:txBody>
          <a:bodyPr/>
          <a:lstStyle/>
          <a:p>
            <a:r>
              <a:rPr lang="zh-CN" altLang="en-US" sz="2000" b="1" dirty="0" smtClean="0">
                <a:solidFill>
                  <a:schemeClr val="tx1">
                    <a:lumMod val="75000"/>
                    <a:lumOff val="25000"/>
                  </a:schemeClr>
                </a:solidFill>
              </a:rPr>
              <a:t>全球伙伴，共创新纪元</a:t>
            </a:r>
          </a:p>
        </p:txBody>
      </p:sp>
      <p:sp>
        <p:nvSpPr>
          <p:cNvPr id="4" name="日期占位符 3"/>
          <p:cNvSpPr>
            <a:spLocks noGrp="1"/>
          </p:cNvSpPr>
          <p:nvPr>
            <p:ph type="dt" sz="half" idx="10"/>
          </p:nvPr>
        </p:nvSpPr>
        <p:spPr/>
        <p:txBody>
          <a:bodyPr/>
          <a:lstStyle/>
          <a:p>
            <a:r>
              <a:rPr lang="en-US" altLang="zh-CN" smtClean="0"/>
              <a:t>© Pactera. Confidential. All Rights Reserved. </a:t>
            </a:r>
            <a:endParaRPr lang="zh-CN" altLang="en-US"/>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a:t>
            </a:fld>
            <a:endParaRPr lang="zh-CN" altLang="en-US" dirty="0"/>
          </a:p>
        </p:txBody>
      </p:sp>
      <p:sp>
        <p:nvSpPr>
          <p:cNvPr id="8" name="TextBox 7"/>
          <p:cNvSpPr txBox="1"/>
          <p:nvPr/>
        </p:nvSpPr>
        <p:spPr>
          <a:xfrm>
            <a:off x="488346" y="699542"/>
            <a:ext cx="3797901" cy="1569660"/>
          </a:xfrm>
          <a:prstGeom prst="rect">
            <a:avLst/>
          </a:prstGeom>
          <a:noFill/>
        </p:spPr>
        <p:txBody>
          <a:bodyPr wrap="square" rtlCol="0">
            <a:spAutoFit/>
          </a:bodyPr>
          <a:lstStyle/>
          <a:p>
            <a:pPr>
              <a:lnSpc>
                <a:spcPct val="120000"/>
              </a:lnSpc>
            </a:pPr>
            <a:r>
              <a:rPr lang="zh-CN" altLang="en-US" sz="1600" dirty="0" smtClean="0">
                <a:solidFill>
                  <a:srgbClr val="008AC2"/>
                </a:solidFill>
                <a:latin typeface="微软雅黑" pitchFamily="34" charset="-122"/>
                <a:ea typeface="微软雅黑" pitchFamily="34" charset="-122"/>
              </a:rPr>
              <a:t>文思海辉的英文名称  </a:t>
            </a:r>
          </a:p>
          <a:p>
            <a:pPr>
              <a:lnSpc>
                <a:spcPct val="120000"/>
              </a:lnSpc>
            </a:pPr>
            <a:r>
              <a:rPr lang="en-US" altLang="zh-CN" sz="1600" dirty="0" err="1" smtClean="0">
                <a:solidFill>
                  <a:srgbClr val="008AC2"/>
                </a:solidFill>
                <a:latin typeface="微软雅黑" pitchFamily="34" charset="-122"/>
                <a:ea typeface="微软雅黑" pitchFamily="34" charset="-122"/>
              </a:rPr>
              <a:t>Pactera</a:t>
            </a:r>
            <a:r>
              <a:rPr lang="zh-CN" altLang="en-US" sz="1600" dirty="0" smtClean="0">
                <a:solidFill>
                  <a:srgbClr val="008AC2"/>
                </a:solidFill>
                <a:latin typeface="微软雅黑" pitchFamily="34" charset="-122"/>
                <a:ea typeface="微软雅黑" pitchFamily="34" charset="-122"/>
              </a:rPr>
              <a:t>（ </a:t>
            </a:r>
            <a:r>
              <a:rPr lang="en-US" altLang="zh-CN" sz="1600" dirty="0" smtClean="0">
                <a:solidFill>
                  <a:srgbClr val="008AC2"/>
                </a:solidFill>
                <a:latin typeface="微软雅黑" pitchFamily="34" charset="-122"/>
                <a:ea typeface="微软雅黑" pitchFamily="34" charset="-122"/>
              </a:rPr>
              <a:t>pact + era </a:t>
            </a:r>
            <a:r>
              <a:rPr lang="zh-CN" altLang="en-US" sz="1600" dirty="0" smtClean="0">
                <a:solidFill>
                  <a:srgbClr val="008AC2"/>
                </a:solidFill>
                <a:latin typeface="微软雅黑" pitchFamily="34" charset="-122"/>
                <a:ea typeface="微软雅黑" pitchFamily="34" charset="-122"/>
              </a:rPr>
              <a:t>）</a:t>
            </a:r>
          </a:p>
          <a:p>
            <a:pPr>
              <a:lnSpc>
                <a:spcPct val="120000"/>
              </a:lnSpc>
            </a:pPr>
            <a:r>
              <a:rPr lang="zh-CN" altLang="en-US" sz="1600" dirty="0" smtClean="0">
                <a:solidFill>
                  <a:srgbClr val="008AC2"/>
                </a:solidFill>
                <a:latin typeface="微软雅黑" pitchFamily="34" charset="-122"/>
                <a:ea typeface="微软雅黑" pitchFamily="34" charset="-122"/>
              </a:rPr>
              <a:t>反映了我们专注于客户、合作伙伴和全球市场，在企业科技服务的新纪元中创造共同的价值。</a:t>
            </a:r>
            <a:endParaRPr lang="zh-CN" altLang="en-US" sz="1600" dirty="0">
              <a:solidFill>
                <a:srgbClr val="008AC2"/>
              </a:solidFill>
              <a:latin typeface="微软雅黑" pitchFamily="34" charset="-122"/>
              <a:ea typeface="微软雅黑" pitchFamily="34" charset="-122"/>
            </a:endParaRPr>
          </a:p>
        </p:txBody>
      </p:sp>
      <p:sp>
        <p:nvSpPr>
          <p:cNvPr id="16" name="TextBox 15"/>
          <p:cNvSpPr txBox="1"/>
          <p:nvPr/>
        </p:nvSpPr>
        <p:spPr>
          <a:xfrm>
            <a:off x="1806143" y="2857502"/>
            <a:ext cx="596638"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愿 景</a:t>
            </a:r>
          </a:p>
        </p:txBody>
      </p:sp>
      <p:sp>
        <p:nvSpPr>
          <p:cNvPr id="17" name="TextBox 16"/>
          <p:cNvSpPr txBox="1"/>
          <p:nvPr/>
        </p:nvSpPr>
        <p:spPr>
          <a:xfrm>
            <a:off x="1806143" y="3490482"/>
            <a:ext cx="596638"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使 命</a:t>
            </a:r>
          </a:p>
        </p:txBody>
      </p:sp>
      <p:sp>
        <p:nvSpPr>
          <p:cNvPr id="18" name="TextBox 17"/>
          <p:cNvSpPr txBox="1"/>
          <p:nvPr/>
        </p:nvSpPr>
        <p:spPr>
          <a:xfrm>
            <a:off x="1689926" y="4191074"/>
            <a:ext cx="829073"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价 值 观</a:t>
            </a:r>
          </a:p>
        </p:txBody>
      </p:sp>
      <p:sp>
        <p:nvSpPr>
          <p:cNvPr id="26" name="TextBox 25"/>
          <p:cNvSpPr txBox="1"/>
          <p:nvPr/>
        </p:nvSpPr>
        <p:spPr>
          <a:xfrm>
            <a:off x="4517814" y="1232747"/>
            <a:ext cx="4269028" cy="907941"/>
          </a:xfrm>
          <a:prstGeom prst="rect">
            <a:avLst/>
          </a:prstGeom>
          <a:noFill/>
        </p:spPr>
        <p:txBody>
          <a:bodyPr wrap="square" rtlCol="0">
            <a:spAutoFit/>
          </a:bodyPr>
          <a:lstStyle/>
          <a:p>
            <a:pPr>
              <a:lnSpc>
                <a:spcPct val="150000"/>
              </a:lnSpc>
            </a:pPr>
            <a:r>
              <a:rPr lang="zh-CN" altLang="en-US" sz="1200" dirty="0" smtClean="0">
                <a:solidFill>
                  <a:schemeClr val="tx1">
                    <a:lumMod val="75000"/>
                    <a:lumOff val="25000"/>
                  </a:schemeClr>
                </a:solidFill>
                <a:latin typeface="微软雅黑" pitchFamily="34" charset="-122"/>
                <a:ea typeface="微软雅黑" pitchFamily="34" charset="-122"/>
              </a:rPr>
              <a:t>标志的两面半展开的旗帜合二为一，代表着新公司与客户的目标一致，在企业信息技术应用的新时代，共同建立战略合作伙伴关系。</a:t>
            </a:r>
          </a:p>
        </p:txBody>
      </p:sp>
      <p:sp>
        <p:nvSpPr>
          <p:cNvPr id="28" name="TextBox 27"/>
          <p:cNvSpPr txBox="1"/>
          <p:nvPr/>
        </p:nvSpPr>
        <p:spPr>
          <a:xfrm>
            <a:off x="4526440" y="3329260"/>
            <a:ext cx="4269028" cy="597087"/>
          </a:xfrm>
          <a:prstGeom prst="rect">
            <a:avLst/>
          </a:prstGeom>
          <a:noFill/>
        </p:spPr>
        <p:txBody>
          <a:bodyPr wrap="square" rtlCol="0">
            <a:spAutoFit/>
          </a:bodyPr>
          <a:lstStyle/>
          <a:p>
            <a:pPr>
              <a:lnSpc>
                <a:spcPct val="140000"/>
              </a:lnSpc>
            </a:pPr>
            <a:r>
              <a:rPr lang="zh-CN" altLang="en-US" sz="1200" dirty="0" smtClean="0">
                <a:solidFill>
                  <a:schemeClr val="tx1">
                    <a:lumMod val="75000"/>
                    <a:lumOff val="25000"/>
                  </a:schemeClr>
                </a:solidFill>
                <a:latin typeface="微软雅黑" pitchFamily="34" charset="-122"/>
                <a:ea typeface="微软雅黑" pitchFamily="34" charset="-122"/>
              </a:rPr>
              <a:t>透过深远的卓见和创新的解决方案创造商业价值，</a:t>
            </a:r>
          </a:p>
          <a:p>
            <a:pPr>
              <a:lnSpc>
                <a:spcPct val="140000"/>
              </a:lnSpc>
            </a:pPr>
            <a:r>
              <a:rPr lang="zh-CN" altLang="en-US" sz="1200" dirty="0" smtClean="0">
                <a:solidFill>
                  <a:schemeClr val="tx1">
                    <a:lumMod val="75000"/>
                    <a:lumOff val="25000"/>
                  </a:schemeClr>
                </a:solidFill>
                <a:latin typeface="微软雅黑" pitchFamily="34" charset="-122"/>
                <a:ea typeface="微软雅黑" pitchFamily="34" charset="-122"/>
              </a:rPr>
              <a:t>汇聚人才，科技和理念的力量，缔造全球合作伙伴关系。</a:t>
            </a:r>
          </a:p>
        </p:txBody>
      </p:sp>
      <p:sp>
        <p:nvSpPr>
          <p:cNvPr id="29" name="TextBox 28"/>
          <p:cNvSpPr txBox="1"/>
          <p:nvPr/>
        </p:nvSpPr>
        <p:spPr>
          <a:xfrm>
            <a:off x="4526440" y="4214824"/>
            <a:ext cx="4269028" cy="322845"/>
          </a:xfrm>
          <a:prstGeom prst="rect">
            <a:avLst/>
          </a:prstGeom>
          <a:noFill/>
        </p:spPr>
        <p:txBody>
          <a:bodyPr wrap="square" rtlCol="0">
            <a:spAutoFit/>
          </a:bodyPr>
          <a:lstStyle/>
          <a:p>
            <a:pPr>
              <a:lnSpc>
                <a:spcPct val="140000"/>
              </a:lnSpc>
            </a:pPr>
            <a:r>
              <a:rPr lang="zh-CN" altLang="en-US" sz="1200" dirty="0" smtClean="0">
                <a:solidFill>
                  <a:schemeClr val="tx1">
                    <a:lumMod val="75000"/>
                    <a:lumOff val="25000"/>
                  </a:schemeClr>
                </a:solidFill>
                <a:latin typeface="微软雅黑" pitchFamily="34" charset="-122"/>
                <a:ea typeface="微软雅黑" pitchFamily="34" charset="-122"/>
              </a:rPr>
              <a:t>成功信念  员工发展  客户价值   信任尊重</a:t>
            </a:r>
          </a:p>
        </p:txBody>
      </p:sp>
      <p:pic>
        <p:nvPicPr>
          <p:cNvPr id="2053" name="Picture 5" descr="C:\Users\Administrator\Desktop\文思海辉图标\p2 图标.png"/>
          <p:cNvPicPr>
            <a:picLocks noChangeAspect="1" noChangeArrowheads="1"/>
          </p:cNvPicPr>
          <p:nvPr/>
        </p:nvPicPr>
        <p:blipFill>
          <a:blip r:embed="rId5"/>
          <a:srcRect/>
          <a:stretch>
            <a:fillRect/>
          </a:stretch>
        </p:blipFill>
        <p:spPr bwMode="auto">
          <a:xfrm>
            <a:off x="3948108" y="2765426"/>
            <a:ext cx="420687" cy="317500"/>
          </a:xfrm>
          <a:prstGeom prst="rect">
            <a:avLst/>
          </a:prstGeom>
          <a:noFill/>
        </p:spPr>
      </p:pic>
      <p:pic>
        <p:nvPicPr>
          <p:cNvPr id="2054" name="Picture 6" descr="C:\Users\Administrator\Desktop\文思海辉图标\p2 图标2.png"/>
          <p:cNvPicPr>
            <a:picLocks noChangeAspect="1" noChangeArrowheads="1"/>
          </p:cNvPicPr>
          <p:nvPr/>
        </p:nvPicPr>
        <p:blipFill>
          <a:blip r:embed="rId6"/>
          <a:srcRect/>
          <a:stretch>
            <a:fillRect/>
          </a:stretch>
        </p:blipFill>
        <p:spPr bwMode="auto">
          <a:xfrm>
            <a:off x="3968746" y="3454406"/>
            <a:ext cx="400050" cy="331787"/>
          </a:xfrm>
          <a:prstGeom prst="rect">
            <a:avLst/>
          </a:prstGeom>
          <a:noFill/>
        </p:spPr>
      </p:pic>
      <p:pic>
        <p:nvPicPr>
          <p:cNvPr id="2055" name="Picture 7" descr="C:\Users\Administrator\Desktop\文思海辉图标\p2 图标3.png"/>
          <p:cNvPicPr>
            <a:picLocks noChangeAspect="1" noChangeArrowheads="1"/>
          </p:cNvPicPr>
          <p:nvPr/>
        </p:nvPicPr>
        <p:blipFill>
          <a:blip r:embed="rId7"/>
          <a:srcRect/>
          <a:stretch>
            <a:fillRect/>
          </a:stretch>
        </p:blipFill>
        <p:spPr bwMode="auto">
          <a:xfrm>
            <a:off x="4000496" y="4162436"/>
            <a:ext cx="368300" cy="387350"/>
          </a:xfrm>
          <a:prstGeom prst="rect">
            <a:avLst/>
          </a:prstGeom>
          <a:noFill/>
        </p:spPr>
      </p:pic>
      <p:sp>
        <p:nvSpPr>
          <p:cNvPr id="32" name="TextBox 26"/>
          <p:cNvSpPr txBox="1"/>
          <p:nvPr/>
        </p:nvSpPr>
        <p:spPr>
          <a:xfrm>
            <a:off x="4517814" y="2427734"/>
            <a:ext cx="4269028" cy="839910"/>
          </a:xfrm>
          <a:prstGeom prst="rect">
            <a:avLst/>
          </a:prstGeom>
          <a:noFill/>
        </p:spPr>
        <p:txBody>
          <a:bodyPr wrap="square" rtlCol="0">
            <a:spAutoFit/>
          </a:bodyPr>
          <a:lstStyle/>
          <a:p>
            <a:pPr>
              <a:lnSpc>
                <a:spcPct val="140000"/>
              </a:lnSpc>
            </a:pPr>
            <a:r>
              <a:rPr lang="zh-CN" altLang="en-US" sz="1200" dirty="0">
                <a:solidFill>
                  <a:schemeClr val="tx1">
                    <a:lumMod val="75000"/>
                    <a:lumOff val="25000"/>
                  </a:schemeClr>
                </a:solidFill>
                <a:latin typeface="微软雅黑" pitchFamily="34" charset="-122"/>
                <a:ea typeface="微软雅黑" pitchFamily="34" charset="-122"/>
              </a:rPr>
              <a:t>文思海辉致力成为中国标志性和全球领先的</a:t>
            </a:r>
            <a:r>
              <a:rPr lang="en-US" altLang="zh-CN" sz="1200" dirty="0">
                <a:solidFill>
                  <a:schemeClr val="tx1">
                    <a:lumMod val="75000"/>
                    <a:lumOff val="25000"/>
                  </a:schemeClr>
                </a:solidFill>
                <a:latin typeface="微软雅黑" pitchFamily="34" charset="-122"/>
                <a:ea typeface="微软雅黑" pitchFamily="34" charset="-122"/>
              </a:rPr>
              <a:t>IT</a:t>
            </a:r>
            <a:r>
              <a:rPr lang="zh-CN" altLang="en-US" sz="1200" dirty="0">
                <a:solidFill>
                  <a:schemeClr val="tx1">
                    <a:lumMod val="75000"/>
                    <a:lumOff val="25000"/>
                  </a:schemeClr>
                </a:solidFill>
                <a:latin typeface="微软雅黑" pitchFamily="34" charset="-122"/>
                <a:ea typeface="微软雅黑" pitchFamily="34" charset="-122"/>
              </a:rPr>
              <a:t>服务企业，凭借持续提供创新和高价值解决方案，以形成独特的全球竞争力</a:t>
            </a:r>
            <a:r>
              <a:rPr lang="en-US" altLang="zh-CN" sz="1200" dirty="0">
                <a:solidFill>
                  <a:schemeClr val="tx1">
                    <a:lumMod val="75000"/>
                    <a:lumOff val="25000"/>
                  </a:schemeClr>
                </a:solidFill>
                <a:latin typeface="微软雅黑" pitchFamily="34" charset="-122"/>
                <a:ea typeface="微软雅黑" pitchFamily="34" charset="-122"/>
              </a:rPr>
              <a:t>.</a:t>
            </a:r>
            <a:endParaRPr lang="zh-CN" altLang="en-US" sz="1200" dirty="0" smtClean="0">
              <a:solidFill>
                <a:schemeClr val="tx1">
                  <a:lumMod val="75000"/>
                  <a:lumOff val="25000"/>
                </a:schemeClr>
              </a:solidFill>
              <a:latin typeface="微软雅黑" pitchFamily="34" charset="-122"/>
              <a:ea typeface="微软雅黑" pitchFamily="34" charset="-122"/>
            </a:endParaRPr>
          </a:p>
        </p:txBody>
      </p:sp>
      <p:pic>
        <p:nvPicPr>
          <p:cNvPr id="30" name="图片 29" descr="Pactera logo-PNG.png"/>
          <p:cNvPicPr>
            <a:picLocks noChangeAspect="1"/>
          </p:cNvPicPr>
          <p:nvPr/>
        </p:nvPicPr>
        <p:blipFill>
          <a:blip r:embed="rId8"/>
          <a:stretch>
            <a:fillRect/>
          </a:stretch>
        </p:blipFill>
        <p:spPr>
          <a:xfrm>
            <a:off x="4591060" y="714362"/>
            <a:ext cx="1766890" cy="51131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b="1" dirty="0" smtClean="0">
                <a:solidFill>
                  <a:schemeClr val="tx1">
                    <a:lumMod val="75000"/>
                    <a:lumOff val="25000"/>
                  </a:schemeClr>
                </a:solidFill>
              </a:rPr>
              <a:t>权威分析机构认可</a:t>
            </a:r>
            <a:r>
              <a:rPr lang="en-US" altLang="zh-CN" sz="2000" b="1" dirty="0" smtClean="0">
                <a:solidFill>
                  <a:schemeClr val="tx1">
                    <a:lumMod val="75000"/>
                    <a:lumOff val="25000"/>
                  </a:schemeClr>
                </a:solidFill>
              </a:rPr>
              <a:t>——</a:t>
            </a:r>
            <a:r>
              <a:rPr lang="en-US" altLang="zh-CN" sz="2000" b="1" dirty="0" err="1" smtClean="0">
                <a:solidFill>
                  <a:schemeClr val="tx1">
                    <a:lumMod val="75000"/>
                    <a:lumOff val="25000"/>
                  </a:schemeClr>
                </a:solidFill>
              </a:rPr>
              <a:t>Zinnov</a:t>
            </a:r>
            <a:r>
              <a:rPr lang="en-US" altLang="zh-CN" sz="2000" b="1" dirty="0" smtClean="0">
                <a:solidFill>
                  <a:schemeClr val="tx1">
                    <a:lumMod val="75000"/>
                    <a:lumOff val="25000"/>
                  </a:schemeClr>
                </a:solidFill>
              </a:rPr>
              <a:t> </a:t>
            </a:r>
            <a:endParaRPr lang="zh-CN" altLang="en-US" sz="2000" dirty="0"/>
          </a:p>
        </p:txBody>
      </p:sp>
      <p:sp>
        <p:nvSpPr>
          <p:cNvPr id="4" name="日期占位符 3"/>
          <p:cNvSpPr>
            <a:spLocks noGrp="1"/>
          </p:cNvSpPr>
          <p:nvPr>
            <p:ph type="dt" sz="half" idx="10"/>
          </p:nvPr>
        </p:nvSpPr>
        <p:spPr/>
        <p:txBody>
          <a:bodyPr/>
          <a:lstStyle/>
          <a:p>
            <a:r>
              <a:rPr lang="en-US" altLang="zh-CN" smtClean="0"/>
              <a:t>© Pactera. Confidential. All Rights Reserved. </a:t>
            </a:r>
            <a:endParaRPr lang="zh-CN" altLang="en-US"/>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20</a:t>
            </a:fld>
            <a:endParaRPr lang="zh-CN" altLang="en-US" dirty="0"/>
          </a:p>
        </p:txBody>
      </p:sp>
      <p:sp>
        <p:nvSpPr>
          <p:cNvPr id="6" name="TextBox 5"/>
          <p:cNvSpPr txBox="1"/>
          <p:nvPr/>
        </p:nvSpPr>
        <p:spPr>
          <a:xfrm>
            <a:off x="488159" y="2143122"/>
            <a:ext cx="3012271" cy="1185324"/>
          </a:xfrm>
          <a:prstGeom prst="rect">
            <a:avLst/>
          </a:prstGeom>
          <a:noFill/>
        </p:spPr>
        <p:txBody>
          <a:bodyPr wrap="square" rtlCol="0">
            <a:spAutoFit/>
          </a:bodyPr>
          <a:lstStyle/>
          <a:p>
            <a:pPr>
              <a:lnSpc>
                <a:spcPct val="130000"/>
              </a:lnSpc>
            </a:pPr>
            <a:r>
              <a:rPr lang="en-US" altLang="zh-CN" sz="1400" dirty="0" smtClean="0">
                <a:solidFill>
                  <a:srgbClr val="008AC2"/>
                </a:solidFill>
                <a:latin typeface="微软雅黑" pitchFamily="34" charset="-122"/>
                <a:ea typeface="微软雅黑" pitchFamily="34" charset="-122"/>
              </a:rPr>
              <a:t>《2014</a:t>
            </a:r>
            <a:r>
              <a:rPr lang="zh-CN" altLang="en-US" sz="1400" dirty="0" smtClean="0">
                <a:solidFill>
                  <a:srgbClr val="008AC2"/>
                </a:solidFill>
                <a:latin typeface="微软雅黑" pitchFamily="34" charset="-122"/>
                <a:ea typeface="微软雅黑" pitchFamily="34" charset="-122"/>
              </a:rPr>
              <a:t>全球研发服务商评级</a:t>
            </a:r>
            <a:r>
              <a:rPr lang="en-US" altLang="zh-CN" sz="1400" dirty="0" smtClean="0">
                <a:solidFill>
                  <a:srgbClr val="008AC2"/>
                </a:solidFill>
                <a:latin typeface="微软雅黑" pitchFamily="34" charset="-122"/>
                <a:ea typeface="微软雅黑" pitchFamily="34" charset="-122"/>
              </a:rPr>
              <a:t>》</a:t>
            </a:r>
            <a:r>
              <a:rPr lang="zh-CN" altLang="en-US" sz="1400" dirty="0" smtClean="0">
                <a:solidFill>
                  <a:srgbClr val="008AC2"/>
                </a:solidFill>
                <a:latin typeface="微软雅黑" pitchFamily="34" charset="-122"/>
                <a:ea typeface="微软雅黑" pitchFamily="34" charset="-122"/>
              </a:rPr>
              <a:t>报告中，文思海辉在电信、消费者软件及企业软件研发能力方面都被评为“领导者”级别</a:t>
            </a:r>
          </a:p>
        </p:txBody>
      </p:sp>
      <p:pic>
        <p:nvPicPr>
          <p:cNvPr id="8" name="Picture 3"/>
          <p:cNvPicPr>
            <a:picLocks noChangeAspect="1" noChangeArrowheads="1"/>
          </p:cNvPicPr>
          <p:nvPr/>
        </p:nvPicPr>
        <p:blipFill>
          <a:blip r:embed="rId2" cstate="print"/>
          <a:srcRect/>
          <a:stretch>
            <a:fillRect/>
          </a:stretch>
        </p:blipFill>
        <p:spPr bwMode="auto">
          <a:xfrm>
            <a:off x="621644" y="1418109"/>
            <a:ext cx="1696656" cy="357190"/>
          </a:xfrm>
          <a:prstGeom prst="rect">
            <a:avLst/>
          </a:prstGeom>
          <a:noFill/>
          <a:ln w="9525">
            <a:noFill/>
            <a:miter lim="800000"/>
            <a:headEnd/>
            <a:tailEnd/>
          </a:ln>
          <a:effectLst/>
        </p:spPr>
      </p:pic>
      <p:grpSp>
        <p:nvGrpSpPr>
          <p:cNvPr id="102" name="组合 101"/>
          <p:cNvGrpSpPr/>
          <p:nvPr/>
        </p:nvGrpSpPr>
        <p:grpSpPr>
          <a:xfrm>
            <a:off x="3513560" y="691465"/>
            <a:ext cx="5128785" cy="3857101"/>
            <a:chOff x="3513560" y="691465"/>
            <a:chExt cx="5128785" cy="3857101"/>
          </a:xfrm>
        </p:grpSpPr>
        <p:sp>
          <p:nvSpPr>
            <p:cNvPr id="7" name="TextBox 6"/>
            <p:cNvSpPr txBox="1"/>
            <p:nvPr/>
          </p:nvSpPr>
          <p:spPr>
            <a:xfrm>
              <a:off x="4071934" y="691465"/>
              <a:ext cx="4429156" cy="332399"/>
            </a:xfrm>
            <a:prstGeom prst="rect">
              <a:avLst/>
            </a:prstGeom>
            <a:noFill/>
          </p:spPr>
          <p:txBody>
            <a:bodyPr wrap="square" rtlCol="0">
              <a:spAutoFit/>
            </a:bodyPr>
            <a:lstStyle/>
            <a:p>
              <a:pPr algn="ctr">
                <a:lnSpc>
                  <a:spcPct val="130000"/>
                </a:lnSpc>
              </a:pPr>
              <a:r>
                <a:rPr lang="en-US" altLang="zh-CN" sz="1200" b="1" dirty="0" err="1" smtClean="0">
                  <a:solidFill>
                    <a:schemeClr val="tx1">
                      <a:lumMod val="75000"/>
                      <a:lumOff val="25000"/>
                    </a:schemeClr>
                  </a:solidFill>
                  <a:ea typeface="微软雅黑" pitchFamily="34" charset="-122"/>
                </a:rPr>
                <a:t>Zinnov</a:t>
              </a:r>
              <a:r>
                <a:rPr lang="en-US" altLang="zh-CN" sz="1200" b="1" dirty="0" smtClean="0">
                  <a:solidFill>
                    <a:schemeClr val="tx1">
                      <a:lumMod val="75000"/>
                      <a:lumOff val="25000"/>
                    </a:schemeClr>
                  </a:solidFill>
                  <a:ea typeface="微软雅黑" pitchFamily="34" charset="-122"/>
                </a:rPr>
                <a:t> </a:t>
              </a:r>
              <a:r>
                <a:rPr lang="zh-CN" altLang="en-US" sz="1200" b="1" dirty="0" smtClean="0">
                  <a:solidFill>
                    <a:schemeClr val="tx1">
                      <a:lumMod val="75000"/>
                      <a:lumOff val="25000"/>
                    </a:schemeClr>
                  </a:solidFill>
                  <a:ea typeface="微软雅黑" pitchFamily="34" charset="-122"/>
                </a:rPr>
                <a:t>评级</a:t>
              </a:r>
              <a:r>
                <a:rPr lang="en-US" altLang="zh-CN" sz="1200" b="1" dirty="0" smtClean="0">
                  <a:solidFill>
                    <a:schemeClr val="tx1">
                      <a:lumMod val="75000"/>
                      <a:lumOff val="25000"/>
                    </a:schemeClr>
                  </a:solidFill>
                  <a:ea typeface="微软雅黑" pitchFamily="34" charset="-122"/>
                </a:rPr>
                <a:t> – </a:t>
              </a:r>
              <a:r>
                <a:rPr lang="zh-CN" altLang="en-US" sz="1200" b="1" dirty="0" smtClean="0">
                  <a:solidFill>
                    <a:schemeClr val="tx1">
                      <a:lumMod val="75000"/>
                      <a:lumOff val="25000"/>
                    </a:schemeClr>
                  </a:solidFill>
                  <a:ea typeface="微软雅黑" pitchFamily="34" charset="-122"/>
                </a:rPr>
                <a:t>领先的服务提供商</a:t>
              </a:r>
            </a:p>
          </p:txBody>
        </p:sp>
        <p:pic>
          <p:nvPicPr>
            <p:cNvPr id="10" name="Picture 8" descr="C:\Users\Administrator\Desktop\p14拓扑图\P14 拓扑图1.png"/>
            <p:cNvPicPr>
              <a:picLocks noChangeAspect="1" noChangeArrowheads="1"/>
            </p:cNvPicPr>
            <p:nvPr/>
          </p:nvPicPr>
          <p:blipFill>
            <a:blip r:embed="rId3"/>
            <a:srcRect/>
            <a:stretch>
              <a:fillRect/>
            </a:stretch>
          </p:blipFill>
          <p:spPr bwMode="auto">
            <a:xfrm>
              <a:off x="4206184" y="1368804"/>
              <a:ext cx="4286250" cy="3179762"/>
            </a:xfrm>
            <a:prstGeom prst="rect">
              <a:avLst/>
            </a:prstGeom>
            <a:noFill/>
          </p:spPr>
        </p:pic>
        <p:pic>
          <p:nvPicPr>
            <p:cNvPr id="11" name="Picture 5" descr="C:\Users\Administrator\Desktop\p14拓扑图\P14 拓扑图坐标箭头.png"/>
            <p:cNvPicPr>
              <a:picLocks noChangeAspect="1" noChangeArrowheads="1"/>
            </p:cNvPicPr>
            <p:nvPr/>
          </p:nvPicPr>
          <p:blipFill>
            <a:blip r:embed="rId4"/>
            <a:srcRect/>
            <a:stretch>
              <a:fillRect/>
            </a:stretch>
          </p:blipFill>
          <p:spPr bwMode="auto">
            <a:xfrm>
              <a:off x="4176710" y="1239828"/>
              <a:ext cx="4395788" cy="2239962"/>
            </a:xfrm>
            <a:prstGeom prst="rect">
              <a:avLst/>
            </a:prstGeom>
            <a:noFill/>
          </p:spPr>
        </p:pic>
        <p:sp>
          <p:nvSpPr>
            <p:cNvPr id="12" name="TextBox 11"/>
            <p:cNvSpPr txBox="1"/>
            <p:nvPr/>
          </p:nvSpPr>
          <p:spPr>
            <a:xfrm>
              <a:off x="8144718" y="1436555"/>
              <a:ext cx="497627" cy="276999"/>
            </a:xfrm>
            <a:prstGeom prst="rect">
              <a:avLst/>
            </a:prstGeom>
            <a:noFill/>
          </p:spPr>
          <p:txBody>
            <a:bodyPr wrap="none" rtlCol="0">
              <a:spAutoFit/>
            </a:bodyPr>
            <a:lstStyle/>
            <a:p>
              <a:pPr algn="ctr"/>
              <a:r>
                <a:rPr lang="en-US" altLang="zh-CN" sz="600" dirty="0">
                  <a:cs typeface="Calibri" pitchFamily="34" charset="0"/>
                </a:rPr>
                <a:t>Persistent </a:t>
              </a:r>
              <a:endParaRPr lang="en-US" altLang="zh-CN" sz="600" dirty="0" smtClean="0">
                <a:cs typeface="Calibri" pitchFamily="34" charset="0"/>
              </a:endParaRPr>
            </a:p>
            <a:p>
              <a:pPr algn="ctr"/>
              <a:r>
                <a:rPr lang="en-US" altLang="zh-CN" sz="600" dirty="0" smtClean="0">
                  <a:cs typeface="Calibri" pitchFamily="34" charset="0"/>
                </a:rPr>
                <a:t>Systems </a:t>
              </a:r>
              <a:endParaRPr lang="en-US" altLang="zh-CN" sz="600" dirty="0">
                <a:cs typeface="Calibri" pitchFamily="34" charset="0"/>
              </a:endParaRPr>
            </a:p>
          </p:txBody>
        </p:sp>
        <p:sp>
          <p:nvSpPr>
            <p:cNvPr id="13" name="TextBox 12"/>
            <p:cNvSpPr txBox="1"/>
            <p:nvPr/>
          </p:nvSpPr>
          <p:spPr>
            <a:xfrm>
              <a:off x="8117422" y="1828231"/>
              <a:ext cx="518091" cy="276999"/>
            </a:xfrm>
            <a:prstGeom prst="rect">
              <a:avLst/>
            </a:prstGeom>
            <a:noFill/>
          </p:spPr>
          <p:txBody>
            <a:bodyPr wrap="none" rtlCol="0">
              <a:spAutoFit/>
            </a:bodyPr>
            <a:lstStyle/>
            <a:p>
              <a:r>
                <a:rPr lang="en-US" altLang="zh-CN" sz="600" dirty="0" smtClean="0">
                  <a:ea typeface="微软雅黑" pitchFamily="34" charset="-122"/>
                  <a:cs typeface="Arial" pitchFamily="34" charset="0"/>
                </a:rPr>
                <a:t>Symphony</a:t>
              </a:r>
            </a:p>
            <a:p>
              <a:r>
                <a:rPr lang="en-US" altLang="zh-CN" sz="600" dirty="0" err="1" smtClean="0">
                  <a:ea typeface="微软雅黑" pitchFamily="34" charset="-122"/>
                  <a:cs typeface="Arial" pitchFamily="34" charset="0"/>
                </a:rPr>
                <a:t>Teleca</a:t>
              </a:r>
              <a:endParaRPr lang="en-US" altLang="zh-CN" sz="600" dirty="0" smtClean="0">
                <a:ea typeface="微软雅黑" pitchFamily="34" charset="-122"/>
                <a:cs typeface="Arial" pitchFamily="34" charset="0"/>
              </a:endParaRPr>
            </a:p>
          </p:txBody>
        </p:sp>
        <p:sp>
          <p:nvSpPr>
            <p:cNvPr id="14" name="TextBox 13"/>
            <p:cNvSpPr txBox="1"/>
            <p:nvPr/>
          </p:nvSpPr>
          <p:spPr>
            <a:xfrm>
              <a:off x="8100516" y="2103636"/>
              <a:ext cx="377026" cy="184666"/>
            </a:xfrm>
            <a:prstGeom prst="rect">
              <a:avLst/>
            </a:prstGeom>
            <a:noFill/>
          </p:spPr>
          <p:txBody>
            <a:bodyPr wrap="none" rtlCol="0">
              <a:spAutoFit/>
            </a:bodyPr>
            <a:lstStyle/>
            <a:p>
              <a:pPr algn="ctr"/>
              <a:r>
                <a:rPr lang="en-US" altLang="zh-CN" sz="600" dirty="0" smtClean="0">
                  <a:ea typeface="微软雅黑" pitchFamily="34" charset="-122"/>
                  <a:cs typeface="Arial" pitchFamily="34" charset="0"/>
                </a:rPr>
                <a:t>EPAM</a:t>
              </a:r>
            </a:p>
          </p:txBody>
        </p:sp>
        <p:sp>
          <p:nvSpPr>
            <p:cNvPr id="15" name="TextBox 14"/>
            <p:cNvSpPr txBox="1"/>
            <p:nvPr/>
          </p:nvSpPr>
          <p:spPr>
            <a:xfrm>
              <a:off x="7487285" y="1637532"/>
              <a:ext cx="463588" cy="200055"/>
            </a:xfrm>
            <a:prstGeom prst="rect">
              <a:avLst/>
            </a:prstGeom>
            <a:noFill/>
          </p:spPr>
          <p:txBody>
            <a:bodyPr wrap="none" rtlCol="0">
              <a:spAutoFit/>
            </a:bodyPr>
            <a:lstStyle/>
            <a:p>
              <a:pPr algn="ctr"/>
              <a:r>
                <a:rPr lang="en-US" altLang="zh-CN" sz="700" dirty="0" err="1" smtClean="0">
                  <a:ea typeface="微软雅黑" pitchFamily="34" charset="-122"/>
                  <a:cs typeface="Arial" pitchFamily="34" charset="0"/>
                </a:rPr>
                <a:t>Pactera</a:t>
              </a:r>
              <a:endParaRPr lang="en-US" altLang="zh-CN" sz="700" dirty="0" smtClean="0">
                <a:ea typeface="微软雅黑" pitchFamily="34" charset="-122"/>
                <a:cs typeface="Arial" pitchFamily="34" charset="0"/>
              </a:endParaRPr>
            </a:p>
          </p:txBody>
        </p:sp>
        <p:sp>
          <p:nvSpPr>
            <p:cNvPr id="16" name="TextBox 15"/>
            <p:cNvSpPr txBox="1"/>
            <p:nvPr/>
          </p:nvSpPr>
          <p:spPr>
            <a:xfrm>
              <a:off x="7927523" y="2232918"/>
              <a:ext cx="312906" cy="184666"/>
            </a:xfrm>
            <a:prstGeom prst="rect">
              <a:avLst/>
            </a:prstGeom>
            <a:noFill/>
          </p:spPr>
          <p:txBody>
            <a:bodyPr wrap="none" rtlCol="0">
              <a:spAutoFit/>
            </a:bodyPr>
            <a:lstStyle/>
            <a:p>
              <a:pPr algn="ctr"/>
              <a:r>
                <a:rPr lang="en-US" altLang="zh-CN" sz="600" dirty="0" smtClean="0">
                  <a:ea typeface="微软雅黑" pitchFamily="34" charset="-122"/>
                  <a:cs typeface="Arial" pitchFamily="34" charset="0"/>
                </a:rPr>
                <a:t>HCL</a:t>
              </a:r>
            </a:p>
          </p:txBody>
        </p:sp>
        <p:sp>
          <p:nvSpPr>
            <p:cNvPr id="17" name="TextBox 16"/>
            <p:cNvSpPr txBox="1"/>
            <p:nvPr/>
          </p:nvSpPr>
          <p:spPr>
            <a:xfrm>
              <a:off x="4429124" y="1500180"/>
              <a:ext cx="184731" cy="200055"/>
            </a:xfrm>
            <a:prstGeom prst="rect">
              <a:avLst/>
            </a:prstGeom>
            <a:noFill/>
          </p:spPr>
          <p:txBody>
            <a:bodyPr wrap="none" rtlCol="0">
              <a:spAutoFit/>
            </a:bodyPr>
            <a:lstStyle/>
            <a:p>
              <a:endParaRPr lang="en-US" altLang="zh-CN" sz="700" dirty="0" smtClean="0">
                <a:solidFill>
                  <a:schemeClr val="tx1">
                    <a:lumMod val="75000"/>
                    <a:lumOff val="25000"/>
                  </a:schemeClr>
                </a:solidFill>
                <a:ea typeface="微软雅黑" pitchFamily="34" charset="-122"/>
                <a:cs typeface="Arial" pitchFamily="34" charset="0"/>
              </a:endParaRPr>
            </a:p>
          </p:txBody>
        </p:sp>
        <p:sp>
          <p:nvSpPr>
            <p:cNvPr id="18" name="TextBox 17"/>
            <p:cNvSpPr txBox="1"/>
            <p:nvPr/>
          </p:nvSpPr>
          <p:spPr>
            <a:xfrm>
              <a:off x="3643306" y="1362328"/>
              <a:ext cx="300082" cy="230832"/>
            </a:xfrm>
            <a:prstGeom prst="rect">
              <a:avLst/>
            </a:prstGeom>
            <a:noFill/>
          </p:spPr>
          <p:txBody>
            <a:bodyPr wrap="none" rtlCol="0">
              <a:spAutoFit/>
            </a:bodyPr>
            <a:lstStyle/>
            <a:p>
              <a:r>
                <a:rPr lang="zh-CN" altLang="en-US" sz="900" dirty="0" smtClean="0">
                  <a:solidFill>
                    <a:schemeClr val="tx1">
                      <a:lumMod val="75000"/>
                      <a:lumOff val="25000"/>
                    </a:schemeClr>
                  </a:solidFill>
                  <a:ea typeface="微软雅黑" pitchFamily="34" charset="-122"/>
                </a:rPr>
                <a:t>高</a:t>
              </a:r>
              <a:endParaRPr lang="zh-CN" altLang="en-US" sz="900" dirty="0">
                <a:solidFill>
                  <a:schemeClr val="tx1">
                    <a:lumMod val="75000"/>
                    <a:lumOff val="25000"/>
                  </a:schemeClr>
                </a:solidFill>
                <a:ea typeface="微软雅黑" pitchFamily="34" charset="-122"/>
              </a:endParaRPr>
            </a:p>
          </p:txBody>
        </p:sp>
        <p:sp>
          <p:nvSpPr>
            <p:cNvPr id="19" name="TextBox 18"/>
            <p:cNvSpPr txBox="1"/>
            <p:nvPr/>
          </p:nvSpPr>
          <p:spPr>
            <a:xfrm>
              <a:off x="3714744" y="3277550"/>
              <a:ext cx="300082" cy="230832"/>
            </a:xfrm>
            <a:prstGeom prst="rect">
              <a:avLst/>
            </a:prstGeom>
            <a:noFill/>
          </p:spPr>
          <p:txBody>
            <a:bodyPr wrap="none" rtlCol="0">
              <a:spAutoFit/>
            </a:bodyPr>
            <a:lstStyle/>
            <a:p>
              <a:r>
                <a:rPr lang="zh-CN" altLang="en-US" sz="900" dirty="0" smtClean="0">
                  <a:solidFill>
                    <a:schemeClr val="tx1">
                      <a:lumMod val="75000"/>
                      <a:lumOff val="25000"/>
                    </a:schemeClr>
                  </a:solidFill>
                  <a:ea typeface="微软雅黑" pitchFamily="34" charset="-122"/>
                </a:rPr>
                <a:t>低</a:t>
              </a:r>
              <a:endParaRPr lang="zh-CN" altLang="en-US" sz="900" dirty="0">
                <a:solidFill>
                  <a:schemeClr val="tx1">
                    <a:lumMod val="75000"/>
                    <a:lumOff val="25000"/>
                  </a:schemeClr>
                </a:solidFill>
                <a:ea typeface="微软雅黑" pitchFamily="34" charset="-122"/>
              </a:endParaRPr>
            </a:p>
          </p:txBody>
        </p:sp>
        <p:sp>
          <p:nvSpPr>
            <p:cNvPr id="20" name="TextBox 19"/>
            <p:cNvSpPr txBox="1"/>
            <p:nvPr/>
          </p:nvSpPr>
          <p:spPr>
            <a:xfrm>
              <a:off x="3513560" y="2187572"/>
              <a:ext cx="415498" cy="230832"/>
            </a:xfrm>
            <a:prstGeom prst="rect">
              <a:avLst/>
            </a:prstGeom>
            <a:noFill/>
          </p:spPr>
          <p:txBody>
            <a:bodyPr wrap="none" rtlCol="0">
              <a:spAutoFit/>
            </a:bodyPr>
            <a:lstStyle/>
            <a:p>
              <a:r>
                <a:rPr lang="zh-CN" altLang="en-US" sz="900" dirty="0" smtClean="0">
                  <a:solidFill>
                    <a:schemeClr val="tx1">
                      <a:lumMod val="75000"/>
                      <a:lumOff val="25000"/>
                    </a:schemeClr>
                  </a:solidFill>
                  <a:ea typeface="微软雅黑" pitchFamily="34" charset="-122"/>
                </a:rPr>
                <a:t>分级</a:t>
              </a:r>
              <a:endParaRPr lang="zh-CN" altLang="en-US" sz="900" dirty="0">
                <a:solidFill>
                  <a:schemeClr val="tx1">
                    <a:lumMod val="75000"/>
                    <a:lumOff val="25000"/>
                  </a:schemeClr>
                </a:solidFill>
                <a:ea typeface="微软雅黑" pitchFamily="34" charset="-122"/>
              </a:endParaRPr>
            </a:p>
          </p:txBody>
        </p:sp>
        <p:pic>
          <p:nvPicPr>
            <p:cNvPr id="40"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8035934" y="2054264"/>
              <a:ext cx="142875" cy="142875"/>
            </a:xfrm>
            <a:prstGeom prst="rect">
              <a:avLst/>
            </a:prstGeom>
            <a:noFill/>
          </p:spPr>
        </p:pic>
        <p:pic>
          <p:nvPicPr>
            <p:cNvPr id="41"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8044716" y="1916064"/>
              <a:ext cx="142875" cy="142875"/>
            </a:xfrm>
            <a:prstGeom prst="rect">
              <a:avLst/>
            </a:prstGeom>
            <a:noFill/>
          </p:spPr>
        </p:pic>
        <p:pic>
          <p:nvPicPr>
            <p:cNvPr id="42" name="Picture 3" descr="C:\Users\Administrator\Desktop\p14拓扑图\P14 拓扑图红色圆点.png"/>
            <p:cNvPicPr>
              <a:picLocks noChangeAspect="1" noChangeArrowheads="1"/>
            </p:cNvPicPr>
            <p:nvPr/>
          </p:nvPicPr>
          <p:blipFill>
            <a:blip r:embed="rId6"/>
            <a:srcRect/>
            <a:stretch>
              <a:fillRect/>
            </a:stretch>
          </p:blipFill>
          <p:spPr bwMode="auto">
            <a:xfrm>
              <a:off x="7896248" y="1849434"/>
              <a:ext cx="142875" cy="142875"/>
            </a:xfrm>
            <a:prstGeom prst="rect">
              <a:avLst/>
            </a:prstGeom>
            <a:noFill/>
          </p:spPr>
        </p:pic>
        <p:pic>
          <p:nvPicPr>
            <p:cNvPr id="43" name="Picture 7" descr="C:\Users\Administrator\Desktop\p14拓扑图\P14 直角横线.png"/>
            <p:cNvPicPr>
              <a:picLocks noChangeAspect="1" noChangeArrowheads="1"/>
            </p:cNvPicPr>
            <p:nvPr/>
          </p:nvPicPr>
          <p:blipFill>
            <a:blip r:embed="rId7"/>
            <a:srcRect/>
            <a:stretch>
              <a:fillRect/>
            </a:stretch>
          </p:blipFill>
          <p:spPr bwMode="auto">
            <a:xfrm rot="16200000">
              <a:off x="7852320" y="1777473"/>
              <a:ext cx="142875" cy="88900"/>
            </a:xfrm>
            <a:prstGeom prst="rect">
              <a:avLst/>
            </a:prstGeom>
            <a:noFill/>
          </p:spPr>
        </p:pic>
        <p:pic>
          <p:nvPicPr>
            <p:cNvPr id="44"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7450838" y="2147651"/>
              <a:ext cx="142875" cy="142875"/>
            </a:xfrm>
            <a:prstGeom prst="rect">
              <a:avLst/>
            </a:prstGeom>
            <a:noFill/>
          </p:spPr>
        </p:pic>
        <p:pic>
          <p:nvPicPr>
            <p:cNvPr id="45"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7393012" y="2510284"/>
              <a:ext cx="142875" cy="142875"/>
            </a:xfrm>
            <a:prstGeom prst="rect">
              <a:avLst/>
            </a:prstGeom>
            <a:noFill/>
          </p:spPr>
        </p:pic>
        <p:pic>
          <p:nvPicPr>
            <p:cNvPr id="46"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7443131" y="2405741"/>
              <a:ext cx="142875" cy="142875"/>
            </a:xfrm>
            <a:prstGeom prst="rect">
              <a:avLst/>
            </a:prstGeom>
            <a:noFill/>
          </p:spPr>
        </p:pic>
        <p:pic>
          <p:nvPicPr>
            <p:cNvPr id="47"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7558111" y="2253338"/>
              <a:ext cx="142875" cy="142875"/>
            </a:xfrm>
            <a:prstGeom prst="rect">
              <a:avLst/>
            </a:prstGeom>
            <a:noFill/>
          </p:spPr>
        </p:pic>
        <p:pic>
          <p:nvPicPr>
            <p:cNvPr id="48"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6660232" y="2355726"/>
              <a:ext cx="142875" cy="142875"/>
            </a:xfrm>
            <a:prstGeom prst="rect">
              <a:avLst/>
            </a:prstGeom>
            <a:noFill/>
          </p:spPr>
        </p:pic>
        <p:pic>
          <p:nvPicPr>
            <p:cNvPr id="49"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6876256" y="2317626"/>
              <a:ext cx="142875" cy="142875"/>
            </a:xfrm>
            <a:prstGeom prst="rect">
              <a:avLst/>
            </a:prstGeom>
            <a:noFill/>
          </p:spPr>
        </p:pic>
        <p:pic>
          <p:nvPicPr>
            <p:cNvPr id="50"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6603082" y="2702508"/>
              <a:ext cx="142875" cy="142875"/>
            </a:xfrm>
            <a:prstGeom prst="rect">
              <a:avLst/>
            </a:prstGeom>
            <a:noFill/>
          </p:spPr>
        </p:pic>
        <p:pic>
          <p:nvPicPr>
            <p:cNvPr id="51"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7270204" y="2283718"/>
              <a:ext cx="142875" cy="142875"/>
            </a:xfrm>
            <a:prstGeom prst="rect">
              <a:avLst/>
            </a:prstGeom>
            <a:noFill/>
          </p:spPr>
        </p:pic>
        <p:pic>
          <p:nvPicPr>
            <p:cNvPr id="52"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6413599" y="2742096"/>
              <a:ext cx="142875" cy="142875"/>
            </a:xfrm>
            <a:prstGeom prst="rect">
              <a:avLst/>
            </a:prstGeom>
            <a:noFill/>
          </p:spPr>
        </p:pic>
        <p:pic>
          <p:nvPicPr>
            <p:cNvPr id="53"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8161363" y="1692268"/>
              <a:ext cx="142875" cy="142875"/>
            </a:xfrm>
            <a:prstGeom prst="rect">
              <a:avLst/>
            </a:prstGeom>
            <a:noFill/>
          </p:spPr>
        </p:pic>
        <p:pic>
          <p:nvPicPr>
            <p:cNvPr id="54"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6284171" y="2979539"/>
              <a:ext cx="142875" cy="142875"/>
            </a:xfrm>
            <a:prstGeom prst="rect">
              <a:avLst/>
            </a:prstGeom>
            <a:noFill/>
          </p:spPr>
        </p:pic>
        <p:pic>
          <p:nvPicPr>
            <p:cNvPr id="55" name="Picture 7" descr="C:\Users\Administrator\Desktop\p14拓扑图\P14 直角横线.png"/>
            <p:cNvPicPr>
              <a:picLocks noChangeAspect="1" noChangeArrowheads="1"/>
            </p:cNvPicPr>
            <p:nvPr/>
          </p:nvPicPr>
          <p:blipFill>
            <a:blip r:embed="rId7"/>
            <a:srcRect/>
            <a:stretch>
              <a:fillRect/>
            </a:stretch>
          </p:blipFill>
          <p:spPr bwMode="auto">
            <a:xfrm>
              <a:off x="8252680" y="1684316"/>
              <a:ext cx="142875" cy="88900"/>
            </a:xfrm>
            <a:prstGeom prst="rect">
              <a:avLst/>
            </a:prstGeom>
            <a:noFill/>
          </p:spPr>
        </p:pic>
        <p:sp>
          <p:nvSpPr>
            <p:cNvPr id="56" name="TextBox 70"/>
            <p:cNvSpPr txBox="1"/>
            <p:nvPr/>
          </p:nvSpPr>
          <p:spPr>
            <a:xfrm>
              <a:off x="7511628" y="2446825"/>
              <a:ext cx="361026" cy="161583"/>
            </a:xfrm>
            <a:prstGeom prst="rect">
              <a:avLst/>
            </a:prstGeom>
            <a:noFill/>
          </p:spPr>
          <p:txBody>
            <a:bodyPr wrap="square" lIns="68580" tIns="34290" rIns="68580" bIns="34290" rtlCol="0">
              <a:spAutoFit/>
            </a:bodyPr>
            <a:lstStyle/>
            <a:p>
              <a:pPr algn="ctr"/>
              <a:r>
                <a:rPr lang="en-US" sz="600" dirty="0">
                  <a:solidFill>
                    <a:srgbClr val="000000"/>
                  </a:solidFill>
                  <a:cs typeface="Calibri" pitchFamily="34" charset="0"/>
                </a:rPr>
                <a:t>Wipro</a:t>
              </a:r>
            </a:p>
          </p:txBody>
        </p:sp>
        <p:sp>
          <p:nvSpPr>
            <p:cNvPr id="57" name="TextBox 71"/>
            <p:cNvSpPr txBox="1"/>
            <p:nvPr/>
          </p:nvSpPr>
          <p:spPr>
            <a:xfrm>
              <a:off x="6811576" y="1938453"/>
              <a:ext cx="396923" cy="161583"/>
            </a:xfrm>
            <a:prstGeom prst="rect">
              <a:avLst/>
            </a:prstGeom>
            <a:noFill/>
          </p:spPr>
          <p:txBody>
            <a:bodyPr wrap="square" lIns="68580" tIns="34290" rIns="68580" bIns="34290" rtlCol="0">
              <a:spAutoFit/>
            </a:bodyPr>
            <a:lstStyle/>
            <a:p>
              <a:pPr algn="ctr"/>
              <a:r>
                <a:rPr lang="en-US" sz="600" dirty="0" err="1" smtClean="0">
                  <a:solidFill>
                    <a:srgbClr val="000000"/>
                  </a:solidFill>
                  <a:cs typeface="Calibri" pitchFamily="34" charset="0"/>
                </a:rPr>
                <a:t>Virtusa</a:t>
              </a:r>
              <a:endParaRPr lang="en-US" sz="600" dirty="0">
                <a:solidFill>
                  <a:srgbClr val="000000"/>
                </a:solidFill>
                <a:cs typeface="Calibri" pitchFamily="34" charset="0"/>
              </a:endParaRPr>
            </a:p>
          </p:txBody>
        </p:sp>
        <p:sp>
          <p:nvSpPr>
            <p:cNvPr id="58" name="TextBox 73"/>
            <p:cNvSpPr txBox="1"/>
            <p:nvPr/>
          </p:nvSpPr>
          <p:spPr>
            <a:xfrm>
              <a:off x="7236296" y="1995686"/>
              <a:ext cx="360039" cy="161583"/>
            </a:xfrm>
            <a:prstGeom prst="rect">
              <a:avLst/>
            </a:prstGeom>
            <a:noFill/>
          </p:spPr>
          <p:txBody>
            <a:bodyPr wrap="square" lIns="68580" tIns="34290" rIns="68580" bIns="34290" rtlCol="0">
              <a:spAutoFit/>
            </a:bodyPr>
            <a:lstStyle/>
            <a:p>
              <a:pPr algn="ctr"/>
              <a:r>
                <a:rPr lang="en-US" sz="600" dirty="0" err="1" smtClean="0">
                  <a:solidFill>
                    <a:srgbClr val="000000"/>
                  </a:solidFill>
                  <a:cs typeface="Calibri" pitchFamily="34" charset="0"/>
                </a:rPr>
                <a:t>Cybage</a:t>
              </a:r>
              <a:endParaRPr lang="en-US" sz="600" dirty="0">
                <a:solidFill>
                  <a:srgbClr val="000000"/>
                </a:solidFill>
                <a:cs typeface="Calibri" pitchFamily="34" charset="0"/>
              </a:endParaRPr>
            </a:p>
          </p:txBody>
        </p:sp>
        <p:sp>
          <p:nvSpPr>
            <p:cNvPr id="59" name="TextBox 82"/>
            <p:cNvSpPr txBox="1"/>
            <p:nvPr/>
          </p:nvSpPr>
          <p:spPr>
            <a:xfrm>
              <a:off x="6354316" y="2315716"/>
              <a:ext cx="360394" cy="161583"/>
            </a:xfrm>
            <a:prstGeom prst="rect">
              <a:avLst/>
            </a:prstGeom>
            <a:noFill/>
          </p:spPr>
          <p:txBody>
            <a:bodyPr wrap="square" lIns="68580" tIns="34290" rIns="68580" bIns="34290" rtlCol="0">
              <a:spAutoFit/>
            </a:bodyPr>
            <a:lstStyle/>
            <a:p>
              <a:pPr algn="r"/>
              <a:r>
                <a:rPr lang="en-US" sz="600" dirty="0" smtClean="0">
                  <a:solidFill>
                    <a:srgbClr val="000000"/>
                  </a:solidFill>
                  <a:cs typeface="Calibri" pitchFamily="34" charset="0"/>
                </a:rPr>
                <a:t>IGATE </a:t>
              </a:r>
              <a:endParaRPr lang="en-US" sz="600" dirty="0">
                <a:solidFill>
                  <a:srgbClr val="000000"/>
                </a:solidFill>
                <a:cs typeface="Calibri" pitchFamily="34" charset="0"/>
              </a:endParaRPr>
            </a:p>
          </p:txBody>
        </p:sp>
        <p:sp>
          <p:nvSpPr>
            <p:cNvPr id="60" name="TextBox 84"/>
            <p:cNvSpPr txBox="1"/>
            <p:nvPr/>
          </p:nvSpPr>
          <p:spPr>
            <a:xfrm>
              <a:off x="5821536" y="2734816"/>
              <a:ext cx="634857" cy="161583"/>
            </a:xfrm>
            <a:prstGeom prst="rect">
              <a:avLst/>
            </a:prstGeom>
            <a:noFill/>
          </p:spPr>
          <p:txBody>
            <a:bodyPr wrap="square" lIns="68580" tIns="34290" rIns="68580" bIns="34290" rtlCol="0">
              <a:spAutoFit/>
            </a:bodyPr>
            <a:lstStyle/>
            <a:p>
              <a:pPr algn="ctr"/>
              <a:r>
                <a:rPr lang="en-US" sz="600" dirty="0" smtClean="0">
                  <a:solidFill>
                    <a:srgbClr val="000000"/>
                  </a:solidFill>
                  <a:cs typeface="Calibri" pitchFamily="34" charset="0"/>
                </a:rPr>
                <a:t>Aspire Systems</a:t>
              </a:r>
              <a:endParaRPr lang="en-US" sz="600" dirty="0">
                <a:solidFill>
                  <a:srgbClr val="000000"/>
                </a:solidFill>
                <a:cs typeface="Calibri" pitchFamily="34" charset="0"/>
              </a:endParaRPr>
            </a:p>
          </p:txBody>
        </p:sp>
        <p:sp>
          <p:nvSpPr>
            <p:cNvPr id="61" name="TextBox 85"/>
            <p:cNvSpPr txBox="1"/>
            <p:nvPr/>
          </p:nvSpPr>
          <p:spPr>
            <a:xfrm>
              <a:off x="6911653" y="2482792"/>
              <a:ext cx="445293" cy="253916"/>
            </a:xfrm>
            <a:prstGeom prst="rect">
              <a:avLst/>
            </a:prstGeom>
            <a:noFill/>
          </p:spPr>
          <p:txBody>
            <a:bodyPr wrap="square" lIns="68580" tIns="34290" rIns="68580" bIns="34290" rtlCol="0">
              <a:spAutoFit/>
            </a:bodyPr>
            <a:lstStyle/>
            <a:p>
              <a:r>
                <a:rPr lang="en-US" sz="600" dirty="0" err="1">
                  <a:solidFill>
                    <a:srgbClr val="000000"/>
                  </a:solidFill>
                  <a:cs typeface="Calibri" pitchFamily="34" charset="0"/>
                </a:rPr>
                <a:t>BlueStar</a:t>
              </a:r>
              <a:r>
                <a:rPr lang="en-US" sz="600" dirty="0">
                  <a:solidFill>
                    <a:srgbClr val="000000"/>
                  </a:solidFill>
                  <a:cs typeface="Calibri" pitchFamily="34" charset="0"/>
                </a:rPr>
                <a:t> </a:t>
              </a:r>
              <a:endParaRPr lang="en-US" sz="600" dirty="0" smtClean="0">
                <a:solidFill>
                  <a:srgbClr val="000000"/>
                </a:solidFill>
                <a:cs typeface="Calibri" pitchFamily="34" charset="0"/>
              </a:endParaRPr>
            </a:p>
            <a:p>
              <a:r>
                <a:rPr lang="en-US" sz="600" dirty="0" err="1" smtClean="0">
                  <a:solidFill>
                    <a:srgbClr val="000000"/>
                  </a:solidFill>
                  <a:cs typeface="Calibri" pitchFamily="34" charset="0"/>
                </a:rPr>
                <a:t>Infotech</a:t>
              </a:r>
              <a:endParaRPr lang="en-US" sz="600" dirty="0">
                <a:solidFill>
                  <a:srgbClr val="000000"/>
                </a:solidFill>
                <a:cs typeface="Calibri" pitchFamily="34" charset="0"/>
              </a:endParaRPr>
            </a:p>
          </p:txBody>
        </p:sp>
        <p:sp>
          <p:nvSpPr>
            <p:cNvPr id="62" name="TextBox 86"/>
            <p:cNvSpPr txBox="1"/>
            <p:nvPr/>
          </p:nvSpPr>
          <p:spPr>
            <a:xfrm>
              <a:off x="7308304" y="2618358"/>
              <a:ext cx="792089" cy="161583"/>
            </a:xfrm>
            <a:prstGeom prst="rect">
              <a:avLst/>
            </a:prstGeom>
            <a:noFill/>
          </p:spPr>
          <p:txBody>
            <a:bodyPr wrap="square" lIns="68580" tIns="34290" rIns="68580" bIns="34290" rtlCol="0">
              <a:spAutoFit/>
            </a:bodyPr>
            <a:lstStyle/>
            <a:p>
              <a:pPr algn="ctr"/>
              <a:r>
                <a:rPr lang="en-US" sz="600" dirty="0">
                  <a:solidFill>
                    <a:srgbClr val="000000"/>
                  </a:solidFill>
                  <a:cs typeface="Calibri" pitchFamily="34" charset="0"/>
                </a:rPr>
                <a:t>Sonata Software</a:t>
              </a:r>
            </a:p>
          </p:txBody>
        </p:sp>
        <p:sp>
          <p:nvSpPr>
            <p:cNvPr id="63" name="TextBox 88"/>
            <p:cNvSpPr txBox="1"/>
            <p:nvPr/>
          </p:nvSpPr>
          <p:spPr>
            <a:xfrm>
              <a:off x="7181180" y="1832620"/>
              <a:ext cx="545407" cy="161583"/>
            </a:xfrm>
            <a:prstGeom prst="rect">
              <a:avLst/>
            </a:prstGeom>
            <a:noFill/>
          </p:spPr>
          <p:txBody>
            <a:bodyPr wrap="square" lIns="68580" tIns="34290" rIns="68580" bIns="34290" rtlCol="0">
              <a:spAutoFit/>
            </a:bodyPr>
            <a:lstStyle/>
            <a:p>
              <a:pPr algn="ctr"/>
              <a:r>
                <a:rPr lang="en-US" sz="600" dirty="0" err="1">
                  <a:solidFill>
                    <a:srgbClr val="000000"/>
                  </a:solidFill>
                  <a:cs typeface="Calibri" pitchFamily="34" charset="0"/>
                </a:rPr>
                <a:t>GlobalLogic</a:t>
              </a:r>
              <a:endParaRPr lang="en-US" sz="600" dirty="0">
                <a:solidFill>
                  <a:srgbClr val="000000"/>
                </a:solidFill>
                <a:cs typeface="Calibri" pitchFamily="34" charset="0"/>
              </a:endParaRPr>
            </a:p>
          </p:txBody>
        </p:sp>
        <p:sp>
          <p:nvSpPr>
            <p:cNvPr id="64" name="TextBox 93"/>
            <p:cNvSpPr txBox="1"/>
            <p:nvPr/>
          </p:nvSpPr>
          <p:spPr>
            <a:xfrm>
              <a:off x="6009744" y="2433641"/>
              <a:ext cx="508184" cy="161583"/>
            </a:xfrm>
            <a:prstGeom prst="rect">
              <a:avLst/>
            </a:prstGeom>
            <a:noFill/>
          </p:spPr>
          <p:txBody>
            <a:bodyPr wrap="square" lIns="68580" tIns="34290" rIns="68580" bIns="34290" rtlCol="0">
              <a:spAutoFit/>
            </a:bodyPr>
            <a:lstStyle/>
            <a:p>
              <a:pPr algn="ctr"/>
              <a:r>
                <a:rPr lang="en-US" sz="600" dirty="0" err="1">
                  <a:solidFill>
                    <a:srgbClr val="000000"/>
                  </a:solidFill>
                  <a:cs typeface="Calibri" pitchFamily="34" charset="0"/>
                </a:rPr>
                <a:t>Calsoft</a:t>
              </a:r>
              <a:r>
                <a:rPr lang="en-US" sz="600" dirty="0">
                  <a:solidFill>
                    <a:srgbClr val="000000"/>
                  </a:solidFill>
                  <a:cs typeface="Calibri" pitchFamily="34" charset="0"/>
                </a:rPr>
                <a:t> Labs</a:t>
              </a:r>
            </a:p>
          </p:txBody>
        </p:sp>
        <p:sp>
          <p:nvSpPr>
            <p:cNvPr id="65" name="TextBox 96"/>
            <p:cNvSpPr txBox="1"/>
            <p:nvPr/>
          </p:nvSpPr>
          <p:spPr>
            <a:xfrm>
              <a:off x="6536001" y="2186507"/>
              <a:ext cx="543464" cy="161583"/>
            </a:xfrm>
            <a:prstGeom prst="rect">
              <a:avLst/>
            </a:prstGeom>
            <a:noFill/>
          </p:spPr>
          <p:txBody>
            <a:bodyPr wrap="square" lIns="68580" tIns="34290" rIns="68580" bIns="34290" rtlCol="0">
              <a:spAutoFit/>
            </a:bodyPr>
            <a:lstStyle/>
            <a:p>
              <a:pPr algn="ctr"/>
              <a:r>
                <a:rPr lang="en-US" sz="600" dirty="0" err="1">
                  <a:solidFill>
                    <a:srgbClr val="000000"/>
                  </a:solidFill>
                  <a:cs typeface="Calibri" pitchFamily="34" charset="0"/>
                </a:rPr>
                <a:t>Beyondsoft</a:t>
              </a:r>
              <a:endParaRPr lang="en-US" sz="600" dirty="0">
                <a:solidFill>
                  <a:srgbClr val="000000"/>
                </a:solidFill>
                <a:cs typeface="Calibri" pitchFamily="34" charset="0"/>
              </a:endParaRPr>
            </a:p>
          </p:txBody>
        </p:sp>
        <p:sp>
          <p:nvSpPr>
            <p:cNvPr id="66" name="TextBox 98"/>
            <p:cNvSpPr txBox="1"/>
            <p:nvPr/>
          </p:nvSpPr>
          <p:spPr>
            <a:xfrm>
              <a:off x="6522566" y="2815332"/>
              <a:ext cx="499777" cy="161583"/>
            </a:xfrm>
            <a:prstGeom prst="rect">
              <a:avLst/>
            </a:prstGeom>
            <a:noFill/>
          </p:spPr>
          <p:txBody>
            <a:bodyPr wrap="square" lIns="68580" tIns="34290" rIns="68580" bIns="34290" rtlCol="0">
              <a:spAutoFit/>
            </a:bodyPr>
            <a:lstStyle/>
            <a:p>
              <a:pPr algn="ctr"/>
              <a:r>
                <a:rPr lang="en-US" sz="600" dirty="0" err="1">
                  <a:solidFill>
                    <a:srgbClr val="000000"/>
                  </a:solidFill>
                  <a:cs typeface="Calibri" pitchFamily="34" charset="0"/>
                </a:rPr>
                <a:t>Xchanging</a:t>
              </a:r>
              <a:r>
                <a:rPr lang="en-US" sz="600" dirty="0">
                  <a:solidFill>
                    <a:srgbClr val="000000"/>
                  </a:solidFill>
                  <a:cs typeface="Calibri" pitchFamily="34" charset="0"/>
                </a:rPr>
                <a:t> </a:t>
              </a:r>
            </a:p>
          </p:txBody>
        </p:sp>
        <p:sp>
          <p:nvSpPr>
            <p:cNvPr id="67" name="TextBox 105"/>
            <p:cNvSpPr txBox="1"/>
            <p:nvPr/>
          </p:nvSpPr>
          <p:spPr>
            <a:xfrm>
              <a:off x="7024464" y="2188468"/>
              <a:ext cx="648072" cy="253916"/>
            </a:xfrm>
            <a:prstGeom prst="rect">
              <a:avLst/>
            </a:prstGeom>
            <a:noFill/>
          </p:spPr>
          <p:txBody>
            <a:bodyPr wrap="square" lIns="68580" tIns="34290" rIns="68580" bIns="34290" rtlCol="0">
              <a:spAutoFit/>
            </a:bodyPr>
            <a:lstStyle/>
            <a:p>
              <a:r>
                <a:rPr lang="en-US" sz="600" dirty="0" smtClean="0">
                  <a:solidFill>
                    <a:srgbClr val="000000"/>
                  </a:solidFill>
                  <a:cs typeface="Calibri" pitchFamily="34" charset="0"/>
                </a:rPr>
                <a:t>Ness </a:t>
              </a:r>
            </a:p>
            <a:p>
              <a:r>
                <a:rPr lang="en-US" sz="600" dirty="0" smtClean="0">
                  <a:solidFill>
                    <a:srgbClr val="000000"/>
                  </a:solidFill>
                  <a:cs typeface="Calibri" pitchFamily="34" charset="0"/>
                </a:rPr>
                <a:t>Technologies</a:t>
              </a:r>
              <a:endParaRPr lang="en-US" sz="600" dirty="0">
                <a:solidFill>
                  <a:srgbClr val="000000"/>
                </a:solidFill>
                <a:cs typeface="Calibri" pitchFamily="34" charset="0"/>
              </a:endParaRPr>
            </a:p>
          </p:txBody>
        </p:sp>
        <p:sp>
          <p:nvSpPr>
            <p:cNvPr id="68" name="TextBox 109"/>
            <p:cNvSpPr txBox="1"/>
            <p:nvPr/>
          </p:nvSpPr>
          <p:spPr>
            <a:xfrm>
              <a:off x="5904832" y="2966699"/>
              <a:ext cx="405902" cy="161583"/>
            </a:xfrm>
            <a:prstGeom prst="rect">
              <a:avLst/>
            </a:prstGeom>
            <a:noFill/>
          </p:spPr>
          <p:txBody>
            <a:bodyPr wrap="square" lIns="68580" tIns="34290" rIns="68580" bIns="34290" rtlCol="0">
              <a:spAutoFit/>
            </a:bodyPr>
            <a:lstStyle/>
            <a:p>
              <a:pPr algn="ctr"/>
              <a:r>
                <a:rPr lang="en-US" sz="600" dirty="0" err="1" smtClean="0">
                  <a:solidFill>
                    <a:srgbClr val="000000"/>
                  </a:solidFill>
                  <a:cs typeface="Calibri" pitchFamily="34" charset="0"/>
                </a:rPr>
                <a:t>Mindfire</a:t>
              </a:r>
              <a:endParaRPr lang="en-US" sz="600" dirty="0">
                <a:solidFill>
                  <a:srgbClr val="000000"/>
                </a:solidFill>
                <a:cs typeface="Calibri" pitchFamily="34" charset="0"/>
              </a:endParaRPr>
            </a:p>
          </p:txBody>
        </p:sp>
        <p:sp>
          <p:nvSpPr>
            <p:cNvPr id="69" name="TextBox 113"/>
            <p:cNvSpPr txBox="1"/>
            <p:nvPr/>
          </p:nvSpPr>
          <p:spPr>
            <a:xfrm>
              <a:off x="5792229" y="2559211"/>
              <a:ext cx="628168" cy="161583"/>
            </a:xfrm>
            <a:prstGeom prst="rect">
              <a:avLst/>
            </a:prstGeom>
            <a:noFill/>
          </p:spPr>
          <p:txBody>
            <a:bodyPr wrap="square" lIns="68580" tIns="34290" rIns="68580" bIns="34290" rtlCol="0">
              <a:spAutoFit/>
            </a:bodyPr>
            <a:lstStyle/>
            <a:p>
              <a:pPr algn="ctr"/>
              <a:r>
                <a:rPr lang="en-US" sz="600" dirty="0" smtClean="0">
                  <a:solidFill>
                    <a:srgbClr val="000000"/>
                  </a:solidFill>
                  <a:cs typeface="Calibri" pitchFamily="34" charset="0"/>
                </a:rPr>
                <a:t>Happiest Minds</a:t>
              </a:r>
              <a:endParaRPr lang="en-US" sz="600" dirty="0">
                <a:solidFill>
                  <a:srgbClr val="000000"/>
                </a:solidFill>
                <a:cs typeface="Calibri" pitchFamily="34" charset="0"/>
              </a:endParaRPr>
            </a:p>
          </p:txBody>
        </p:sp>
        <p:pic>
          <p:nvPicPr>
            <p:cNvPr id="70"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6456908" y="2492164"/>
              <a:ext cx="142875" cy="142875"/>
            </a:xfrm>
            <a:prstGeom prst="rect">
              <a:avLst/>
            </a:prstGeom>
            <a:noFill/>
          </p:spPr>
        </p:pic>
        <p:pic>
          <p:nvPicPr>
            <p:cNvPr id="71"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6474452" y="2574238"/>
              <a:ext cx="142875" cy="142875"/>
            </a:xfrm>
            <a:prstGeom prst="rect">
              <a:avLst/>
            </a:prstGeom>
            <a:noFill/>
          </p:spPr>
        </p:pic>
        <p:pic>
          <p:nvPicPr>
            <p:cNvPr id="72"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6372200" y="2556459"/>
              <a:ext cx="142875" cy="142875"/>
            </a:xfrm>
            <a:prstGeom prst="rect">
              <a:avLst/>
            </a:prstGeom>
            <a:noFill/>
          </p:spPr>
        </p:pic>
        <p:pic>
          <p:nvPicPr>
            <p:cNvPr id="73"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6804248" y="2499742"/>
              <a:ext cx="142875" cy="142875"/>
            </a:xfrm>
            <a:prstGeom prst="rect">
              <a:avLst/>
            </a:prstGeom>
            <a:noFill/>
          </p:spPr>
        </p:pic>
        <p:pic>
          <p:nvPicPr>
            <p:cNvPr id="74"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6941914" y="2093094"/>
              <a:ext cx="142875" cy="142875"/>
            </a:xfrm>
            <a:prstGeom prst="rect">
              <a:avLst/>
            </a:prstGeom>
            <a:noFill/>
          </p:spPr>
        </p:pic>
        <p:pic>
          <p:nvPicPr>
            <p:cNvPr id="75"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7666738" y="2134951"/>
              <a:ext cx="142875" cy="142875"/>
            </a:xfrm>
            <a:prstGeom prst="rect">
              <a:avLst/>
            </a:prstGeom>
            <a:noFill/>
          </p:spPr>
        </p:pic>
        <p:pic>
          <p:nvPicPr>
            <p:cNvPr id="76"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7890718" y="2150244"/>
              <a:ext cx="142875" cy="142875"/>
            </a:xfrm>
            <a:prstGeom prst="rect">
              <a:avLst/>
            </a:prstGeom>
            <a:noFill/>
          </p:spPr>
        </p:pic>
        <p:pic>
          <p:nvPicPr>
            <p:cNvPr id="77" name="Picture 4" descr="C:\Users\Administrator\Desktop\p14拓扑图\P14 拓扑图灰蓝色圆点.png"/>
            <p:cNvPicPr>
              <a:picLocks noChangeAspect="1" noChangeArrowheads="1"/>
            </p:cNvPicPr>
            <p:nvPr/>
          </p:nvPicPr>
          <p:blipFill>
            <a:blip r:embed="rId5" cstate="print"/>
            <a:srcRect/>
            <a:stretch>
              <a:fillRect/>
            </a:stretch>
          </p:blipFill>
          <p:spPr bwMode="auto">
            <a:xfrm>
              <a:off x="7863588" y="2084151"/>
              <a:ext cx="142875" cy="142875"/>
            </a:xfrm>
            <a:prstGeom prst="rect">
              <a:avLst/>
            </a:prstGeom>
            <a:noFill/>
          </p:spPr>
        </p:pic>
        <p:sp>
          <p:nvSpPr>
            <p:cNvPr id="78" name="TextBox 115"/>
            <p:cNvSpPr txBox="1"/>
            <p:nvPr/>
          </p:nvSpPr>
          <p:spPr>
            <a:xfrm>
              <a:off x="7640786" y="1938536"/>
              <a:ext cx="432047" cy="161583"/>
            </a:xfrm>
            <a:prstGeom prst="rect">
              <a:avLst/>
            </a:prstGeom>
            <a:noFill/>
          </p:spPr>
          <p:txBody>
            <a:bodyPr wrap="square" lIns="68580" tIns="34290" rIns="68580" bIns="34290" rtlCol="0">
              <a:spAutoFit/>
            </a:bodyPr>
            <a:lstStyle/>
            <a:p>
              <a:pPr algn="ctr"/>
              <a:r>
                <a:rPr lang="en-US" sz="600" dirty="0">
                  <a:solidFill>
                    <a:srgbClr val="000000"/>
                  </a:solidFill>
                  <a:cs typeface="Calibri" pitchFamily="34" charset="0"/>
                </a:rPr>
                <a:t>Infosys</a:t>
              </a:r>
            </a:p>
          </p:txBody>
        </p:sp>
        <p:sp>
          <p:nvSpPr>
            <p:cNvPr id="79" name="TextBox 79"/>
            <p:cNvSpPr txBox="1"/>
            <p:nvPr/>
          </p:nvSpPr>
          <p:spPr>
            <a:xfrm>
              <a:off x="7549728" y="2311400"/>
              <a:ext cx="576063" cy="161583"/>
            </a:xfrm>
            <a:prstGeom prst="rect">
              <a:avLst/>
            </a:prstGeom>
            <a:noFill/>
          </p:spPr>
          <p:txBody>
            <a:bodyPr wrap="square" lIns="68580" tIns="34290" rIns="68580" bIns="34290" rtlCol="0">
              <a:spAutoFit/>
            </a:bodyPr>
            <a:lstStyle/>
            <a:p>
              <a:pPr algn="ctr"/>
              <a:r>
                <a:rPr lang="en-US" sz="600" dirty="0" err="1" smtClean="0">
                  <a:solidFill>
                    <a:srgbClr val="000000"/>
                  </a:solidFill>
                  <a:cs typeface="Calibri" pitchFamily="34" charset="0"/>
                </a:rPr>
                <a:t>Mindtree</a:t>
              </a:r>
              <a:endParaRPr lang="en-US" sz="600" dirty="0">
                <a:solidFill>
                  <a:srgbClr val="000000"/>
                </a:solidFill>
                <a:cs typeface="Calibri" pitchFamily="34" charset="0"/>
              </a:endParaRPr>
            </a:p>
          </p:txBody>
        </p:sp>
        <p:pic>
          <p:nvPicPr>
            <p:cNvPr id="80" name="Picture 7" descr="C:\Users\Administrator\Desktop\p14拓扑图\P14 直角横线.png"/>
            <p:cNvPicPr>
              <a:picLocks noChangeAspect="1" noChangeArrowheads="1"/>
            </p:cNvPicPr>
            <p:nvPr/>
          </p:nvPicPr>
          <p:blipFill>
            <a:blip r:embed="rId7"/>
            <a:srcRect/>
            <a:stretch>
              <a:fillRect/>
            </a:stretch>
          </p:blipFill>
          <p:spPr bwMode="auto">
            <a:xfrm rot="16200000">
              <a:off x="7560458" y="2025357"/>
              <a:ext cx="249083" cy="45719"/>
            </a:xfrm>
            <a:prstGeom prst="rect">
              <a:avLst/>
            </a:prstGeom>
            <a:noFill/>
          </p:spPr>
        </p:pic>
        <p:sp>
          <p:nvSpPr>
            <p:cNvPr id="81" name="TextBox 107"/>
            <p:cNvSpPr txBox="1"/>
            <p:nvPr/>
          </p:nvSpPr>
          <p:spPr>
            <a:xfrm>
              <a:off x="6499622" y="2550914"/>
              <a:ext cx="432048" cy="161583"/>
            </a:xfrm>
            <a:prstGeom prst="rect">
              <a:avLst/>
            </a:prstGeom>
            <a:noFill/>
          </p:spPr>
          <p:txBody>
            <a:bodyPr wrap="square" lIns="68580" tIns="34290" rIns="68580" bIns="34290" rtlCol="0">
              <a:spAutoFit/>
            </a:bodyPr>
            <a:lstStyle/>
            <a:p>
              <a:pPr algn="ctr"/>
              <a:r>
                <a:rPr lang="en-US" sz="600" dirty="0" err="1" smtClean="0">
                  <a:solidFill>
                    <a:srgbClr val="000000"/>
                  </a:solidFill>
                  <a:cs typeface="Calibri" pitchFamily="34" charset="0"/>
                </a:rPr>
                <a:t>Aricent</a:t>
              </a:r>
              <a:endParaRPr lang="en-US" sz="600" dirty="0">
                <a:solidFill>
                  <a:srgbClr val="000000"/>
                </a:solidFill>
                <a:cs typeface="Calibri" pitchFamily="34" charset="0"/>
              </a:endParaRPr>
            </a:p>
          </p:txBody>
        </p:sp>
        <p:sp>
          <p:nvSpPr>
            <p:cNvPr id="82" name="TextBox 81"/>
            <p:cNvSpPr txBox="1"/>
            <p:nvPr/>
          </p:nvSpPr>
          <p:spPr>
            <a:xfrm rot="16200000">
              <a:off x="2980175" y="2284273"/>
              <a:ext cx="2276905" cy="207749"/>
            </a:xfrm>
            <a:prstGeom prst="rect">
              <a:avLst/>
            </a:prstGeom>
            <a:noFill/>
          </p:spPr>
          <p:txBody>
            <a:bodyPr wrap="none" lIns="68580" tIns="34290" rIns="68580" bIns="34290" rtlCol="0">
              <a:spAutoFit/>
            </a:bodyPr>
            <a:lstStyle/>
            <a:p>
              <a:r>
                <a:rPr lang="zh-CN" altLang="en-US" sz="900" dirty="0" smtClean="0">
                  <a:solidFill>
                    <a:schemeClr val="tx1">
                      <a:lumMod val="75000"/>
                      <a:lumOff val="25000"/>
                    </a:schemeClr>
                  </a:solidFill>
                  <a:ea typeface="微软雅黑" pitchFamily="34" charset="-122"/>
                </a:rPr>
                <a:t>规模、服务的子垂直行业数量、客户覆盖</a:t>
              </a:r>
              <a:endParaRPr lang="en-US" altLang="zh-CN" sz="900" dirty="0">
                <a:solidFill>
                  <a:schemeClr val="tx1">
                    <a:lumMod val="75000"/>
                    <a:lumOff val="25000"/>
                  </a:schemeClr>
                </a:solidFill>
                <a:ea typeface="微软雅黑" pitchFamily="34" charset="-122"/>
              </a:endParaRPr>
            </a:p>
          </p:txBody>
        </p:sp>
        <p:sp>
          <p:nvSpPr>
            <p:cNvPr id="83" name="TextBox 82"/>
            <p:cNvSpPr txBox="1"/>
            <p:nvPr/>
          </p:nvSpPr>
          <p:spPr>
            <a:xfrm>
              <a:off x="4495485" y="1180560"/>
              <a:ext cx="492443"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培育级</a:t>
              </a:r>
            </a:p>
          </p:txBody>
        </p:sp>
        <p:sp>
          <p:nvSpPr>
            <p:cNvPr id="84" name="TextBox 83"/>
            <p:cNvSpPr txBox="1"/>
            <p:nvPr/>
          </p:nvSpPr>
          <p:spPr>
            <a:xfrm>
              <a:off x="5568747" y="1180560"/>
              <a:ext cx="492443"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突破级</a:t>
              </a:r>
            </a:p>
          </p:txBody>
        </p:sp>
        <p:sp>
          <p:nvSpPr>
            <p:cNvPr id="85" name="TextBox 84"/>
            <p:cNvSpPr txBox="1"/>
            <p:nvPr/>
          </p:nvSpPr>
          <p:spPr>
            <a:xfrm>
              <a:off x="6642009" y="1180560"/>
              <a:ext cx="492443"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执行级</a:t>
              </a:r>
            </a:p>
          </p:txBody>
        </p:sp>
        <p:sp>
          <p:nvSpPr>
            <p:cNvPr id="86" name="TextBox 85"/>
            <p:cNvSpPr txBox="1"/>
            <p:nvPr/>
          </p:nvSpPr>
          <p:spPr>
            <a:xfrm>
              <a:off x="7715272" y="1180560"/>
              <a:ext cx="492443"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领导级</a:t>
              </a:r>
            </a:p>
          </p:txBody>
        </p:sp>
        <p:sp>
          <p:nvSpPr>
            <p:cNvPr id="87" name="TextBox 86"/>
            <p:cNvSpPr txBox="1"/>
            <p:nvPr/>
          </p:nvSpPr>
          <p:spPr>
            <a:xfrm>
              <a:off x="3811582" y="4014797"/>
              <a:ext cx="389850"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创新</a:t>
              </a:r>
              <a:endParaRPr lang="zh-CN" altLang="en-US" sz="800" dirty="0">
                <a:solidFill>
                  <a:schemeClr val="tx1">
                    <a:lumMod val="75000"/>
                    <a:lumOff val="25000"/>
                  </a:schemeClr>
                </a:solidFill>
                <a:latin typeface="微软雅黑" pitchFamily="34" charset="-122"/>
                <a:ea typeface="微软雅黑" pitchFamily="34" charset="-122"/>
              </a:endParaRPr>
            </a:p>
          </p:txBody>
        </p:sp>
        <p:sp>
          <p:nvSpPr>
            <p:cNvPr id="88" name="TextBox 87"/>
            <p:cNvSpPr txBox="1"/>
            <p:nvPr/>
          </p:nvSpPr>
          <p:spPr>
            <a:xfrm>
              <a:off x="3608167" y="4320544"/>
              <a:ext cx="595035"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客户类型</a:t>
              </a:r>
            </a:p>
          </p:txBody>
        </p:sp>
        <p:sp>
          <p:nvSpPr>
            <p:cNvPr id="89" name="TextBox 88"/>
            <p:cNvSpPr txBox="1"/>
            <p:nvPr/>
          </p:nvSpPr>
          <p:spPr>
            <a:xfrm>
              <a:off x="3556521" y="3573585"/>
              <a:ext cx="625491" cy="338554"/>
            </a:xfrm>
            <a:prstGeom prst="rect">
              <a:avLst/>
            </a:prstGeom>
            <a:noFill/>
          </p:spPr>
          <p:txBody>
            <a:bodyPr wrap="none" rtlCol="0">
              <a:spAutoFit/>
            </a:bodyPr>
            <a:lstStyle/>
            <a:p>
              <a:pPr algn="r"/>
              <a:r>
                <a:rPr lang="en-US" altLang="zh-CN" sz="800" dirty="0" smtClean="0">
                  <a:solidFill>
                    <a:schemeClr val="tx1">
                      <a:lumMod val="75000"/>
                      <a:lumOff val="25000"/>
                    </a:schemeClr>
                  </a:solidFill>
                  <a:latin typeface="微软雅黑" pitchFamily="34" charset="-122"/>
                  <a:ea typeface="微软雅黑" pitchFamily="34" charset="-122"/>
                </a:rPr>
                <a:t>R&amp;D</a:t>
              </a:r>
              <a:r>
                <a:rPr lang="zh-CN" altLang="en-US" sz="800" dirty="0" smtClean="0">
                  <a:solidFill>
                    <a:schemeClr val="tx1">
                      <a:lumMod val="75000"/>
                      <a:lumOff val="25000"/>
                    </a:schemeClr>
                  </a:solidFill>
                  <a:latin typeface="微软雅黑" pitchFamily="34" charset="-122"/>
                  <a:ea typeface="微软雅黑" pitchFamily="34" charset="-122"/>
                </a:rPr>
                <a:t>实践</a:t>
              </a:r>
            </a:p>
            <a:p>
              <a:pPr algn="r"/>
              <a:r>
                <a:rPr lang="zh-CN" altLang="en-US" sz="800" dirty="0" smtClean="0">
                  <a:solidFill>
                    <a:schemeClr val="tx1">
                      <a:lumMod val="75000"/>
                      <a:lumOff val="25000"/>
                    </a:schemeClr>
                  </a:solidFill>
                  <a:latin typeface="微软雅黑" pitchFamily="34" charset="-122"/>
                  <a:ea typeface="微软雅黑" pitchFamily="34" charset="-122"/>
                </a:rPr>
                <a:t>成熟度</a:t>
              </a:r>
              <a:endParaRPr lang="zh-CN" altLang="en-US" sz="800" dirty="0">
                <a:solidFill>
                  <a:schemeClr val="tx1">
                    <a:lumMod val="75000"/>
                    <a:lumOff val="25000"/>
                  </a:schemeClr>
                </a:solidFill>
                <a:latin typeface="微软雅黑" pitchFamily="34" charset="-122"/>
                <a:ea typeface="微软雅黑" pitchFamily="34" charset="-122"/>
              </a:endParaRPr>
            </a:p>
          </p:txBody>
        </p:sp>
        <p:sp>
          <p:nvSpPr>
            <p:cNvPr id="90" name="TextBox 89"/>
            <p:cNvSpPr txBox="1"/>
            <p:nvPr/>
          </p:nvSpPr>
          <p:spPr>
            <a:xfrm>
              <a:off x="4181472" y="3629490"/>
              <a:ext cx="1008609"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专注于</a:t>
              </a:r>
              <a:r>
                <a:rPr lang="en-US" altLang="zh-CN" sz="800" dirty="0" smtClean="0">
                  <a:solidFill>
                    <a:schemeClr val="tx1">
                      <a:lumMod val="75000"/>
                      <a:lumOff val="25000"/>
                    </a:schemeClr>
                  </a:solidFill>
                  <a:latin typeface="微软雅黑" pitchFamily="34" charset="-122"/>
                  <a:ea typeface="微软雅黑" pitchFamily="34" charset="-122"/>
                </a:rPr>
                <a:t>R&amp;D</a:t>
              </a:r>
              <a:r>
                <a:rPr lang="zh-CN" altLang="en-US" sz="800" dirty="0" smtClean="0">
                  <a:solidFill>
                    <a:schemeClr val="tx1">
                      <a:lumMod val="75000"/>
                      <a:lumOff val="25000"/>
                    </a:schemeClr>
                  </a:solidFill>
                  <a:latin typeface="微软雅黑" pitchFamily="34" charset="-122"/>
                  <a:ea typeface="微软雅黑" pitchFamily="34" charset="-122"/>
                </a:rPr>
                <a:t>及</a:t>
              </a:r>
              <a:r>
                <a:rPr lang="en-US" altLang="zh-CN" sz="800" dirty="0" smtClean="0">
                  <a:solidFill>
                    <a:schemeClr val="tx1">
                      <a:lumMod val="75000"/>
                      <a:lumOff val="25000"/>
                    </a:schemeClr>
                  </a:solidFill>
                  <a:latin typeface="微软雅黑" pitchFamily="34" charset="-122"/>
                  <a:ea typeface="微软雅黑" pitchFamily="34" charset="-122"/>
                </a:rPr>
                <a:t>PES</a:t>
              </a:r>
            </a:p>
          </p:txBody>
        </p:sp>
        <p:sp>
          <p:nvSpPr>
            <p:cNvPr id="91" name="TextBox 90"/>
            <p:cNvSpPr txBox="1"/>
            <p:nvPr/>
          </p:nvSpPr>
          <p:spPr>
            <a:xfrm>
              <a:off x="4183060" y="3966758"/>
              <a:ext cx="1107996" cy="33855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创新贯穿于整个流程</a:t>
              </a:r>
              <a:endParaRPr lang="en-US" altLang="zh-CN" sz="800" dirty="0" smtClean="0">
                <a:solidFill>
                  <a:schemeClr val="tx1">
                    <a:lumMod val="75000"/>
                    <a:lumOff val="25000"/>
                  </a:schemeClr>
                </a:solidFill>
                <a:latin typeface="微软雅黑" pitchFamily="34" charset="-122"/>
                <a:ea typeface="微软雅黑" pitchFamily="34" charset="-122"/>
              </a:endParaRPr>
            </a:p>
            <a:p>
              <a:r>
                <a:rPr lang="zh-CN" altLang="en-US" sz="800" dirty="0" smtClean="0">
                  <a:solidFill>
                    <a:schemeClr val="tx1">
                      <a:lumMod val="75000"/>
                      <a:lumOff val="25000"/>
                    </a:schemeClr>
                  </a:solidFill>
                  <a:latin typeface="微软雅黑" pitchFamily="34" charset="-122"/>
                  <a:ea typeface="微软雅黑" pitchFamily="34" charset="-122"/>
                </a:rPr>
                <a:t>优化过程中</a:t>
              </a:r>
            </a:p>
          </p:txBody>
        </p:sp>
        <p:sp>
          <p:nvSpPr>
            <p:cNvPr id="92" name="TextBox 91"/>
            <p:cNvSpPr txBox="1"/>
            <p:nvPr/>
          </p:nvSpPr>
          <p:spPr>
            <a:xfrm>
              <a:off x="4189410" y="4318012"/>
              <a:ext cx="904415" cy="215444"/>
            </a:xfrm>
            <a:prstGeom prst="rect">
              <a:avLst/>
            </a:prstGeom>
            <a:noFill/>
          </p:spPr>
          <p:txBody>
            <a:bodyPr wrap="none" rtlCol="0">
              <a:spAutoFit/>
            </a:bodyPr>
            <a:lstStyle/>
            <a:p>
              <a:r>
                <a:rPr lang="en-US" altLang="zh-CN" sz="800" dirty="0" smtClean="0">
                  <a:solidFill>
                    <a:schemeClr val="tx1">
                      <a:lumMod val="75000"/>
                      <a:lumOff val="25000"/>
                    </a:schemeClr>
                  </a:solidFill>
                  <a:latin typeface="微软雅黑" pitchFamily="34" charset="-122"/>
                  <a:ea typeface="微软雅黑" pitchFamily="34" charset="-122"/>
                </a:rPr>
                <a:t>ISVs</a:t>
              </a:r>
              <a:r>
                <a:rPr lang="zh-CN" altLang="en-US" sz="800" dirty="0" smtClean="0">
                  <a:solidFill>
                    <a:schemeClr val="tx1">
                      <a:lumMod val="75000"/>
                      <a:lumOff val="25000"/>
                    </a:schemeClr>
                  </a:solidFill>
                  <a:latin typeface="微软雅黑" pitchFamily="34" charset="-122"/>
                  <a:ea typeface="微软雅黑" pitchFamily="34" charset="-122"/>
                </a:rPr>
                <a:t>，新兴公司</a:t>
              </a:r>
            </a:p>
          </p:txBody>
        </p:sp>
        <p:sp>
          <p:nvSpPr>
            <p:cNvPr id="93" name="TextBox 92"/>
            <p:cNvSpPr txBox="1"/>
            <p:nvPr/>
          </p:nvSpPr>
          <p:spPr>
            <a:xfrm>
              <a:off x="5246692" y="3630620"/>
              <a:ext cx="800219"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向大集团靠拢</a:t>
              </a:r>
            </a:p>
          </p:txBody>
        </p:sp>
        <p:sp>
          <p:nvSpPr>
            <p:cNvPr id="94" name="TextBox 93"/>
            <p:cNvSpPr txBox="1"/>
            <p:nvPr/>
          </p:nvSpPr>
          <p:spPr>
            <a:xfrm>
              <a:off x="5248280" y="3967888"/>
              <a:ext cx="1107996" cy="33855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创新架构为客户带来</a:t>
              </a:r>
              <a:endParaRPr lang="en-US" altLang="zh-CN" sz="800" dirty="0" smtClean="0">
                <a:solidFill>
                  <a:schemeClr val="tx1">
                    <a:lumMod val="75000"/>
                    <a:lumOff val="25000"/>
                  </a:schemeClr>
                </a:solidFill>
                <a:latin typeface="微软雅黑" pitchFamily="34" charset="-122"/>
                <a:ea typeface="微软雅黑" pitchFamily="34" charset="-122"/>
              </a:endParaRPr>
            </a:p>
            <a:p>
              <a:r>
                <a:rPr lang="zh-CN" altLang="en-US" sz="800" dirty="0" smtClean="0">
                  <a:solidFill>
                    <a:schemeClr val="tx1">
                      <a:lumMod val="75000"/>
                      <a:lumOff val="25000"/>
                    </a:schemeClr>
                  </a:solidFill>
                  <a:latin typeface="微软雅黑" pitchFamily="34" charset="-122"/>
                  <a:ea typeface="微软雅黑" pitchFamily="34" charset="-122"/>
                </a:rPr>
                <a:t>切实利益</a:t>
              </a:r>
            </a:p>
          </p:txBody>
        </p:sp>
        <p:sp>
          <p:nvSpPr>
            <p:cNvPr id="95" name="TextBox 94"/>
            <p:cNvSpPr txBox="1"/>
            <p:nvPr/>
          </p:nvSpPr>
          <p:spPr>
            <a:xfrm>
              <a:off x="5254630" y="4319142"/>
              <a:ext cx="596638"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细分</a:t>
              </a:r>
              <a:r>
                <a:rPr lang="en-US" altLang="zh-CN" sz="800" dirty="0" smtClean="0">
                  <a:solidFill>
                    <a:schemeClr val="tx1">
                      <a:lumMod val="75000"/>
                      <a:lumOff val="25000"/>
                    </a:schemeClr>
                  </a:solidFill>
                  <a:latin typeface="微软雅黑" pitchFamily="34" charset="-122"/>
                  <a:ea typeface="微软雅黑" pitchFamily="34" charset="-122"/>
                </a:rPr>
                <a:t>ISVs</a:t>
              </a:r>
            </a:p>
          </p:txBody>
        </p:sp>
        <p:sp>
          <p:nvSpPr>
            <p:cNvPr id="96" name="TextBox 95"/>
            <p:cNvSpPr txBox="1"/>
            <p:nvPr/>
          </p:nvSpPr>
          <p:spPr>
            <a:xfrm>
              <a:off x="6326286" y="3513144"/>
              <a:ext cx="1210588" cy="461665"/>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作为真正的工程伙伴，</a:t>
              </a:r>
              <a:endParaRPr lang="en-US" altLang="zh-CN" sz="800" dirty="0" smtClean="0">
                <a:solidFill>
                  <a:schemeClr val="tx1">
                    <a:lumMod val="75000"/>
                    <a:lumOff val="25000"/>
                  </a:schemeClr>
                </a:solidFill>
                <a:latin typeface="微软雅黑" pitchFamily="34" charset="-122"/>
                <a:ea typeface="微软雅黑" pitchFamily="34" charset="-122"/>
              </a:endParaRPr>
            </a:p>
            <a:p>
              <a:r>
                <a:rPr lang="zh-CN" altLang="en-US" sz="800" dirty="0" smtClean="0">
                  <a:solidFill>
                    <a:schemeClr val="tx1">
                      <a:lumMod val="75000"/>
                      <a:lumOff val="25000"/>
                    </a:schemeClr>
                  </a:solidFill>
                  <a:latin typeface="微软雅黑" pitchFamily="34" charset="-122"/>
                  <a:ea typeface="微软雅黑" pitchFamily="34" charset="-122"/>
                </a:rPr>
                <a:t>有能力提供完整的产</a:t>
              </a:r>
              <a:endParaRPr lang="en-US" altLang="zh-CN" sz="800" dirty="0" smtClean="0">
                <a:solidFill>
                  <a:schemeClr val="tx1">
                    <a:lumMod val="75000"/>
                    <a:lumOff val="25000"/>
                  </a:schemeClr>
                </a:solidFill>
                <a:latin typeface="微软雅黑" pitchFamily="34" charset="-122"/>
                <a:ea typeface="微软雅黑" pitchFamily="34" charset="-122"/>
              </a:endParaRPr>
            </a:p>
            <a:p>
              <a:r>
                <a:rPr lang="zh-CN" altLang="en-US" sz="800" dirty="0" smtClean="0">
                  <a:solidFill>
                    <a:schemeClr val="tx1">
                      <a:lumMod val="75000"/>
                      <a:lumOff val="25000"/>
                    </a:schemeClr>
                  </a:solidFill>
                  <a:latin typeface="微软雅黑" pitchFamily="34" charset="-122"/>
                  <a:ea typeface="微软雅黑" pitchFamily="34" charset="-122"/>
                </a:rPr>
                <a:t>品开发</a:t>
              </a:r>
            </a:p>
          </p:txBody>
        </p:sp>
        <p:sp>
          <p:nvSpPr>
            <p:cNvPr id="97" name="TextBox 96"/>
            <p:cNvSpPr txBox="1"/>
            <p:nvPr/>
          </p:nvSpPr>
          <p:spPr>
            <a:xfrm>
              <a:off x="6327874" y="3972650"/>
              <a:ext cx="1098378" cy="33855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建立起可再利用的</a:t>
              </a:r>
              <a:r>
                <a:rPr lang="en-US" altLang="zh-CN" sz="800" dirty="0" smtClean="0">
                  <a:solidFill>
                    <a:schemeClr val="tx1">
                      <a:lumMod val="75000"/>
                      <a:lumOff val="25000"/>
                    </a:schemeClr>
                  </a:solidFill>
                  <a:latin typeface="微软雅黑" pitchFamily="34" charset="-122"/>
                  <a:ea typeface="微软雅黑" pitchFamily="34" charset="-122"/>
                </a:rPr>
                <a:t>IP</a:t>
              </a:r>
            </a:p>
            <a:p>
              <a:r>
                <a:rPr lang="zh-CN" altLang="en-US" sz="800" dirty="0" smtClean="0">
                  <a:solidFill>
                    <a:schemeClr val="tx1">
                      <a:lumMod val="75000"/>
                      <a:lumOff val="25000"/>
                    </a:schemeClr>
                  </a:solidFill>
                  <a:latin typeface="微软雅黑" pitchFamily="34" charset="-122"/>
                  <a:ea typeface="微软雅黑" pitchFamily="34" charset="-122"/>
                </a:rPr>
                <a:t>要素，量化利益</a:t>
              </a:r>
            </a:p>
          </p:txBody>
        </p:sp>
        <p:sp>
          <p:nvSpPr>
            <p:cNvPr id="98" name="TextBox 97"/>
            <p:cNvSpPr txBox="1"/>
            <p:nvPr/>
          </p:nvSpPr>
          <p:spPr>
            <a:xfrm>
              <a:off x="6334224" y="4317554"/>
              <a:ext cx="1008609"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大</a:t>
              </a:r>
              <a:r>
                <a:rPr lang="en-US" altLang="zh-CN" sz="800" dirty="0" smtClean="0">
                  <a:solidFill>
                    <a:schemeClr val="tx1">
                      <a:lumMod val="75000"/>
                      <a:lumOff val="25000"/>
                    </a:schemeClr>
                  </a:solidFill>
                  <a:latin typeface="微软雅黑" pitchFamily="34" charset="-122"/>
                  <a:ea typeface="微软雅黑" pitchFamily="34" charset="-122"/>
                </a:rPr>
                <a:t>ISVs</a:t>
              </a:r>
              <a:r>
                <a:rPr lang="zh-CN" altLang="en-US" sz="800" dirty="0" smtClean="0">
                  <a:solidFill>
                    <a:schemeClr val="tx1">
                      <a:lumMod val="75000"/>
                      <a:lumOff val="25000"/>
                    </a:schemeClr>
                  </a:solidFill>
                  <a:latin typeface="微软雅黑" pitchFamily="34" charset="-122"/>
                  <a:ea typeface="微软雅黑" pitchFamily="34" charset="-122"/>
                </a:rPr>
                <a:t>及细分</a:t>
              </a:r>
              <a:r>
                <a:rPr lang="en-US" altLang="zh-CN" sz="800" dirty="0" smtClean="0">
                  <a:solidFill>
                    <a:schemeClr val="tx1">
                      <a:lumMod val="75000"/>
                      <a:lumOff val="25000"/>
                    </a:schemeClr>
                  </a:solidFill>
                  <a:latin typeface="微软雅黑" pitchFamily="34" charset="-122"/>
                  <a:ea typeface="微软雅黑" pitchFamily="34" charset="-122"/>
                </a:rPr>
                <a:t>ISVs</a:t>
              </a:r>
            </a:p>
          </p:txBody>
        </p:sp>
        <p:sp>
          <p:nvSpPr>
            <p:cNvPr id="99" name="TextBox 98"/>
            <p:cNvSpPr txBox="1"/>
            <p:nvPr/>
          </p:nvSpPr>
          <p:spPr>
            <a:xfrm>
              <a:off x="7396182" y="3500444"/>
              <a:ext cx="1107996" cy="33855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有能力实现产品由概</a:t>
              </a:r>
              <a:endParaRPr lang="en-US" altLang="zh-CN" sz="800" dirty="0" smtClean="0">
                <a:solidFill>
                  <a:schemeClr val="tx1">
                    <a:lumMod val="75000"/>
                    <a:lumOff val="25000"/>
                  </a:schemeClr>
                </a:solidFill>
                <a:latin typeface="微软雅黑" pitchFamily="34" charset="-122"/>
                <a:ea typeface="微软雅黑" pitchFamily="34" charset="-122"/>
              </a:endParaRPr>
            </a:p>
            <a:p>
              <a:r>
                <a:rPr lang="zh-CN" altLang="en-US" sz="800" dirty="0" smtClean="0">
                  <a:solidFill>
                    <a:schemeClr val="tx1">
                      <a:lumMod val="75000"/>
                      <a:lumOff val="25000"/>
                    </a:schemeClr>
                  </a:solidFill>
                  <a:latin typeface="微软雅黑" pitchFamily="34" charset="-122"/>
                  <a:ea typeface="微软雅黑" pitchFamily="34" charset="-122"/>
                </a:rPr>
                <a:t>念向市场化转变</a:t>
              </a:r>
            </a:p>
          </p:txBody>
        </p:sp>
        <p:sp>
          <p:nvSpPr>
            <p:cNvPr id="100" name="TextBox 99"/>
            <p:cNvSpPr txBox="1"/>
            <p:nvPr/>
          </p:nvSpPr>
          <p:spPr>
            <a:xfrm>
              <a:off x="7397770" y="3972650"/>
              <a:ext cx="1098378" cy="33855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正规创新文化下的</a:t>
              </a:r>
              <a:r>
                <a:rPr lang="en-US" altLang="zh-CN" sz="800" dirty="0" smtClean="0">
                  <a:solidFill>
                    <a:schemeClr val="tx1">
                      <a:lumMod val="75000"/>
                      <a:lumOff val="25000"/>
                    </a:schemeClr>
                  </a:solidFill>
                  <a:latin typeface="微软雅黑" pitchFamily="34" charset="-122"/>
                  <a:ea typeface="微软雅黑" pitchFamily="34" charset="-122"/>
                </a:rPr>
                <a:t>IP</a:t>
              </a:r>
            </a:p>
            <a:p>
              <a:r>
                <a:rPr lang="zh-CN" altLang="en-US" sz="800" dirty="0" smtClean="0">
                  <a:solidFill>
                    <a:schemeClr val="tx1">
                      <a:lumMod val="75000"/>
                      <a:lumOff val="25000"/>
                    </a:schemeClr>
                  </a:solidFill>
                  <a:latin typeface="微软雅黑" pitchFamily="34" charset="-122"/>
                  <a:ea typeface="微软雅黑" pitchFamily="34" charset="-122"/>
                </a:rPr>
                <a:t>及战略创新</a:t>
              </a:r>
            </a:p>
          </p:txBody>
        </p:sp>
        <p:sp>
          <p:nvSpPr>
            <p:cNvPr id="101" name="TextBox 100"/>
            <p:cNvSpPr txBox="1"/>
            <p:nvPr/>
          </p:nvSpPr>
          <p:spPr>
            <a:xfrm>
              <a:off x="7404120" y="4317554"/>
              <a:ext cx="904415" cy="215444"/>
            </a:xfrm>
            <a:prstGeom prst="rect">
              <a:avLst/>
            </a:prstGeom>
            <a:noFill/>
          </p:spPr>
          <p:txBody>
            <a:bodyPr wrap="none" rtlCol="0">
              <a:spAutoFit/>
            </a:bodyPr>
            <a:lstStyle/>
            <a:p>
              <a:r>
                <a:rPr lang="zh-CN" altLang="en-US" sz="800" dirty="0" smtClean="0">
                  <a:solidFill>
                    <a:schemeClr val="tx1">
                      <a:lumMod val="75000"/>
                      <a:lumOff val="25000"/>
                    </a:schemeClr>
                  </a:solidFill>
                  <a:latin typeface="微软雅黑" pitchFamily="34" charset="-122"/>
                  <a:ea typeface="微软雅黑" pitchFamily="34" charset="-122"/>
                </a:rPr>
                <a:t>全球最大的</a:t>
              </a:r>
              <a:r>
                <a:rPr lang="en-US" altLang="zh-CN" sz="800" dirty="0" smtClean="0">
                  <a:solidFill>
                    <a:schemeClr val="tx1">
                      <a:lumMod val="75000"/>
                      <a:lumOff val="25000"/>
                    </a:schemeClr>
                  </a:solidFill>
                  <a:latin typeface="微软雅黑" pitchFamily="34" charset="-122"/>
                  <a:ea typeface="微软雅黑" pitchFamily="34" charset="-122"/>
                </a:rPr>
                <a:t>ISVs</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21</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卓越的安全与质量</a:t>
            </a:r>
          </a:p>
        </p:txBody>
      </p:sp>
      <p:sp>
        <p:nvSpPr>
          <p:cNvPr id="7" name="TextBox 6"/>
          <p:cNvSpPr txBox="1"/>
          <p:nvPr/>
        </p:nvSpPr>
        <p:spPr>
          <a:xfrm>
            <a:off x="488346" y="699542"/>
            <a:ext cx="6726860" cy="652486"/>
          </a:xfrm>
          <a:prstGeom prst="rect">
            <a:avLst/>
          </a:prstGeom>
          <a:noFill/>
        </p:spPr>
        <p:txBody>
          <a:bodyPr wrap="square" rtlCol="0">
            <a:spAutoFit/>
          </a:bodyPr>
          <a:lstStyle/>
          <a:p>
            <a:pPr>
              <a:lnSpc>
                <a:spcPct val="130000"/>
              </a:lnSpc>
            </a:pPr>
            <a:r>
              <a:rPr lang="zh-CN" altLang="en-US" sz="1400" dirty="0" smtClean="0">
                <a:solidFill>
                  <a:srgbClr val="008AC2"/>
                </a:solidFill>
                <a:latin typeface="微软雅黑" pitchFamily="34" charset="-122"/>
                <a:ea typeface="微软雅黑" pitchFamily="34" charset="-122"/>
              </a:rPr>
              <a:t>安全性对于文思海辉及其客户而言是重中之重。</a:t>
            </a:r>
          </a:p>
          <a:p>
            <a:pPr>
              <a:lnSpc>
                <a:spcPct val="130000"/>
              </a:lnSpc>
            </a:pPr>
            <a:r>
              <a:rPr lang="zh-CN" altLang="en-US" sz="1400" dirty="0" smtClean="0">
                <a:solidFill>
                  <a:srgbClr val="008AC2"/>
                </a:solidFill>
                <a:latin typeface="微软雅黑" pitchFamily="34" charset="-122"/>
                <a:ea typeface="微软雅黑" pitchFamily="34" charset="-122"/>
              </a:rPr>
              <a:t>我们很自豪能够在设施、人员和流程的安全性和质量方面始终满足并超越客户期望。</a:t>
            </a:r>
          </a:p>
        </p:txBody>
      </p:sp>
      <p:sp>
        <p:nvSpPr>
          <p:cNvPr id="66" name="矩形 65"/>
          <p:cNvSpPr/>
          <p:nvPr/>
        </p:nvSpPr>
        <p:spPr>
          <a:xfrm>
            <a:off x="4932824" y="1643056"/>
            <a:ext cx="36000" cy="28019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67" name="矩形 66"/>
          <p:cNvSpPr/>
          <p:nvPr/>
        </p:nvSpPr>
        <p:spPr>
          <a:xfrm>
            <a:off x="8401603" y="1643056"/>
            <a:ext cx="36000" cy="28019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cxnSp>
        <p:nvCxnSpPr>
          <p:cNvPr id="69" name="直接连接符 68"/>
          <p:cNvCxnSpPr/>
          <p:nvPr/>
        </p:nvCxnSpPr>
        <p:spPr>
          <a:xfrm>
            <a:off x="607097" y="1643056"/>
            <a:ext cx="7812000" cy="158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7097" y="4443452"/>
            <a:ext cx="7812000" cy="158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07097" y="2291399"/>
            <a:ext cx="7812000" cy="158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07097" y="2926915"/>
            <a:ext cx="7812000" cy="158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607097" y="3569857"/>
            <a:ext cx="7812000" cy="158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603276" y="1643056"/>
            <a:ext cx="825452" cy="2801984"/>
            <a:chOff x="1785918" y="1770030"/>
            <a:chExt cx="825452" cy="2801984"/>
          </a:xfrm>
        </p:grpSpPr>
        <p:sp>
          <p:nvSpPr>
            <p:cNvPr id="62" name="矩形 61"/>
            <p:cNvSpPr/>
            <p:nvPr/>
          </p:nvSpPr>
          <p:spPr>
            <a:xfrm>
              <a:off x="1785918" y="1770030"/>
              <a:ext cx="825452" cy="2801984"/>
            </a:xfrm>
            <a:prstGeom prst="rect">
              <a:avLst/>
            </a:prstGeom>
            <a:solidFill>
              <a:srgbClr val="008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27" name="Picture 3" descr="C:\Users\Administrator\Desktop\文思海辉图标\p15 图标.png"/>
            <p:cNvPicPr>
              <a:picLocks noChangeAspect="1" noChangeArrowheads="1"/>
            </p:cNvPicPr>
            <p:nvPr/>
          </p:nvPicPr>
          <p:blipFill>
            <a:blip r:embed="rId2"/>
            <a:srcRect/>
            <a:stretch>
              <a:fillRect/>
            </a:stretch>
          </p:blipFill>
          <p:spPr bwMode="auto">
            <a:xfrm>
              <a:off x="2071670" y="2206609"/>
              <a:ext cx="234950" cy="307975"/>
            </a:xfrm>
            <a:prstGeom prst="rect">
              <a:avLst/>
            </a:prstGeom>
            <a:noFill/>
          </p:spPr>
        </p:pic>
        <p:sp>
          <p:nvSpPr>
            <p:cNvPr id="64" name="TextBox 63"/>
            <p:cNvSpPr txBox="1"/>
            <p:nvPr/>
          </p:nvSpPr>
          <p:spPr>
            <a:xfrm>
              <a:off x="2000232" y="2674992"/>
              <a:ext cx="415498" cy="1571636"/>
            </a:xfrm>
            <a:prstGeom prst="rect">
              <a:avLst/>
            </a:prstGeom>
            <a:noFill/>
          </p:spPr>
          <p:txBody>
            <a:bodyPr vert="eaVert" wrap="square" rtlCol="0">
              <a:spAutoFit/>
            </a:bodyPr>
            <a:lstStyle/>
            <a:p>
              <a:r>
                <a:rPr lang="zh-CN" altLang="en-US" spc="300" dirty="0" smtClean="0">
                  <a:solidFill>
                    <a:schemeClr val="bg1"/>
                  </a:solidFill>
                  <a:latin typeface="微软雅黑" pitchFamily="34" charset="-122"/>
                  <a:ea typeface="微软雅黑" pitchFamily="34" charset="-122"/>
                </a:rPr>
                <a:t>安全性与质量</a:t>
              </a:r>
            </a:p>
          </p:txBody>
        </p:sp>
      </p:grpSp>
      <p:pic>
        <p:nvPicPr>
          <p:cNvPr id="74" name="Picture 2" descr="C:\Documents and Settings\jing.zhou1\My Documents\My Pictures\1a94b36e0bf5bd9081cb4ad9.jpg"/>
          <p:cNvPicPr>
            <a:picLocks noChangeAspect="1" noChangeArrowheads="1"/>
          </p:cNvPicPr>
          <p:nvPr/>
        </p:nvPicPr>
        <p:blipFill>
          <a:blip r:embed="rId3" cstate="print"/>
          <a:srcRect/>
          <a:stretch>
            <a:fillRect/>
          </a:stretch>
        </p:blipFill>
        <p:spPr bwMode="auto">
          <a:xfrm>
            <a:off x="1689831" y="1790103"/>
            <a:ext cx="410745" cy="360000"/>
          </a:xfrm>
          <a:prstGeom prst="rect">
            <a:avLst/>
          </a:prstGeom>
          <a:solidFill>
            <a:schemeClr val="bg1"/>
          </a:solidFill>
          <a:ln w="3175">
            <a:solidFill>
              <a:schemeClr val="bg1">
                <a:lumMod val="75000"/>
              </a:schemeClr>
            </a:solidFill>
            <a:miter lim="800000"/>
            <a:headEnd/>
            <a:tailEnd/>
          </a:ln>
        </p:spPr>
      </p:pic>
      <p:pic>
        <p:nvPicPr>
          <p:cNvPr id="75" name="Picture 2" descr="C:\Documents and Settings\jing.zhou1\My Documents\My Pictures\1a94b36e0bf5bd9081cb4ad9.jpg"/>
          <p:cNvPicPr>
            <a:picLocks noChangeAspect="1" noChangeArrowheads="1"/>
          </p:cNvPicPr>
          <p:nvPr/>
        </p:nvPicPr>
        <p:blipFill>
          <a:blip r:embed="rId3" cstate="print"/>
          <a:srcRect/>
          <a:stretch>
            <a:fillRect/>
          </a:stretch>
        </p:blipFill>
        <p:spPr bwMode="auto">
          <a:xfrm>
            <a:off x="5209716" y="2435475"/>
            <a:ext cx="410745" cy="360000"/>
          </a:xfrm>
          <a:prstGeom prst="rect">
            <a:avLst/>
          </a:prstGeom>
          <a:solidFill>
            <a:schemeClr val="bg1"/>
          </a:solidFill>
          <a:ln w="3175">
            <a:solidFill>
              <a:schemeClr val="bg1">
                <a:lumMod val="75000"/>
              </a:schemeClr>
            </a:solidFill>
            <a:miter lim="800000"/>
            <a:headEnd/>
            <a:tailEnd/>
          </a:ln>
        </p:spPr>
      </p:pic>
      <p:pic>
        <p:nvPicPr>
          <p:cNvPr id="76" name="Picture 4" descr="E:\TEMP\logos\Certifications\Quality\SixSigma副本.jpg"/>
          <p:cNvPicPr>
            <a:picLocks noChangeAspect="1" noChangeArrowheads="1"/>
          </p:cNvPicPr>
          <p:nvPr/>
        </p:nvPicPr>
        <p:blipFill>
          <a:blip r:embed="rId4" cstate="print"/>
          <a:srcRect/>
          <a:stretch>
            <a:fillRect/>
          </a:stretch>
        </p:blipFill>
        <p:spPr bwMode="auto">
          <a:xfrm>
            <a:off x="5187848" y="1809785"/>
            <a:ext cx="454480" cy="360000"/>
          </a:xfrm>
          <a:prstGeom prst="rect">
            <a:avLst/>
          </a:prstGeom>
          <a:solidFill>
            <a:schemeClr val="bg1"/>
          </a:solidFill>
          <a:ln w="3175">
            <a:noFill/>
            <a:miter lim="800000"/>
            <a:headEnd/>
            <a:tailEnd/>
          </a:ln>
        </p:spPr>
      </p:pic>
      <p:pic>
        <p:nvPicPr>
          <p:cNvPr id="77" name="Picture 2"/>
          <p:cNvPicPr>
            <a:picLocks noChangeAspect="1" noChangeArrowheads="1"/>
          </p:cNvPicPr>
          <p:nvPr/>
        </p:nvPicPr>
        <p:blipFill>
          <a:blip r:embed="rId5" cstate="print"/>
          <a:srcRect/>
          <a:stretch>
            <a:fillRect/>
          </a:stretch>
        </p:blipFill>
        <p:spPr bwMode="auto">
          <a:xfrm>
            <a:off x="1680363" y="2461353"/>
            <a:ext cx="429681" cy="276028"/>
          </a:xfrm>
          <a:prstGeom prst="rect">
            <a:avLst/>
          </a:prstGeom>
          <a:solidFill>
            <a:schemeClr val="bg1"/>
          </a:solidFill>
          <a:ln w="3175">
            <a:noFill/>
            <a:miter lim="800000"/>
            <a:headEnd/>
            <a:tailEnd/>
          </a:ln>
        </p:spPr>
      </p:pic>
      <p:pic>
        <p:nvPicPr>
          <p:cNvPr id="78" name="Picture 11" descr="E:\My Documents\01 preSales\imgs\PIPA.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378" y="3052539"/>
            <a:ext cx="573651" cy="396000"/>
          </a:xfrm>
          <a:prstGeom prst="rect">
            <a:avLst/>
          </a:prstGeom>
          <a:solidFill>
            <a:schemeClr val="bg1"/>
          </a:solidFill>
          <a:ln w="3175">
            <a:noFill/>
          </a:ln>
          <a:extLst/>
        </p:spPr>
      </p:pic>
      <p:pic>
        <p:nvPicPr>
          <p:cNvPr id="79" name="图片 78" descr="dextrys_cmmi5.gif"/>
          <p:cNvPicPr>
            <a:picLocks noChangeAspect="1"/>
          </p:cNvPicPr>
          <p:nvPr/>
        </p:nvPicPr>
        <p:blipFill>
          <a:blip r:embed="rId7"/>
          <a:stretch>
            <a:fillRect/>
          </a:stretch>
        </p:blipFill>
        <p:spPr>
          <a:xfrm>
            <a:off x="5150599" y="3095669"/>
            <a:ext cx="528979" cy="360000"/>
          </a:xfrm>
          <a:prstGeom prst="rect">
            <a:avLst/>
          </a:prstGeom>
        </p:spPr>
      </p:pic>
      <p:pic>
        <p:nvPicPr>
          <p:cNvPr id="8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9912" y="3933243"/>
            <a:ext cx="590583" cy="149778"/>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椭圆 80"/>
          <p:cNvSpPr/>
          <p:nvPr/>
        </p:nvSpPr>
        <p:spPr>
          <a:xfrm>
            <a:off x="5163186" y="372998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2" name="椭圆 81"/>
          <p:cNvSpPr/>
          <p:nvPr/>
        </p:nvSpPr>
        <p:spPr>
          <a:xfrm>
            <a:off x="5163186" y="406129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3" name="TextBox 82"/>
          <p:cNvSpPr txBox="1"/>
          <p:nvPr/>
        </p:nvSpPr>
        <p:spPr>
          <a:xfrm>
            <a:off x="2277358" y="1738347"/>
            <a:ext cx="2437518" cy="443198"/>
          </a:xfrm>
          <a:prstGeom prst="rect">
            <a:avLst/>
          </a:prstGeom>
          <a:noFill/>
        </p:spPr>
        <p:txBody>
          <a:bodyPr wrap="square" rtlCol="0">
            <a:spAutoFit/>
          </a:bodyPr>
          <a:lstStyle/>
          <a:p>
            <a:pPr>
              <a:lnSpc>
                <a:spcPct val="114000"/>
              </a:lnSpc>
            </a:pPr>
            <a:r>
              <a:rPr lang="en-US" altLang="zh-CN" sz="1000" dirty="0" smtClean="0">
                <a:solidFill>
                  <a:schemeClr val="tx1">
                    <a:lumMod val="75000"/>
                    <a:lumOff val="25000"/>
                  </a:schemeClr>
                </a:solidFill>
                <a:latin typeface="微软雅黑" pitchFamily="34" charset="-122"/>
                <a:ea typeface="微软雅黑" pitchFamily="34" charset="-122"/>
              </a:rPr>
              <a:t>ISO 9001</a:t>
            </a:r>
          </a:p>
          <a:p>
            <a:pPr>
              <a:lnSpc>
                <a:spcPct val="114000"/>
              </a:lnSpc>
            </a:pPr>
            <a:r>
              <a:rPr lang="zh-CN" altLang="en-US" sz="1000" dirty="0" smtClean="0">
                <a:solidFill>
                  <a:schemeClr val="tx1">
                    <a:lumMod val="75000"/>
                    <a:lumOff val="25000"/>
                  </a:schemeClr>
                </a:solidFill>
                <a:latin typeface="微软雅黑" pitchFamily="34" charset="-122"/>
                <a:ea typeface="微软雅黑" pitchFamily="34" charset="-122"/>
              </a:rPr>
              <a:t>（首家获得</a:t>
            </a:r>
            <a:r>
              <a:rPr lang="en-US" altLang="zh-CN" sz="1000" dirty="0" smtClean="0">
                <a:solidFill>
                  <a:schemeClr val="tx1">
                    <a:lumMod val="75000"/>
                    <a:lumOff val="25000"/>
                  </a:schemeClr>
                </a:solidFill>
                <a:latin typeface="微软雅黑" pitchFamily="34" charset="-122"/>
                <a:ea typeface="微软雅黑" pitchFamily="34" charset="-122"/>
              </a:rPr>
              <a:t>ISO</a:t>
            </a:r>
            <a:r>
              <a:rPr lang="zh-CN" altLang="en-US" sz="1000" dirty="0" smtClean="0">
                <a:solidFill>
                  <a:schemeClr val="tx1">
                    <a:lumMod val="75000"/>
                    <a:lumOff val="25000"/>
                  </a:schemeClr>
                </a:solidFill>
                <a:latin typeface="微软雅黑" pitchFamily="34" charset="-122"/>
                <a:ea typeface="微软雅黑" pitchFamily="34" charset="-122"/>
              </a:rPr>
              <a:t>认证的中国</a:t>
            </a:r>
            <a:r>
              <a:rPr lang="en-US" altLang="zh-CN" sz="1000" dirty="0" smtClean="0">
                <a:solidFill>
                  <a:schemeClr val="tx1">
                    <a:lumMod val="75000"/>
                    <a:lumOff val="25000"/>
                  </a:schemeClr>
                </a:solidFill>
                <a:latin typeface="微软雅黑" pitchFamily="34" charset="-122"/>
                <a:ea typeface="微软雅黑" pitchFamily="34" charset="-122"/>
              </a:rPr>
              <a:t>IT</a:t>
            </a:r>
            <a:r>
              <a:rPr lang="zh-CN" altLang="en-US" sz="1000" dirty="0" smtClean="0">
                <a:solidFill>
                  <a:schemeClr val="tx1">
                    <a:lumMod val="75000"/>
                    <a:lumOff val="25000"/>
                  </a:schemeClr>
                </a:solidFill>
                <a:latin typeface="微软雅黑" pitchFamily="34" charset="-122"/>
                <a:ea typeface="微软雅黑" pitchFamily="34" charset="-122"/>
              </a:rPr>
              <a:t>服务公司）</a:t>
            </a:r>
          </a:p>
        </p:txBody>
      </p:sp>
      <p:sp>
        <p:nvSpPr>
          <p:cNvPr id="84" name="TextBox 83"/>
          <p:cNvSpPr txBox="1"/>
          <p:nvPr/>
        </p:nvSpPr>
        <p:spPr>
          <a:xfrm>
            <a:off x="2277358" y="2381289"/>
            <a:ext cx="2651832" cy="443198"/>
          </a:xfrm>
          <a:prstGeom prst="rect">
            <a:avLst/>
          </a:prstGeom>
          <a:noFill/>
        </p:spPr>
        <p:txBody>
          <a:bodyPr wrap="square" rtlCol="0">
            <a:spAutoFit/>
          </a:bodyPr>
          <a:lstStyle/>
          <a:p>
            <a:pPr>
              <a:lnSpc>
                <a:spcPct val="114000"/>
              </a:lnSpc>
            </a:pPr>
            <a:r>
              <a:rPr lang="en-US" altLang="zh-CN" sz="1000" dirty="0" smtClean="0">
                <a:solidFill>
                  <a:schemeClr val="tx1">
                    <a:lumMod val="75000"/>
                    <a:lumOff val="25000"/>
                  </a:schemeClr>
                </a:solidFill>
                <a:latin typeface="微软雅黑" pitchFamily="34" charset="-122"/>
                <a:ea typeface="微软雅黑" pitchFamily="34" charset="-122"/>
              </a:rPr>
              <a:t>2003</a:t>
            </a:r>
            <a:r>
              <a:rPr lang="zh-CN" altLang="en-US" sz="1000" dirty="0" smtClean="0">
                <a:solidFill>
                  <a:schemeClr val="tx1">
                    <a:lumMod val="75000"/>
                    <a:lumOff val="25000"/>
                  </a:schemeClr>
                </a:solidFill>
                <a:latin typeface="微软雅黑" pitchFamily="34" charset="-122"/>
                <a:ea typeface="微软雅黑" pitchFamily="34" charset="-122"/>
              </a:rPr>
              <a:t>年成为首家在全公司整体通过</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4000"/>
              </a:lnSpc>
            </a:pPr>
            <a:r>
              <a:rPr lang="en-US" altLang="zh-CN" sz="1000" dirty="0" smtClean="0">
                <a:solidFill>
                  <a:schemeClr val="tx1">
                    <a:lumMod val="75000"/>
                    <a:lumOff val="25000"/>
                  </a:schemeClr>
                </a:solidFill>
                <a:latin typeface="微软雅黑" pitchFamily="34" charset="-122"/>
                <a:ea typeface="微软雅黑" pitchFamily="34" charset="-122"/>
              </a:rPr>
              <a:t>SEI-CMM L5</a:t>
            </a:r>
            <a:r>
              <a:rPr lang="zh-CN" altLang="en-US" sz="1000" dirty="0" smtClean="0">
                <a:solidFill>
                  <a:schemeClr val="tx1">
                    <a:lumMod val="75000"/>
                    <a:lumOff val="25000"/>
                  </a:schemeClr>
                </a:solidFill>
                <a:latin typeface="微软雅黑" pitchFamily="34" charset="-122"/>
                <a:ea typeface="微软雅黑" pitchFamily="34" charset="-122"/>
              </a:rPr>
              <a:t>级认证的中国外包服务公司</a:t>
            </a:r>
          </a:p>
        </p:txBody>
      </p:sp>
      <p:sp>
        <p:nvSpPr>
          <p:cNvPr id="85" name="TextBox 84"/>
          <p:cNvSpPr txBox="1"/>
          <p:nvPr/>
        </p:nvSpPr>
        <p:spPr>
          <a:xfrm>
            <a:off x="2277358" y="3024231"/>
            <a:ext cx="2437518" cy="429861"/>
          </a:xfrm>
          <a:prstGeom prst="rect">
            <a:avLst/>
          </a:prstGeom>
          <a:noFill/>
        </p:spPr>
        <p:txBody>
          <a:bodyPr wrap="square" rtlCol="0">
            <a:spAutoFit/>
          </a:bodyPr>
          <a:lstStyle/>
          <a:p>
            <a:pPr>
              <a:lnSpc>
                <a:spcPct val="114000"/>
              </a:lnSpc>
            </a:pPr>
            <a:r>
              <a:rPr lang="en-US" altLang="zh-CN" sz="1000" dirty="0" smtClean="0">
                <a:solidFill>
                  <a:schemeClr val="tx1">
                    <a:lumMod val="75000"/>
                    <a:lumOff val="25000"/>
                  </a:schemeClr>
                </a:solidFill>
                <a:latin typeface="微软雅黑" pitchFamily="34" charset="-122"/>
                <a:ea typeface="微软雅黑" pitchFamily="34" charset="-122"/>
              </a:rPr>
              <a:t>2009</a:t>
            </a:r>
            <a:r>
              <a:rPr lang="zh-CN" altLang="en-US" sz="1000" dirty="0" smtClean="0">
                <a:solidFill>
                  <a:schemeClr val="tx1">
                    <a:lumMod val="75000"/>
                    <a:lumOff val="25000"/>
                  </a:schemeClr>
                </a:solidFill>
                <a:latin typeface="微软雅黑" pitchFamily="34" charset="-122"/>
                <a:ea typeface="微软雅黑" pitchFamily="34" charset="-122"/>
              </a:rPr>
              <a:t>年取得</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4000"/>
              </a:lnSpc>
            </a:pPr>
            <a:r>
              <a:rPr lang="zh-CN" altLang="en-US" sz="1000" dirty="0" smtClean="0">
                <a:solidFill>
                  <a:schemeClr val="tx1">
                    <a:lumMod val="75000"/>
                    <a:lumOff val="25000"/>
                  </a:schemeClr>
                </a:solidFill>
                <a:latin typeface="微软雅黑" pitchFamily="34" charset="-122"/>
                <a:ea typeface="微软雅黑" pitchFamily="34" charset="-122"/>
              </a:rPr>
              <a:t>“个人信息保护评价”（</a:t>
            </a:r>
            <a:r>
              <a:rPr lang="en-US" altLang="zh-CN" sz="1000" dirty="0" smtClean="0">
                <a:solidFill>
                  <a:schemeClr val="tx1">
                    <a:lumMod val="75000"/>
                    <a:lumOff val="25000"/>
                  </a:schemeClr>
                </a:solidFill>
                <a:latin typeface="微软雅黑" pitchFamily="34" charset="-122"/>
                <a:ea typeface="微软雅黑" pitchFamily="34" charset="-122"/>
              </a:rPr>
              <a:t>PIPA</a:t>
            </a:r>
            <a:r>
              <a:rPr lang="zh-CN" altLang="en-US" sz="1000" dirty="0" smtClean="0">
                <a:solidFill>
                  <a:schemeClr val="tx1">
                    <a:lumMod val="75000"/>
                    <a:lumOff val="25000"/>
                  </a:schemeClr>
                </a:solidFill>
                <a:latin typeface="微软雅黑" pitchFamily="34" charset="-122"/>
                <a:ea typeface="微软雅黑" pitchFamily="34" charset="-122"/>
              </a:rPr>
              <a:t>）认证</a:t>
            </a:r>
          </a:p>
        </p:txBody>
      </p:sp>
      <p:sp>
        <p:nvSpPr>
          <p:cNvPr id="86" name="TextBox 85"/>
          <p:cNvSpPr txBox="1"/>
          <p:nvPr/>
        </p:nvSpPr>
        <p:spPr>
          <a:xfrm>
            <a:off x="2277358" y="3795479"/>
            <a:ext cx="2571768" cy="443198"/>
          </a:xfrm>
          <a:prstGeom prst="rect">
            <a:avLst/>
          </a:prstGeom>
          <a:noFill/>
        </p:spPr>
        <p:txBody>
          <a:bodyPr wrap="square" rtlCol="0">
            <a:spAutoFit/>
          </a:bodyPr>
          <a:lstStyle/>
          <a:p>
            <a:pPr>
              <a:lnSpc>
                <a:spcPct val="114000"/>
              </a:lnSpc>
            </a:pPr>
            <a:r>
              <a:rPr lang="en-US" altLang="zh-CN" sz="1000" dirty="0" smtClean="0">
                <a:solidFill>
                  <a:schemeClr val="tx1">
                    <a:lumMod val="75000"/>
                    <a:lumOff val="25000"/>
                  </a:schemeClr>
                </a:solidFill>
                <a:latin typeface="微软雅黑" pitchFamily="34" charset="-122"/>
                <a:ea typeface="微软雅黑" pitchFamily="34" charset="-122"/>
              </a:rPr>
              <a:t>IAOP</a:t>
            </a:r>
            <a:r>
              <a:rPr lang="zh-CN" altLang="en-US" sz="1000" dirty="0" smtClean="0">
                <a:solidFill>
                  <a:schemeClr val="tx1">
                    <a:lumMod val="75000"/>
                    <a:lumOff val="25000"/>
                  </a:schemeClr>
                </a:solidFill>
                <a:latin typeface="微软雅黑" pitchFamily="34" charset="-122"/>
                <a:ea typeface="微软雅黑" pitchFamily="34" charset="-122"/>
              </a:rPr>
              <a:t>（国际外包协会）独家认证中国合</a:t>
            </a:r>
          </a:p>
          <a:p>
            <a:pPr>
              <a:lnSpc>
                <a:spcPct val="114000"/>
              </a:lnSpc>
            </a:pPr>
            <a:r>
              <a:rPr lang="zh-CN" altLang="en-US" sz="1000" dirty="0" smtClean="0">
                <a:solidFill>
                  <a:schemeClr val="tx1">
                    <a:lumMod val="75000"/>
                    <a:lumOff val="25000"/>
                  </a:schemeClr>
                </a:solidFill>
                <a:latin typeface="微软雅黑" pitchFamily="34" charset="-122"/>
                <a:ea typeface="微软雅黑" pitchFamily="34" charset="-122"/>
              </a:rPr>
              <a:t>作伙伴，</a:t>
            </a:r>
            <a:r>
              <a:rPr lang="en-US" altLang="zh-CN" sz="1000" dirty="0" smtClean="0">
                <a:solidFill>
                  <a:schemeClr val="tx1">
                    <a:lumMod val="75000"/>
                    <a:lumOff val="25000"/>
                  </a:schemeClr>
                </a:solidFill>
                <a:latin typeface="微软雅黑" pitchFamily="34" charset="-122"/>
                <a:ea typeface="微软雅黑" pitchFamily="34" charset="-122"/>
              </a:rPr>
              <a:t>COP </a:t>
            </a:r>
            <a:r>
              <a:rPr lang="zh-CN" altLang="en-US" sz="1000" dirty="0" smtClean="0">
                <a:solidFill>
                  <a:schemeClr val="tx1">
                    <a:lumMod val="75000"/>
                    <a:lumOff val="25000"/>
                  </a:schemeClr>
                </a:solidFill>
                <a:latin typeface="微软雅黑" pitchFamily="34" charset="-122"/>
                <a:ea typeface="微软雅黑" pitchFamily="34" charset="-122"/>
              </a:rPr>
              <a:t>（外包专家）授权认证机构</a:t>
            </a:r>
          </a:p>
        </p:txBody>
      </p:sp>
      <p:sp>
        <p:nvSpPr>
          <p:cNvPr id="87" name="TextBox 86"/>
          <p:cNvSpPr txBox="1"/>
          <p:nvPr/>
        </p:nvSpPr>
        <p:spPr>
          <a:xfrm>
            <a:off x="5788876" y="1738347"/>
            <a:ext cx="2437518" cy="429861"/>
          </a:xfrm>
          <a:prstGeom prst="rect">
            <a:avLst/>
          </a:prstGeom>
          <a:noFill/>
        </p:spPr>
        <p:txBody>
          <a:bodyPr wrap="square" rtlCol="0">
            <a:spAutoFit/>
          </a:bodyPr>
          <a:lstStyle/>
          <a:p>
            <a:pPr>
              <a:lnSpc>
                <a:spcPct val="114000"/>
              </a:lnSpc>
            </a:pPr>
            <a:r>
              <a:rPr lang="en-US" altLang="zh-CN" sz="1000" dirty="0" smtClean="0">
                <a:solidFill>
                  <a:schemeClr val="tx1">
                    <a:lumMod val="75000"/>
                    <a:lumOff val="25000"/>
                  </a:schemeClr>
                </a:solidFill>
                <a:latin typeface="微软雅黑" pitchFamily="34" charset="-122"/>
                <a:ea typeface="微软雅黑" pitchFamily="34" charset="-122"/>
              </a:rPr>
              <a:t>ISO 9001</a:t>
            </a:r>
          </a:p>
          <a:p>
            <a:pPr>
              <a:lnSpc>
                <a:spcPct val="114000"/>
              </a:lnSpc>
            </a:pPr>
            <a:r>
              <a:rPr lang="zh-CN" altLang="en-US" sz="1000" dirty="0" smtClean="0">
                <a:solidFill>
                  <a:schemeClr val="tx1">
                    <a:lumMod val="75000"/>
                    <a:lumOff val="25000"/>
                  </a:schemeClr>
                </a:solidFill>
                <a:latin typeface="微软雅黑" pitchFamily="34" charset="-122"/>
                <a:ea typeface="微软雅黑" pitchFamily="34" charset="-122"/>
              </a:rPr>
              <a:t>（首家获得</a:t>
            </a:r>
            <a:r>
              <a:rPr lang="en-US" altLang="zh-CN" sz="1000" dirty="0" smtClean="0">
                <a:solidFill>
                  <a:schemeClr val="tx1">
                    <a:lumMod val="75000"/>
                    <a:lumOff val="25000"/>
                  </a:schemeClr>
                </a:solidFill>
                <a:latin typeface="微软雅黑" pitchFamily="34" charset="-122"/>
                <a:ea typeface="微软雅黑" pitchFamily="34" charset="-122"/>
              </a:rPr>
              <a:t>ISO</a:t>
            </a:r>
            <a:r>
              <a:rPr lang="zh-CN" altLang="en-US" sz="1000" dirty="0" smtClean="0">
                <a:solidFill>
                  <a:schemeClr val="tx1">
                    <a:lumMod val="75000"/>
                    <a:lumOff val="25000"/>
                  </a:schemeClr>
                </a:solidFill>
                <a:latin typeface="微软雅黑" pitchFamily="34" charset="-122"/>
                <a:ea typeface="微软雅黑" pitchFamily="34" charset="-122"/>
              </a:rPr>
              <a:t>认证的中国</a:t>
            </a:r>
            <a:r>
              <a:rPr lang="en-US" altLang="zh-CN" sz="1000" dirty="0" smtClean="0">
                <a:solidFill>
                  <a:schemeClr val="tx1">
                    <a:lumMod val="75000"/>
                    <a:lumOff val="25000"/>
                  </a:schemeClr>
                </a:solidFill>
                <a:latin typeface="微软雅黑" pitchFamily="34" charset="-122"/>
                <a:ea typeface="微软雅黑" pitchFamily="34" charset="-122"/>
              </a:rPr>
              <a:t>IT</a:t>
            </a:r>
            <a:r>
              <a:rPr lang="zh-CN" altLang="en-US" sz="1000" dirty="0" smtClean="0">
                <a:solidFill>
                  <a:schemeClr val="tx1">
                    <a:lumMod val="75000"/>
                    <a:lumOff val="25000"/>
                  </a:schemeClr>
                </a:solidFill>
                <a:latin typeface="微软雅黑" pitchFamily="34" charset="-122"/>
                <a:ea typeface="微软雅黑" pitchFamily="34" charset="-122"/>
              </a:rPr>
              <a:t>服务公司）</a:t>
            </a:r>
          </a:p>
        </p:txBody>
      </p:sp>
      <p:sp>
        <p:nvSpPr>
          <p:cNvPr id="88" name="TextBox 87"/>
          <p:cNvSpPr txBox="1"/>
          <p:nvPr/>
        </p:nvSpPr>
        <p:spPr>
          <a:xfrm>
            <a:off x="5788876" y="2492676"/>
            <a:ext cx="2437518" cy="254429"/>
          </a:xfrm>
          <a:prstGeom prst="rect">
            <a:avLst/>
          </a:prstGeom>
          <a:noFill/>
        </p:spPr>
        <p:txBody>
          <a:bodyPr wrap="square" rtlCol="0">
            <a:spAutoFit/>
          </a:bodyPr>
          <a:lstStyle/>
          <a:p>
            <a:pPr>
              <a:lnSpc>
                <a:spcPct val="114000"/>
              </a:lnSpc>
            </a:pPr>
            <a:r>
              <a:rPr lang="en-US" altLang="zh-CN" sz="1000" dirty="0" smtClean="0">
                <a:solidFill>
                  <a:schemeClr val="tx1">
                    <a:lumMod val="75000"/>
                    <a:lumOff val="25000"/>
                  </a:schemeClr>
                </a:solidFill>
                <a:latin typeface="微软雅黑" pitchFamily="34" charset="-122"/>
                <a:ea typeface="微软雅黑" pitchFamily="34" charset="-122"/>
              </a:rPr>
              <a:t>2006</a:t>
            </a:r>
            <a:r>
              <a:rPr lang="zh-CN" altLang="en-US" sz="1000" dirty="0" smtClean="0">
                <a:solidFill>
                  <a:schemeClr val="tx1">
                    <a:lumMod val="75000"/>
                    <a:lumOff val="25000"/>
                  </a:schemeClr>
                </a:solidFill>
                <a:latin typeface="微软雅黑" pitchFamily="34" charset="-122"/>
                <a:ea typeface="微软雅黑" pitchFamily="34" charset="-122"/>
              </a:rPr>
              <a:t>年起获得</a:t>
            </a:r>
            <a:r>
              <a:rPr lang="en-US" altLang="zh-CN" sz="1000" dirty="0" smtClean="0">
                <a:solidFill>
                  <a:schemeClr val="tx1">
                    <a:lumMod val="75000"/>
                    <a:lumOff val="25000"/>
                  </a:schemeClr>
                </a:solidFill>
                <a:latin typeface="微软雅黑" pitchFamily="34" charset="-122"/>
                <a:ea typeface="微软雅黑" pitchFamily="34" charset="-122"/>
              </a:rPr>
              <a:t>ISO 27001</a:t>
            </a:r>
            <a:r>
              <a:rPr lang="zh-CN" altLang="en-US" sz="1000" dirty="0" smtClean="0">
                <a:solidFill>
                  <a:schemeClr val="tx1">
                    <a:lumMod val="75000"/>
                    <a:lumOff val="25000"/>
                  </a:schemeClr>
                </a:solidFill>
                <a:latin typeface="微软雅黑" pitchFamily="34" charset="-122"/>
                <a:ea typeface="微软雅黑" pitchFamily="34" charset="-122"/>
              </a:rPr>
              <a:t>认证</a:t>
            </a:r>
          </a:p>
        </p:txBody>
      </p:sp>
      <p:sp>
        <p:nvSpPr>
          <p:cNvPr id="89" name="TextBox 88"/>
          <p:cNvSpPr txBox="1"/>
          <p:nvPr/>
        </p:nvSpPr>
        <p:spPr>
          <a:xfrm>
            <a:off x="5788876" y="3138048"/>
            <a:ext cx="2437518" cy="254429"/>
          </a:xfrm>
          <a:prstGeom prst="rect">
            <a:avLst/>
          </a:prstGeom>
          <a:noFill/>
        </p:spPr>
        <p:txBody>
          <a:bodyPr wrap="square" rtlCol="0">
            <a:spAutoFit/>
          </a:bodyPr>
          <a:lstStyle/>
          <a:p>
            <a:pPr>
              <a:lnSpc>
                <a:spcPct val="114000"/>
              </a:lnSpc>
            </a:pPr>
            <a:r>
              <a:rPr lang="en-US" altLang="zh-CN" sz="1000" dirty="0" smtClean="0">
                <a:solidFill>
                  <a:schemeClr val="tx1">
                    <a:lumMod val="75000"/>
                    <a:lumOff val="25000"/>
                  </a:schemeClr>
                </a:solidFill>
                <a:latin typeface="微软雅黑" pitchFamily="34" charset="-122"/>
                <a:ea typeface="微软雅黑" pitchFamily="34" charset="-122"/>
              </a:rPr>
              <a:t>2008</a:t>
            </a:r>
            <a:r>
              <a:rPr lang="zh-CN" altLang="en-US" sz="1000" dirty="0" smtClean="0">
                <a:solidFill>
                  <a:schemeClr val="tx1">
                    <a:lumMod val="75000"/>
                    <a:lumOff val="25000"/>
                  </a:schemeClr>
                </a:solidFill>
                <a:latin typeface="微软雅黑" pitchFamily="34" charset="-122"/>
                <a:ea typeface="微软雅黑" pitchFamily="34" charset="-122"/>
              </a:rPr>
              <a:t>年获得</a:t>
            </a:r>
            <a:r>
              <a:rPr lang="en-US" altLang="zh-CN" sz="1000" dirty="0" smtClean="0">
                <a:solidFill>
                  <a:schemeClr val="tx1">
                    <a:lumMod val="75000"/>
                    <a:lumOff val="25000"/>
                  </a:schemeClr>
                </a:solidFill>
                <a:latin typeface="微软雅黑" pitchFamily="34" charset="-122"/>
                <a:ea typeface="微软雅黑" pitchFamily="34" charset="-122"/>
              </a:rPr>
              <a:t>CMMI Level 5 </a:t>
            </a:r>
            <a:r>
              <a:rPr lang="zh-CN" altLang="en-US" sz="1000" dirty="0" smtClean="0">
                <a:solidFill>
                  <a:schemeClr val="tx1">
                    <a:lumMod val="75000"/>
                    <a:lumOff val="25000"/>
                  </a:schemeClr>
                </a:solidFill>
                <a:latin typeface="微软雅黑" pitchFamily="34" charset="-122"/>
                <a:ea typeface="微软雅黑" pitchFamily="34" charset="-122"/>
              </a:rPr>
              <a:t>认证</a:t>
            </a:r>
          </a:p>
        </p:txBody>
      </p:sp>
      <p:sp>
        <p:nvSpPr>
          <p:cNvPr id="90" name="TextBox 89"/>
          <p:cNvSpPr txBox="1"/>
          <p:nvPr/>
        </p:nvSpPr>
        <p:spPr>
          <a:xfrm>
            <a:off x="5217372" y="3618078"/>
            <a:ext cx="3026274" cy="794064"/>
          </a:xfrm>
          <a:prstGeom prst="rect">
            <a:avLst/>
          </a:prstGeom>
          <a:noFill/>
        </p:spPr>
        <p:txBody>
          <a:bodyPr wrap="square" rtlCol="0">
            <a:spAutoFit/>
          </a:bodyPr>
          <a:lstStyle/>
          <a:p>
            <a:pPr>
              <a:lnSpc>
                <a:spcPct val="114000"/>
              </a:lnSpc>
            </a:pPr>
            <a:r>
              <a:rPr lang="en-US" altLang="zh-CN" sz="1000" dirty="0" smtClean="0">
                <a:solidFill>
                  <a:schemeClr val="tx1">
                    <a:lumMod val="75000"/>
                    <a:lumOff val="25000"/>
                  </a:schemeClr>
                </a:solidFill>
                <a:latin typeface="微软雅黑" pitchFamily="34" charset="-122"/>
                <a:ea typeface="微软雅黑" pitchFamily="34" charset="-122"/>
              </a:rPr>
              <a:t>2011-12</a:t>
            </a:r>
            <a:r>
              <a:rPr lang="zh-CN" altLang="en-US" sz="1000" dirty="0" smtClean="0">
                <a:solidFill>
                  <a:schemeClr val="tx1">
                    <a:lumMod val="75000"/>
                    <a:lumOff val="25000"/>
                  </a:schemeClr>
                </a:solidFill>
                <a:latin typeface="微软雅黑" pitchFamily="34" charset="-122"/>
                <a:ea typeface="微软雅黑" pitchFamily="34" charset="-122"/>
              </a:rPr>
              <a:t>年微软离岸中心（</a:t>
            </a:r>
            <a:r>
              <a:rPr lang="en-US" altLang="zh-CN" sz="1000" dirty="0" smtClean="0">
                <a:solidFill>
                  <a:schemeClr val="tx1">
                    <a:lumMod val="75000"/>
                    <a:lumOff val="25000"/>
                  </a:schemeClr>
                </a:solidFill>
                <a:latin typeface="微软雅黑" pitchFamily="34" charset="-122"/>
                <a:ea typeface="微软雅黑" pitchFamily="34" charset="-122"/>
              </a:rPr>
              <a:t>OF</a:t>
            </a:r>
            <a:r>
              <a:rPr lang="zh-CN" altLang="en-US" sz="1000" dirty="0" smtClean="0">
                <a:solidFill>
                  <a:schemeClr val="tx1">
                    <a:lumMod val="75000"/>
                    <a:lumOff val="25000"/>
                  </a:schemeClr>
                </a:solidFill>
                <a:latin typeface="微软雅黑" pitchFamily="34" charset="-122"/>
                <a:ea typeface="微软雅黑" pitchFamily="34" charset="-122"/>
              </a:rPr>
              <a:t>）排名中，安全基础设施方面在全球同行中排名第一。</a:t>
            </a:r>
          </a:p>
          <a:p>
            <a:pPr>
              <a:lnSpc>
                <a:spcPct val="114000"/>
              </a:lnSpc>
            </a:pPr>
            <a:r>
              <a:rPr lang="zh-CN" altLang="en-US" sz="1000" dirty="0" smtClean="0">
                <a:solidFill>
                  <a:schemeClr val="tx1">
                    <a:lumMod val="75000"/>
                    <a:lumOff val="25000"/>
                  </a:schemeClr>
                </a:solidFill>
                <a:latin typeface="微软雅黑" pitchFamily="34" charset="-122"/>
                <a:ea typeface="微软雅黑" pitchFamily="34" charset="-122"/>
              </a:rPr>
              <a:t>微软采购部的服务质量和满意度</a:t>
            </a:r>
            <a:r>
              <a:rPr lang="en-US" altLang="zh-CN" sz="1000" dirty="0" smtClean="0">
                <a:solidFill>
                  <a:schemeClr val="tx1">
                    <a:lumMod val="75000"/>
                    <a:lumOff val="25000"/>
                  </a:schemeClr>
                </a:solidFill>
                <a:latin typeface="微软雅黑" pitchFamily="34" charset="-122"/>
                <a:ea typeface="微软雅黑" pitchFamily="34" charset="-122"/>
              </a:rPr>
              <a:t>2012</a:t>
            </a:r>
            <a:r>
              <a:rPr lang="zh-CN" altLang="en-US" sz="1000" dirty="0" smtClean="0">
                <a:solidFill>
                  <a:schemeClr val="tx1">
                    <a:lumMod val="75000"/>
                    <a:lumOff val="25000"/>
                  </a:schemeClr>
                </a:solidFill>
                <a:latin typeface="微软雅黑" pitchFamily="34" charset="-122"/>
                <a:ea typeface="微软雅黑" pitchFamily="34" charset="-122"/>
              </a:rPr>
              <a:t>年度排名中被评为“</a:t>
            </a:r>
            <a:r>
              <a:rPr lang="en-US" altLang="zh-CN" sz="1000" dirty="0" smtClean="0">
                <a:solidFill>
                  <a:schemeClr val="tx1">
                    <a:lumMod val="75000"/>
                    <a:lumOff val="25000"/>
                  </a:schemeClr>
                </a:solidFill>
                <a:latin typeface="微软雅黑" pitchFamily="34" charset="-122"/>
                <a:ea typeface="微软雅黑" pitchFamily="34" charset="-122"/>
              </a:rPr>
              <a:t>A</a:t>
            </a:r>
            <a:r>
              <a:rPr lang="zh-CN" altLang="en-US" sz="1000" dirty="0" smtClean="0">
                <a:solidFill>
                  <a:schemeClr val="tx1">
                    <a:lumMod val="75000"/>
                    <a:lumOff val="25000"/>
                  </a:schemeClr>
                </a:solidFill>
                <a:latin typeface="微软雅黑" pitchFamily="34" charset="-122"/>
                <a:ea typeface="微软雅黑" pitchFamily="34" charset="-122"/>
              </a:rPr>
              <a:t>级”。</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22</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涵盖多元化客户群，确保良好收益</a:t>
            </a:r>
          </a:p>
        </p:txBody>
      </p:sp>
      <p:sp>
        <p:nvSpPr>
          <p:cNvPr id="7" name="TextBox 6"/>
          <p:cNvSpPr txBox="1"/>
          <p:nvPr/>
        </p:nvSpPr>
        <p:spPr>
          <a:xfrm>
            <a:off x="488346" y="699542"/>
            <a:ext cx="6726860" cy="625171"/>
          </a:xfrm>
          <a:prstGeom prst="rect">
            <a:avLst/>
          </a:prstGeom>
          <a:noFill/>
        </p:spPr>
        <p:txBody>
          <a:bodyPr wrap="square" rtlCol="0">
            <a:spAutoFit/>
          </a:bodyPr>
          <a:lstStyle/>
          <a:p>
            <a:pPr>
              <a:lnSpc>
                <a:spcPct val="130000"/>
              </a:lnSpc>
            </a:pPr>
            <a:r>
              <a:rPr lang="zh-CN" altLang="en-US" sz="1400" dirty="0" smtClean="0">
                <a:solidFill>
                  <a:srgbClr val="008AC2"/>
                </a:solidFill>
                <a:latin typeface="微软雅黑" pitchFamily="34" charset="-122"/>
                <a:ea typeface="微软雅黑" pitchFamily="34" charset="-122"/>
              </a:rPr>
              <a:t>多元化的收入来源反映文思海辉为全球领先的企业提供强有力的附加价值。更重要的是，多元化的客户群确保我们的资源和经验在不断的积累和夯实。</a:t>
            </a:r>
          </a:p>
        </p:txBody>
      </p:sp>
      <p:sp>
        <p:nvSpPr>
          <p:cNvPr id="85" name="TextBox 84"/>
          <p:cNvSpPr txBox="1"/>
          <p:nvPr/>
        </p:nvSpPr>
        <p:spPr>
          <a:xfrm>
            <a:off x="738425" y="1801834"/>
            <a:ext cx="2437518" cy="513410"/>
          </a:xfrm>
          <a:prstGeom prst="rect">
            <a:avLst/>
          </a:prstGeom>
          <a:noFill/>
        </p:spPr>
        <p:txBody>
          <a:bodyPr wrap="square" rtlCol="0">
            <a:spAutoFit/>
          </a:bodyPr>
          <a:lstStyle/>
          <a:p>
            <a:pPr algn="ctr">
              <a:lnSpc>
                <a:spcPct val="114000"/>
              </a:lnSpc>
            </a:pPr>
            <a:r>
              <a:rPr lang="en-US" altLang="zh-CN" sz="1100" dirty="0" smtClean="0">
                <a:solidFill>
                  <a:schemeClr val="tx1">
                    <a:lumMod val="75000"/>
                    <a:lumOff val="25000"/>
                  </a:schemeClr>
                </a:solidFill>
                <a:latin typeface="微软雅黑" pitchFamily="34" charset="-122"/>
                <a:ea typeface="微软雅黑" pitchFamily="34" charset="-122"/>
              </a:rPr>
              <a:t>2012</a:t>
            </a:r>
          </a:p>
          <a:p>
            <a:pPr algn="ctr">
              <a:lnSpc>
                <a:spcPct val="114000"/>
              </a:lnSpc>
            </a:pPr>
            <a:r>
              <a:rPr lang="en-US" altLang="zh-CN" sz="1300" dirty="0" smtClean="0">
                <a:solidFill>
                  <a:schemeClr val="tx1">
                    <a:lumMod val="75000"/>
                    <a:lumOff val="25000"/>
                  </a:schemeClr>
                </a:solidFill>
                <a:latin typeface="微软雅黑" pitchFamily="34" charset="-122"/>
                <a:ea typeface="微软雅黑" pitchFamily="34" charset="-122"/>
              </a:rPr>
              <a:t>$1M+ </a:t>
            </a:r>
            <a:r>
              <a:rPr lang="zh-CN" altLang="en-US" sz="1300" dirty="0" smtClean="0">
                <a:solidFill>
                  <a:schemeClr val="tx1">
                    <a:lumMod val="75000"/>
                    <a:lumOff val="25000"/>
                  </a:schemeClr>
                </a:solidFill>
                <a:latin typeface="微软雅黑" pitchFamily="34" charset="-122"/>
                <a:ea typeface="微软雅黑" pitchFamily="34" charset="-122"/>
              </a:rPr>
              <a:t>客户数</a:t>
            </a:r>
            <a:r>
              <a:rPr lang="en-US" altLang="zh-CN" sz="1300" dirty="0" smtClean="0">
                <a:solidFill>
                  <a:schemeClr val="tx1">
                    <a:lumMod val="75000"/>
                    <a:lumOff val="25000"/>
                  </a:schemeClr>
                </a:solidFill>
                <a:latin typeface="微软雅黑" pitchFamily="34" charset="-122"/>
                <a:ea typeface="微软雅黑" pitchFamily="34" charset="-122"/>
              </a:rPr>
              <a:t>: 99</a:t>
            </a:r>
          </a:p>
        </p:txBody>
      </p:sp>
      <p:cxnSp>
        <p:nvCxnSpPr>
          <p:cNvPr id="44" name="直接连接符 43"/>
          <p:cNvCxnSpPr/>
          <p:nvPr/>
        </p:nvCxnSpPr>
        <p:spPr>
          <a:xfrm>
            <a:off x="556841" y="4226240"/>
            <a:ext cx="3888000" cy="1264"/>
          </a:xfrm>
          <a:prstGeom prst="line">
            <a:avLst/>
          </a:prstGeom>
          <a:ln w="9525">
            <a:solidFill>
              <a:srgbClr val="BCDBE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53247" y="4412457"/>
            <a:ext cx="3888000" cy="1264"/>
          </a:xfrm>
          <a:prstGeom prst="line">
            <a:avLst/>
          </a:prstGeom>
          <a:ln w="9525">
            <a:solidFill>
              <a:srgbClr val="BCDBE4"/>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016533" y="4006684"/>
            <a:ext cx="571504" cy="267766"/>
          </a:xfrm>
          <a:prstGeom prst="rect">
            <a:avLst/>
          </a:prstGeom>
          <a:noFill/>
        </p:spPr>
        <p:txBody>
          <a:bodyPr wrap="square" rtlCol="0">
            <a:spAutoFit/>
          </a:bodyPr>
          <a:lstStyle/>
          <a:p>
            <a:pPr algn="ctr">
              <a:lnSpc>
                <a:spcPct val="114000"/>
              </a:lnSpc>
            </a:pPr>
            <a:r>
              <a:rPr lang="zh-CN" altLang="en-US" sz="1000" dirty="0" smtClean="0">
                <a:solidFill>
                  <a:schemeClr val="tx1">
                    <a:lumMod val="75000"/>
                    <a:lumOff val="25000"/>
                  </a:schemeClr>
                </a:solidFill>
                <a:latin typeface="微软雅黑" pitchFamily="34" charset="-122"/>
                <a:ea typeface="微软雅黑" pitchFamily="34" charset="-122"/>
              </a:rPr>
              <a:t>前</a:t>
            </a:r>
            <a:r>
              <a:rPr lang="en-US" altLang="zh-CN" sz="1000" dirty="0" smtClean="0">
                <a:solidFill>
                  <a:schemeClr val="tx1">
                    <a:lumMod val="75000"/>
                    <a:lumOff val="25000"/>
                  </a:schemeClr>
                </a:solidFill>
                <a:latin typeface="微软雅黑" pitchFamily="34" charset="-122"/>
                <a:ea typeface="微软雅黑" pitchFamily="34" charset="-122"/>
              </a:rPr>
              <a:t>3</a:t>
            </a:r>
            <a:r>
              <a:rPr lang="zh-CN" altLang="en-US" sz="1000" dirty="0" smtClean="0">
                <a:solidFill>
                  <a:schemeClr val="tx1">
                    <a:lumMod val="75000"/>
                    <a:lumOff val="25000"/>
                  </a:schemeClr>
                </a:solidFill>
                <a:latin typeface="微软雅黑" pitchFamily="34" charset="-122"/>
                <a:ea typeface="微软雅黑" pitchFamily="34" charset="-122"/>
              </a:rPr>
              <a:t>位</a:t>
            </a:r>
          </a:p>
        </p:txBody>
      </p:sp>
      <p:sp>
        <p:nvSpPr>
          <p:cNvPr id="52" name="TextBox 51"/>
          <p:cNvSpPr txBox="1"/>
          <p:nvPr/>
        </p:nvSpPr>
        <p:spPr>
          <a:xfrm>
            <a:off x="2016533" y="4190660"/>
            <a:ext cx="571504" cy="267766"/>
          </a:xfrm>
          <a:prstGeom prst="rect">
            <a:avLst/>
          </a:prstGeom>
          <a:noFill/>
        </p:spPr>
        <p:txBody>
          <a:bodyPr wrap="square" rtlCol="0">
            <a:spAutoFit/>
          </a:bodyPr>
          <a:lstStyle/>
          <a:p>
            <a:pPr algn="ctr">
              <a:lnSpc>
                <a:spcPct val="114000"/>
              </a:lnSpc>
            </a:pPr>
            <a:r>
              <a:rPr lang="zh-CN" altLang="en-US" sz="1000" dirty="0" smtClean="0">
                <a:solidFill>
                  <a:schemeClr val="tx1">
                    <a:lumMod val="75000"/>
                    <a:lumOff val="25000"/>
                  </a:schemeClr>
                </a:solidFill>
                <a:latin typeface="微软雅黑" pitchFamily="34" charset="-122"/>
                <a:ea typeface="微软雅黑" pitchFamily="34" charset="-122"/>
              </a:rPr>
              <a:t>前</a:t>
            </a:r>
            <a:r>
              <a:rPr lang="en-US" altLang="zh-CN" sz="1000" dirty="0" smtClean="0">
                <a:solidFill>
                  <a:schemeClr val="tx1">
                    <a:lumMod val="75000"/>
                    <a:lumOff val="25000"/>
                  </a:schemeClr>
                </a:solidFill>
                <a:latin typeface="微软雅黑" pitchFamily="34" charset="-122"/>
                <a:ea typeface="微软雅黑" pitchFamily="34" charset="-122"/>
              </a:rPr>
              <a:t>5</a:t>
            </a:r>
            <a:r>
              <a:rPr lang="zh-CN" altLang="en-US" sz="1000" dirty="0" smtClean="0">
                <a:solidFill>
                  <a:schemeClr val="tx1">
                    <a:lumMod val="75000"/>
                    <a:lumOff val="25000"/>
                  </a:schemeClr>
                </a:solidFill>
                <a:latin typeface="微软雅黑" pitchFamily="34" charset="-122"/>
                <a:ea typeface="微软雅黑" pitchFamily="34" charset="-122"/>
              </a:rPr>
              <a:t>位</a:t>
            </a:r>
          </a:p>
        </p:txBody>
      </p:sp>
      <p:sp>
        <p:nvSpPr>
          <p:cNvPr id="53" name="TextBox 52"/>
          <p:cNvSpPr txBox="1"/>
          <p:nvPr/>
        </p:nvSpPr>
        <p:spPr>
          <a:xfrm>
            <a:off x="1994863" y="4379620"/>
            <a:ext cx="614766" cy="267766"/>
          </a:xfrm>
          <a:prstGeom prst="rect">
            <a:avLst/>
          </a:prstGeom>
          <a:noFill/>
        </p:spPr>
        <p:txBody>
          <a:bodyPr wrap="square" rtlCol="0">
            <a:spAutoFit/>
          </a:bodyPr>
          <a:lstStyle/>
          <a:p>
            <a:pPr algn="ctr">
              <a:lnSpc>
                <a:spcPct val="114000"/>
              </a:lnSpc>
            </a:pPr>
            <a:r>
              <a:rPr lang="zh-CN" altLang="en-US" sz="1000" dirty="0" smtClean="0">
                <a:solidFill>
                  <a:schemeClr val="tx1">
                    <a:lumMod val="75000"/>
                    <a:lumOff val="25000"/>
                  </a:schemeClr>
                </a:solidFill>
                <a:latin typeface="微软雅黑" pitchFamily="34" charset="-122"/>
                <a:ea typeface="微软雅黑" pitchFamily="34" charset="-122"/>
              </a:rPr>
              <a:t>前</a:t>
            </a:r>
            <a:r>
              <a:rPr lang="en-US" altLang="zh-CN" sz="1000" dirty="0" smtClean="0">
                <a:solidFill>
                  <a:schemeClr val="tx1">
                    <a:lumMod val="75000"/>
                    <a:lumOff val="25000"/>
                  </a:schemeClr>
                </a:solidFill>
                <a:latin typeface="微软雅黑" pitchFamily="34" charset="-122"/>
                <a:ea typeface="微软雅黑" pitchFamily="34" charset="-122"/>
              </a:rPr>
              <a:t>10</a:t>
            </a:r>
            <a:r>
              <a:rPr lang="zh-CN" altLang="en-US" sz="1000" dirty="0" smtClean="0">
                <a:solidFill>
                  <a:schemeClr val="tx1">
                    <a:lumMod val="75000"/>
                    <a:lumOff val="25000"/>
                  </a:schemeClr>
                </a:solidFill>
                <a:latin typeface="微软雅黑" pitchFamily="34" charset="-122"/>
                <a:ea typeface="微软雅黑" pitchFamily="34" charset="-122"/>
              </a:rPr>
              <a:t>位</a:t>
            </a:r>
          </a:p>
        </p:txBody>
      </p:sp>
      <p:sp>
        <p:nvSpPr>
          <p:cNvPr id="40" name="矩形 39"/>
          <p:cNvSpPr/>
          <p:nvPr/>
        </p:nvSpPr>
        <p:spPr>
          <a:xfrm>
            <a:off x="559597" y="3857402"/>
            <a:ext cx="3884400" cy="177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3" name="直接连接符 42"/>
          <p:cNvCxnSpPr/>
          <p:nvPr/>
        </p:nvCxnSpPr>
        <p:spPr>
          <a:xfrm>
            <a:off x="553247" y="4033673"/>
            <a:ext cx="3888000" cy="1264"/>
          </a:xfrm>
          <a:prstGeom prst="line">
            <a:avLst/>
          </a:prstGeom>
          <a:ln w="9525">
            <a:solidFill>
              <a:srgbClr val="BCDBE4"/>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559597" y="3857402"/>
            <a:ext cx="1418400" cy="745200"/>
            <a:chOff x="2000232" y="3823130"/>
            <a:chExt cx="1418400" cy="745200"/>
          </a:xfrm>
          <a:solidFill>
            <a:srgbClr val="77C1E0"/>
          </a:solidFill>
        </p:grpSpPr>
        <p:sp>
          <p:nvSpPr>
            <p:cNvPr id="62" name="矩形 61"/>
            <p:cNvSpPr/>
            <p:nvPr/>
          </p:nvSpPr>
          <p:spPr>
            <a:xfrm>
              <a:off x="2000232" y="3823130"/>
              <a:ext cx="1418400" cy="745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itchFamily="34" charset="-122"/>
                <a:ea typeface="微软雅黑" pitchFamily="34" charset="-122"/>
              </a:endParaRPr>
            </a:p>
          </p:txBody>
        </p:sp>
        <p:sp>
          <p:nvSpPr>
            <p:cNvPr id="41" name="TextBox 40"/>
            <p:cNvSpPr txBox="1"/>
            <p:nvPr/>
          </p:nvSpPr>
          <p:spPr>
            <a:xfrm>
              <a:off x="2066908" y="4030100"/>
              <a:ext cx="1266693" cy="451406"/>
            </a:xfrm>
            <a:prstGeom prst="rect">
              <a:avLst/>
            </a:prstGeom>
            <a:grpFill/>
          </p:spPr>
          <p:txBody>
            <a:bodyPr wrap="none" rtlCol="0">
              <a:spAutoFit/>
            </a:bodyPr>
            <a:lstStyle/>
            <a:p>
              <a:pPr lvl="0" algn="ctr"/>
              <a:r>
                <a:rPr lang="zh-CN" altLang="en-US" sz="1400" baseline="30000" dirty="0" smtClean="0">
                  <a:solidFill>
                    <a:prstClr val="white"/>
                  </a:solidFill>
                  <a:latin typeface="微软雅黑" pitchFamily="34" charset="-122"/>
                  <a:ea typeface="微软雅黑" pitchFamily="34" charset="-122"/>
                </a:rPr>
                <a:t>按客户的收入</a:t>
              </a:r>
            </a:p>
            <a:p>
              <a:pPr lvl="0" algn="ctr"/>
              <a:r>
                <a:rPr lang="zh-CN" altLang="en-US" sz="1400" baseline="30000" dirty="0" smtClean="0">
                  <a:solidFill>
                    <a:prstClr val="white"/>
                  </a:solidFill>
                  <a:latin typeface="微软雅黑" pitchFamily="34" charset="-122"/>
                  <a:ea typeface="微软雅黑" pitchFamily="34" charset="-122"/>
                </a:rPr>
                <a:t>海辉与文思组合报表</a:t>
              </a:r>
              <a:endParaRPr lang="zh-CN" altLang="en-US" sz="1400" dirty="0" smtClean="0">
                <a:solidFill>
                  <a:prstClr val="white"/>
                </a:solidFill>
                <a:latin typeface="微软雅黑" pitchFamily="34" charset="-122"/>
                <a:ea typeface="微软雅黑" pitchFamily="34" charset="-122"/>
              </a:endParaRPr>
            </a:p>
          </p:txBody>
        </p:sp>
      </p:grpSp>
      <p:cxnSp>
        <p:nvCxnSpPr>
          <p:cNvPr id="73" name="直接连接符 72"/>
          <p:cNvCxnSpPr/>
          <p:nvPr/>
        </p:nvCxnSpPr>
        <p:spPr>
          <a:xfrm>
            <a:off x="553247" y="3853806"/>
            <a:ext cx="3895200" cy="1264"/>
          </a:xfrm>
          <a:prstGeom prst="line">
            <a:avLst/>
          </a:prstGeom>
          <a:ln w="9525">
            <a:solidFill>
              <a:srgbClr val="BCDBE4"/>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5400000">
            <a:off x="176573" y="4231012"/>
            <a:ext cx="756000" cy="1588"/>
          </a:xfrm>
          <a:prstGeom prst="line">
            <a:avLst/>
          </a:prstGeom>
          <a:ln>
            <a:solidFill>
              <a:srgbClr val="BCDBE4"/>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53247" y="4598672"/>
            <a:ext cx="3888000" cy="1264"/>
          </a:xfrm>
          <a:prstGeom prst="line">
            <a:avLst/>
          </a:prstGeom>
          <a:ln w="9525">
            <a:solidFill>
              <a:srgbClr val="BCDBE4"/>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736533" y="3752278"/>
            <a:ext cx="1785950" cy="286873"/>
          </a:xfrm>
          <a:prstGeom prst="rect">
            <a:avLst/>
          </a:prstGeom>
          <a:noFill/>
        </p:spPr>
        <p:txBody>
          <a:bodyPr wrap="square" rtlCol="0">
            <a:spAutoFit/>
          </a:bodyPr>
          <a:lstStyle/>
          <a:p>
            <a:pPr>
              <a:lnSpc>
                <a:spcPct val="114000"/>
              </a:lnSpc>
            </a:pPr>
            <a:r>
              <a:rPr lang="zh-CN" altLang="en-US" sz="1200" dirty="0" smtClean="0">
                <a:solidFill>
                  <a:schemeClr val="tx1">
                    <a:lumMod val="75000"/>
                    <a:lumOff val="25000"/>
                  </a:schemeClr>
                </a:solidFill>
                <a:latin typeface="微软雅黑" pitchFamily="34" charset="-122"/>
                <a:ea typeface="微软雅黑" pitchFamily="34" charset="-122"/>
              </a:rPr>
              <a:t>文思海辉的客户群包括</a:t>
            </a:r>
          </a:p>
        </p:txBody>
      </p:sp>
      <p:sp>
        <p:nvSpPr>
          <p:cNvPr id="68" name="TextBox 67"/>
          <p:cNvSpPr txBox="1"/>
          <p:nvPr/>
        </p:nvSpPr>
        <p:spPr>
          <a:xfrm>
            <a:off x="7270069" y="3623690"/>
            <a:ext cx="947744" cy="513346"/>
          </a:xfrm>
          <a:prstGeom prst="rect">
            <a:avLst/>
          </a:prstGeom>
          <a:noFill/>
        </p:spPr>
        <p:txBody>
          <a:bodyPr wrap="square" rtlCol="0">
            <a:spAutoFit/>
          </a:bodyPr>
          <a:lstStyle/>
          <a:p>
            <a:pPr>
              <a:lnSpc>
                <a:spcPct val="114000"/>
              </a:lnSpc>
            </a:pPr>
            <a:r>
              <a:rPr lang="en-US" altLang="zh-CN" sz="2400" dirty="0" smtClean="0">
                <a:solidFill>
                  <a:srgbClr val="008AC2"/>
                </a:solidFill>
                <a:latin typeface="微软雅黑" pitchFamily="34" charset="-122"/>
                <a:ea typeface="微软雅黑" pitchFamily="34" charset="-122"/>
              </a:rPr>
              <a:t>75 </a:t>
            </a:r>
            <a:r>
              <a:rPr lang="zh-CN" altLang="en-US" sz="2400" dirty="0" smtClean="0">
                <a:solidFill>
                  <a:srgbClr val="008AC2"/>
                </a:solidFill>
                <a:latin typeface="微软雅黑" pitchFamily="34" charset="-122"/>
                <a:ea typeface="微软雅黑" pitchFamily="34" charset="-122"/>
              </a:rPr>
              <a:t>家</a:t>
            </a:r>
          </a:p>
        </p:txBody>
      </p:sp>
      <p:sp>
        <p:nvSpPr>
          <p:cNvPr id="91" name="TextBox 90"/>
          <p:cNvSpPr txBox="1"/>
          <p:nvPr/>
        </p:nvSpPr>
        <p:spPr>
          <a:xfrm>
            <a:off x="5717483" y="3987230"/>
            <a:ext cx="2643206" cy="513346"/>
          </a:xfrm>
          <a:prstGeom prst="rect">
            <a:avLst/>
          </a:prstGeom>
          <a:noFill/>
        </p:spPr>
        <p:txBody>
          <a:bodyPr wrap="square" rtlCol="0">
            <a:spAutoFit/>
          </a:bodyPr>
          <a:lstStyle/>
          <a:p>
            <a:pPr>
              <a:lnSpc>
                <a:spcPct val="114000"/>
              </a:lnSpc>
            </a:pPr>
            <a:r>
              <a:rPr lang="zh-CN" altLang="en-US" sz="2400" spc="300" dirty="0" smtClean="0">
                <a:solidFill>
                  <a:srgbClr val="E4793D"/>
                </a:solidFill>
                <a:latin typeface="微软雅黑" pitchFamily="34" charset="-122"/>
                <a:ea typeface="微软雅黑" pitchFamily="34" charset="-122"/>
              </a:rPr>
              <a:t>财富</a:t>
            </a:r>
            <a:r>
              <a:rPr lang="en-US" altLang="zh-CN" sz="2400" spc="300" dirty="0" smtClean="0">
                <a:solidFill>
                  <a:srgbClr val="E4793D"/>
                </a:solidFill>
                <a:latin typeface="微软雅黑" pitchFamily="34" charset="-122"/>
                <a:ea typeface="微软雅黑" pitchFamily="34" charset="-122"/>
              </a:rPr>
              <a:t>500</a:t>
            </a:r>
            <a:r>
              <a:rPr lang="zh-CN" altLang="en-US" sz="2400" spc="300" dirty="0" smtClean="0">
                <a:solidFill>
                  <a:srgbClr val="E4793D"/>
                </a:solidFill>
                <a:latin typeface="微软雅黑" pitchFamily="34" charset="-122"/>
                <a:ea typeface="微软雅黑" pitchFamily="34" charset="-122"/>
              </a:rPr>
              <a:t>强公司</a:t>
            </a:r>
          </a:p>
        </p:txBody>
      </p:sp>
      <p:sp>
        <p:nvSpPr>
          <p:cNvPr id="92" name="等腰三角形 91"/>
          <p:cNvSpPr/>
          <p:nvPr/>
        </p:nvSpPr>
        <p:spPr>
          <a:xfrm>
            <a:off x="5725125" y="1785932"/>
            <a:ext cx="2455830" cy="1747850"/>
          </a:xfrm>
          <a:prstGeom prst="triangle">
            <a:avLst/>
          </a:prstGeom>
          <a:solidFill>
            <a:srgbClr val="77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69" name="直接连接符 68"/>
          <p:cNvCxnSpPr/>
          <p:nvPr/>
        </p:nvCxnSpPr>
        <p:spPr>
          <a:xfrm>
            <a:off x="6148941" y="2928940"/>
            <a:ext cx="1620000" cy="126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6493431" y="2428874"/>
            <a:ext cx="936000" cy="126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2051" name="Picture 3" descr="C:\Users\Administrator\Desktop\文思海辉图标\p16 图标2.png"/>
          <p:cNvPicPr>
            <a:picLocks noChangeAspect="1" noChangeArrowheads="1"/>
          </p:cNvPicPr>
          <p:nvPr/>
        </p:nvPicPr>
        <p:blipFill>
          <a:blip r:embed="rId3"/>
          <a:srcRect/>
          <a:stretch>
            <a:fillRect/>
          </a:stretch>
        </p:blipFill>
        <p:spPr bwMode="auto">
          <a:xfrm>
            <a:off x="6771245" y="2162172"/>
            <a:ext cx="155575" cy="161925"/>
          </a:xfrm>
          <a:prstGeom prst="rect">
            <a:avLst/>
          </a:prstGeom>
          <a:noFill/>
        </p:spPr>
      </p:pic>
      <p:pic>
        <p:nvPicPr>
          <p:cNvPr id="94" name="Picture 3" descr="C:\Users\Administrator\Desktop\文思海辉图标\p16 图标2.png"/>
          <p:cNvPicPr>
            <a:picLocks noChangeAspect="1" noChangeArrowheads="1"/>
          </p:cNvPicPr>
          <p:nvPr/>
        </p:nvPicPr>
        <p:blipFill>
          <a:blip r:embed="rId3"/>
          <a:srcRect/>
          <a:stretch>
            <a:fillRect/>
          </a:stretch>
        </p:blipFill>
        <p:spPr bwMode="auto">
          <a:xfrm>
            <a:off x="6966509" y="2162172"/>
            <a:ext cx="155575" cy="161925"/>
          </a:xfrm>
          <a:prstGeom prst="rect">
            <a:avLst/>
          </a:prstGeom>
          <a:noFill/>
        </p:spPr>
      </p:pic>
      <p:pic>
        <p:nvPicPr>
          <p:cNvPr id="95" name="Picture 3" descr="C:\Users\Administrator\Desktop\文思海辉图标\p16 图标2.png"/>
          <p:cNvPicPr>
            <a:picLocks noChangeAspect="1" noChangeArrowheads="1"/>
          </p:cNvPicPr>
          <p:nvPr/>
        </p:nvPicPr>
        <p:blipFill>
          <a:blip r:embed="rId3"/>
          <a:srcRect/>
          <a:stretch>
            <a:fillRect/>
          </a:stretch>
        </p:blipFill>
        <p:spPr bwMode="auto">
          <a:xfrm>
            <a:off x="6453743" y="2617788"/>
            <a:ext cx="155575" cy="161925"/>
          </a:xfrm>
          <a:prstGeom prst="rect">
            <a:avLst/>
          </a:prstGeom>
          <a:noFill/>
        </p:spPr>
      </p:pic>
      <p:pic>
        <p:nvPicPr>
          <p:cNvPr id="96" name="Picture 3" descr="C:\Users\Administrator\Desktop\文思海辉图标\p16 图标2.png"/>
          <p:cNvPicPr>
            <a:picLocks noChangeAspect="1" noChangeArrowheads="1"/>
          </p:cNvPicPr>
          <p:nvPr/>
        </p:nvPicPr>
        <p:blipFill>
          <a:blip r:embed="rId3"/>
          <a:srcRect/>
          <a:stretch>
            <a:fillRect/>
          </a:stretch>
        </p:blipFill>
        <p:spPr bwMode="auto">
          <a:xfrm>
            <a:off x="6869671" y="2617788"/>
            <a:ext cx="155575" cy="161925"/>
          </a:xfrm>
          <a:prstGeom prst="rect">
            <a:avLst/>
          </a:prstGeom>
          <a:noFill/>
        </p:spPr>
      </p:pic>
      <p:pic>
        <p:nvPicPr>
          <p:cNvPr id="97" name="Picture 3" descr="C:\Users\Administrator\Desktop\文思海辉图标\p16 图标2.png"/>
          <p:cNvPicPr>
            <a:picLocks noChangeAspect="1" noChangeArrowheads="1"/>
          </p:cNvPicPr>
          <p:nvPr/>
        </p:nvPicPr>
        <p:blipFill>
          <a:blip r:embed="rId3"/>
          <a:srcRect/>
          <a:stretch>
            <a:fillRect/>
          </a:stretch>
        </p:blipFill>
        <p:spPr bwMode="auto">
          <a:xfrm>
            <a:off x="6661707" y="2617788"/>
            <a:ext cx="155575" cy="161925"/>
          </a:xfrm>
          <a:prstGeom prst="rect">
            <a:avLst/>
          </a:prstGeom>
          <a:noFill/>
        </p:spPr>
      </p:pic>
      <p:pic>
        <p:nvPicPr>
          <p:cNvPr id="98" name="Picture 3" descr="C:\Users\Administrator\Desktop\文思海辉图标\p16 图标2.png"/>
          <p:cNvPicPr>
            <a:picLocks noChangeAspect="1" noChangeArrowheads="1"/>
          </p:cNvPicPr>
          <p:nvPr/>
        </p:nvPicPr>
        <p:blipFill>
          <a:blip r:embed="rId3"/>
          <a:srcRect/>
          <a:stretch>
            <a:fillRect/>
          </a:stretch>
        </p:blipFill>
        <p:spPr bwMode="auto">
          <a:xfrm>
            <a:off x="7077635" y="2617788"/>
            <a:ext cx="155575" cy="161925"/>
          </a:xfrm>
          <a:prstGeom prst="rect">
            <a:avLst/>
          </a:prstGeom>
          <a:noFill/>
        </p:spPr>
      </p:pic>
      <p:pic>
        <p:nvPicPr>
          <p:cNvPr id="99" name="Picture 3" descr="C:\Users\Administrator\Desktop\文思海辉图标\p16 图标2.png"/>
          <p:cNvPicPr>
            <a:picLocks noChangeAspect="1" noChangeArrowheads="1"/>
          </p:cNvPicPr>
          <p:nvPr/>
        </p:nvPicPr>
        <p:blipFill>
          <a:blip r:embed="rId3"/>
          <a:srcRect/>
          <a:stretch>
            <a:fillRect/>
          </a:stretch>
        </p:blipFill>
        <p:spPr bwMode="auto">
          <a:xfrm>
            <a:off x="7285600" y="2617788"/>
            <a:ext cx="155575" cy="161925"/>
          </a:xfrm>
          <a:prstGeom prst="rect">
            <a:avLst/>
          </a:prstGeom>
          <a:noFill/>
        </p:spPr>
      </p:pic>
      <p:pic>
        <p:nvPicPr>
          <p:cNvPr id="101" name="Picture 3" descr="C:\Users\Administrator\Desktop\文思海辉图标\p16 图标2.png"/>
          <p:cNvPicPr>
            <a:picLocks noChangeAspect="1" noChangeArrowheads="1"/>
          </p:cNvPicPr>
          <p:nvPr/>
        </p:nvPicPr>
        <p:blipFill>
          <a:blip r:embed="rId3"/>
          <a:srcRect/>
          <a:stretch>
            <a:fillRect/>
          </a:stretch>
        </p:blipFill>
        <p:spPr bwMode="auto">
          <a:xfrm>
            <a:off x="6185453" y="3052766"/>
            <a:ext cx="155575" cy="161925"/>
          </a:xfrm>
          <a:prstGeom prst="rect">
            <a:avLst/>
          </a:prstGeom>
          <a:noFill/>
        </p:spPr>
      </p:pic>
      <p:pic>
        <p:nvPicPr>
          <p:cNvPr id="102" name="Picture 3" descr="C:\Users\Administrator\Desktop\文思海辉图标\p16 图标2.png"/>
          <p:cNvPicPr>
            <a:picLocks noChangeAspect="1" noChangeArrowheads="1"/>
          </p:cNvPicPr>
          <p:nvPr/>
        </p:nvPicPr>
        <p:blipFill>
          <a:blip r:embed="rId3"/>
          <a:srcRect/>
          <a:stretch>
            <a:fillRect/>
          </a:stretch>
        </p:blipFill>
        <p:spPr bwMode="auto">
          <a:xfrm>
            <a:off x="6582785" y="3052766"/>
            <a:ext cx="155575" cy="161925"/>
          </a:xfrm>
          <a:prstGeom prst="rect">
            <a:avLst/>
          </a:prstGeom>
          <a:noFill/>
        </p:spPr>
      </p:pic>
      <p:pic>
        <p:nvPicPr>
          <p:cNvPr id="103" name="Picture 3" descr="C:\Users\Administrator\Desktop\文思海辉图标\p16 图标2.png"/>
          <p:cNvPicPr>
            <a:picLocks noChangeAspect="1" noChangeArrowheads="1"/>
          </p:cNvPicPr>
          <p:nvPr/>
        </p:nvPicPr>
        <p:blipFill>
          <a:blip r:embed="rId3"/>
          <a:srcRect/>
          <a:stretch>
            <a:fillRect/>
          </a:stretch>
        </p:blipFill>
        <p:spPr bwMode="auto">
          <a:xfrm>
            <a:off x="6384119" y="3052766"/>
            <a:ext cx="155575" cy="161925"/>
          </a:xfrm>
          <a:prstGeom prst="rect">
            <a:avLst/>
          </a:prstGeom>
          <a:noFill/>
        </p:spPr>
      </p:pic>
      <p:pic>
        <p:nvPicPr>
          <p:cNvPr id="104" name="Picture 3" descr="C:\Users\Administrator\Desktop\文思海辉图标\p16 图标2.png"/>
          <p:cNvPicPr>
            <a:picLocks noChangeAspect="1" noChangeArrowheads="1"/>
          </p:cNvPicPr>
          <p:nvPr/>
        </p:nvPicPr>
        <p:blipFill>
          <a:blip r:embed="rId3"/>
          <a:srcRect/>
          <a:stretch>
            <a:fillRect/>
          </a:stretch>
        </p:blipFill>
        <p:spPr bwMode="auto">
          <a:xfrm>
            <a:off x="6781451" y="3052766"/>
            <a:ext cx="155575" cy="161925"/>
          </a:xfrm>
          <a:prstGeom prst="rect">
            <a:avLst/>
          </a:prstGeom>
          <a:noFill/>
        </p:spPr>
      </p:pic>
      <p:pic>
        <p:nvPicPr>
          <p:cNvPr id="105" name="Picture 3" descr="C:\Users\Administrator\Desktop\文思海辉图标\p16 图标2.png"/>
          <p:cNvPicPr>
            <a:picLocks noChangeAspect="1" noChangeArrowheads="1"/>
          </p:cNvPicPr>
          <p:nvPr/>
        </p:nvPicPr>
        <p:blipFill>
          <a:blip r:embed="rId3"/>
          <a:srcRect/>
          <a:stretch>
            <a:fillRect/>
          </a:stretch>
        </p:blipFill>
        <p:spPr bwMode="auto">
          <a:xfrm>
            <a:off x="6980117" y="3052766"/>
            <a:ext cx="155575" cy="161925"/>
          </a:xfrm>
          <a:prstGeom prst="rect">
            <a:avLst/>
          </a:prstGeom>
          <a:noFill/>
        </p:spPr>
      </p:pic>
      <p:pic>
        <p:nvPicPr>
          <p:cNvPr id="106" name="Picture 3" descr="C:\Users\Administrator\Desktop\文思海辉图标\p16 图标2.png"/>
          <p:cNvPicPr>
            <a:picLocks noChangeAspect="1" noChangeArrowheads="1"/>
          </p:cNvPicPr>
          <p:nvPr/>
        </p:nvPicPr>
        <p:blipFill>
          <a:blip r:embed="rId3"/>
          <a:srcRect/>
          <a:stretch>
            <a:fillRect/>
          </a:stretch>
        </p:blipFill>
        <p:spPr bwMode="auto">
          <a:xfrm>
            <a:off x="7178783" y="3052766"/>
            <a:ext cx="155575" cy="161925"/>
          </a:xfrm>
          <a:prstGeom prst="rect">
            <a:avLst/>
          </a:prstGeom>
          <a:noFill/>
        </p:spPr>
      </p:pic>
      <p:pic>
        <p:nvPicPr>
          <p:cNvPr id="107" name="Picture 3" descr="C:\Users\Administrator\Desktop\文思海辉图标\p16 图标2.png"/>
          <p:cNvPicPr>
            <a:picLocks noChangeAspect="1" noChangeArrowheads="1"/>
          </p:cNvPicPr>
          <p:nvPr/>
        </p:nvPicPr>
        <p:blipFill>
          <a:blip r:embed="rId3"/>
          <a:srcRect/>
          <a:stretch>
            <a:fillRect/>
          </a:stretch>
        </p:blipFill>
        <p:spPr bwMode="auto">
          <a:xfrm>
            <a:off x="7377449" y="3052766"/>
            <a:ext cx="155575" cy="161925"/>
          </a:xfrm>
          <a:prstGeom prst="rect">
            <a:avLst/>
          </a:prstGeom>
          <a:noFill/>
        </p:spPr>
      </p:pic>
      <p:pic>
        <p:nvPicPr>
          <p:cNvPr id="108" name="Picture 3" descr="C:\Users\Administrator\Desktop\文思海辉图标\p16 图标2.png"/>
          <p:cNvPicPr>
            <a:picLocks noChangeAspect="1" noChangeArrowheads="1"/>
          </p:cNvPicPr>
          <p:nvPr/>
        </p:nvPicPr>
        <p:blipFill>
          <a:blip r:embed="rId3"/>
          <a:srcRect/>
          <a:stretch>
            <a:fillRect/>
          </a:stretch>
        </p:blipFill>
        <p:spPr bwMode="auto">
          <a:xfrm>
            <a:off x="7576113" y="3052766"/>
            <a:ext cx="155575" cy="161925"/>
          </a:xfrm>
          <a:prstGeom prst="rect">
            <a:avLst/>
          </a:prstGeom>
          <a:noFill/>
        </p:spPr>
      </p:pic>
      <p:pic>
        <p:nvPicPr>
          <p:cNvPr id="109" name="Picture 3" descr="C:\Users\Administrator\Desktop\文思海辉图标\p16 图标2.png"/>
          <p:cNvPicPr>
            <a:picLocks noChangeAspect="1" noChangeArrowheads="1"/>
          </p:cNvPicPr>
          <p:nvPr/>
        </p:nvPicPr>
        <p:blipFill>
          <a:blip r:embed="rId3"/>
          <a:srcRect/>
          <a:stretch>
            <a:fillRect/>
          </a:stretch>
        </p:blipFill>
        <p:spPr bwMode="auto">
          <a:xfrm>
            <a:off x="6344203" y="3279780"/>
            <a:ext cx="155575" cy="161925"/>
          </a:xfrm>
          <a:prstGeom prst="rect">
            <a:avLst/>
          </a:prstGeom>
          <a:noFill/>
        </p:spPr>
      </p:pic>
      <p:pic>
        <p:nvPicPr>
          <p:cNvPr id="110" name="Picture 3" descr="C:\Users\Administrator\Desktop\文思海辉图标\p16 图标2.png"/>
          <p:cNvPicPr>
            <a:picLocks noChangeAspect="1" noChangeArrowheads="1"/>
          </p:cNvPicPr>
          <p:nvPr/>
        </p:nvPicPr>
        <p:blipFill>
          <a:blip r:embed="rId3"/>
          <a:srcRect/>
          <a:stretch>
            <a:fillRect/>
          </a:stretch>
        </p:blipFill>
        <p:spPr bwMode="auto">
          <a:xfrm>
            <a:off x="6752875" y="3279780"/>
            <a:ext cx="155575" cy="161925"/>
          </a:xfrm>
          <a:prstGeom prst="rect">
            <a:avLst/>
          </a:prstGeom>
          <a:noFill/>
        </p:spPr>
      </p:pic>
      <p:pic>
        <p:nvPicPr>
          <p:cNvPr id="111" name="Picture 3" descr="C:\Users\Administrator\Desktop\文思海辉图标\p16 图标2.png"/>
          <p:cNvPicPr>
            <a:picLocks noChangeAspect="1" noChangeArrowheads="1"/>
          </p:cNvPicPr>
          <p:nvPr/>
        </p:nvPicPr>
        <p:blipFill>
          <a:blip r:embed="rId3"/>
          <a:srcRect/>
          <a:stretch>
            <a:fillRect/>
          </a:stretch>
        </p:blipFill>
        <p:spPr bwMode="auto">
          <a:xfrm>
            <a:off x="6548539" y="3279780"/>
            <a:ext cx="155575" cy="161925"/>
          </a:xfrm>
          <a:prstGeom prst="rect">
            <a:avLst/>
          </a:prstGeom>
          <a:noFill/>
        </p:spPr>
      </p:pic>
      <p:pic>
        <p:nvPicPr>
          <p:cNvPr id="112" name="Picture 3" descr="C:\Users\Administrator\Desktop\文思海辉图标\p16 图标2.png"/>
          <p:cNvPicPr>
            <a:picLocks noChangeAspect="1" noChangeArrowheads="1"/>
          </p:cNvPicPr>
          <p:nvPr/>
        </p:nvPicPr>
        <p:blipFill>
          <a:blip r:embed="rId3"/>
          <a:srcRect/>
          <a:stretch>
            <a:fillRect/>
          </a:stretch>
        </p:blipFill>
        <p:spPr bwMode="auto">
          <a:xfrm>
            <a:off x="6957211" y="3279780"/>
            <a:ext cx="155575" cy="161925"/>
          </a:xfrm>
          <a:prstGeom prst="rect">
            <a:avLst/>
          </a:prstGeom>
          <a:noFill/>
        </p:spPr>
      </p:pic>
      <p:pic>
        <p:nvPicPr>
          <p:cNvPr id="113" name="Picture 3" descr="C:\Users\Administrator\Desktop\文思海辉图标\p16 图标2.png"/>
          <p:cNvPicPr>
            <a:picLocks noChangeAspect="1" noChangeArrowheads="1"/>
          </p:cNvPicPr>
          <p:nvPr/>
        </p:nvPicPr>
        <p:blipFill>
          <a:blip r:embed="rId3"/>
          <a:srcRect/>
          <a:stretch>
            <a:fillRect/>
          </a:stretch>
        </p:blipFill>
        <p:spPr bwMode="auto">
          <a:xfrm>
            <a:off x="7161547" y="3279780"/>
            <a:ext cx="155575" cy="161925"/>
          </a:xfrm>
          <a:prstGeom prst="rect">
            <a:avLst/>
          </a:prstGeom>
          <a:noFill/>
        </p:spPr>
      </p:pic>
      <p:pic>
        <p:nvPicPr>
          <p:cNvPr id="114" name="Picture 3" descr="C:\Users\Administrator\Desktop\文思海辉图标\p16 图标2.png"/>
          <p:cNvPicPr>
            <a:picLocks noChangeAspect="1" noChangeArrowheads="1"/>
          </p:cNvPicPr>
          <p:nvPr/>
        </p:nvPicPr>
        <p:blipFill>
          <a:blip r:embed="rId3"/>
          <a:srcRect/>
          <a:stretch>
            <a:fillRect/>
          </a:stretch>
        </p:blipFill>
        <p:spPr bwMode="auto">
          <a:xfrm>
            <a:off x="7365883" y="3279780"/>
            <a:ext cx="155575" cy="161925"/>
          </a:xfrm>
          <a:prstGeom prst="rect">
            <a:avLst/>
          </a:prstGeom>
          <a:noFill/>
        </p:spPr>
      </p:pic>
      <p:pic>
        <p:nvPicPr>
          <p:cNvPr id="115" name="Picture 3" descr="C:\Users\Administrator\Desktop\文思海辉图标\p16 图标2.png"/>
          <p:cNvPicPr>
            <a:picLocks noChangeAspect="1" noChangeArrowheads="1"/>
          </p:cNvPicPr>
          <p:nvPr/>
        </p:nvPicPr>
        <p:blipFill>
          <a:blip r:embed="rId3"/>
          <a:srcRect/>
          <a:stretch>
            <a:fillRect/>
          </a:stretch>
        </p:blipFill>
        <p:spPr bwMode="auto">
          <a:xfrm>
            <a:off x="7570219" y="3279780"/>
            <a:ext cx="155575" cy="161925"/>
          </a:xfrm>
          <a:prstGeom prst="rect">
            <a:avLst/>
          </a:prstGeom>
          <a:noFill/>
        </p:spPr>
      </p:pic>
      <p:pic>
        <p:nvPicPr>
          <p:cNvPr id="116" name="Picture 3" descr="C:\Users\Administrator\Desktop\文思海辉图标\p16 图标2.png"/>
          <p:cNvPicPr>
            <a:picLocks noChangeAspect="1" noChangeArrowheads="1"/>
          </p:cNvPicPr>
          <p:nvPr/>
        </p:nvPicPr>
        <p:blipFill>
          <a:blip r:embed="rId3"/>
          <a:srcRect/>
          <a:stretch>
            <a:fillRect/>
          </a:stretch>
        </p:blipFill>
        <p:spPr bwMode="auto">
          <a:xfrm>
            <a:off x="7774552" y="3279780"/>
            <a:ext cx="155575" cy="161925"/>
          </a:xfrm>
          <a:prstGeom prst="rect">
            <a:avLst/>
          </a:prstGeom>
          <a:noFill/>
        </p:spPr>
      </p:pic>
      <p:pic>
        <p:nvPicPr>
          <p:cNvPr id="117" name="Picture 3" descr="C:\Users\Administrator\Desktop\文思海辉图标\p16 图标2.png"/>
          <p:cNvPicPr>
            <a:picLocks noChangeAspect="1" noChangeArrowheads="1"/>
          </p:cNvPicPr>
          <p:nvPr/>
        </p:nvPicPr>
        <p:blipFill>
          <a:blip r:embed="rId3"/>
          <a:srcRect/>
          <a:stretch>
            <a:fillRect/>
          </a:stretch>
        </p:blipFill>
        <p:spPr bwMode="auto">
          <a:xfrm>
            <a:off x="5955037" y="3279780"/>
            <a:ext cx="155575" cy="161925"/>
          </a:xfrm>
          <a:prstGeom prst="rect">
            <a:avLst/>
          </a:prstGeom>
          <a:noFill/>
        </p:spPr>
      </p:pic>
      <p:pic>
        <p:nvPicPr>
          <p:cNvPr id="118" name="Picture 3" descr="C:\Users\Administrator\Desktop\文思海辉图标\p16 图标2.png"/>
          <p:cNvPicPr>
            <a:picLocks noChangeAspect="1" noChangeArrowheads="1"/>
          </p:cNvPicPr>
          <p:nvPr/>
        </p:nvPicPr>
        <p:blipFill>
          <a:blip r:embed="rId3"/>
          <a:srcRect/>
          <a:stretch>
            <a:fillRect/>
          </a:stretch>
        </p:blipFill>
        <p:spPr bwMode="auto">
          <a:xfrm>
            <a:off x="6153703" y="3279780"/>
            <a:ext cx="155575" cy="161925"/>
          </a:xfrm>
          <a:prstGeom prst="rect">
            <a:avLst/>
          </a:prstGeom>
          <a:noFill/>
        </p:spPr>
      </p:pic>
      <p:grpSp>
        <p:nvGrpSpPr>
          <p:cNvPr id="185" name="组合 184"/>
          <p:cNvGrpSpPr/>
          <p:nvPr/>
        </p:nvGrpSpPr>
        <p:grpSpPr>
          <a:xfrm>
            <a:off x="3327604" y="2143122"/>
            <a:ext cx="1944000" cy="1390660"/>
            <a:chOff x="3351354" y="2143122"/>
            <a:chExt cx="1944000" cy="1390660"/>
          </a:xfrm>
        </p:grpSpPr>
        <p:sp>
          <p:nvSpPr>
            <p:cNvPr id="119" name="等腰三角形 118"/>
            <p:cNvSpPr/>
            <p:nvPr/>
          </p:nvSpPr>
          <p:spPr>
            <a:xfrm>
              <a:off x="3351354" y="2143122"/>
              <a:ext cx="1944000" cy="1390660"/>
            </a:xfrm>
            <a:prstGeom prs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20" name="直接连接符 119"/>
            <p:cNvCxnSpPr/>
            <p:nvPr/>
          </p:nvCxnSpPr>
          <p:spPr>
            <a:xfrm>
              <a:off x="3706324" y="2987238"/>
              <a:ext cx="1260000" cy="126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3992076" y="2588300"/>
              <a:ext cx="720000" cy="126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48" name="Picture 4" descr="C:\Users\Administrator\Desktop\文思海辉图标\p16 图标.png"/>
            <p:cNvPicPr>
              <a:picLocks noChangeAspect="1" noChangeArrowheads="1"/>
            </p:cNvPicPr>
            <p:nvPr/>
          </p:nvPicPr>
          <p:blipFill>
            <a:blip r:embed="rId4"/>
            <a:srcRect/>
            <a:stretch>
              <a:fillRect/>
            </a:stretch>
          </p:blipFill>
          <p:spPr bwMode="auto">
            <a:xfrm>
              <a:off x="4249778" y="2333502"/>
              <a:ext cx="155575" cy="161925"/>
            </a:xfrm>
            <a:prstGeom prst="rect">
              <a:avLst/>
            </a:prstGeom>
            <a:noFill/>
          </p:spPr>
        </p:pic>
        <p:pic>
          <p:nvPicPr>
            <p:cNvPr id="167" name="Picture 4" descr="C:\Users\Administrator\Desktop\文思海辉图标\p16 图标.png"/>
            <p:cNvPicPr>
              <a:picLocks noChangeAspect="1" noChangeArrowheads="1"/>
            </p:cNvPicPr>
            <p:nvPr/>
          </p:nvPicPr>
          <p:blipFill>
            <a:blip r:embed="rId4"/>
            <a:srcRect/>
            <a:stretch>
              <a:fillRect/>
            </a:stretch>
          </p:blipFill>
          <p:spPr bwMode="auto">
            <a:xfrm>
              <a:off x="3960538" y="2712725"/>
              <a:ext cx="155575" cy="161925"/>
            </a:xfrm>
            <a:prstGeom prst="rect">
              <a:avLst/>
            </a:prstGeom>
            <a:noFill/>
          </p:spPr>
        </p:pic>
        <p:pic>
          <p:nvPicPr>
            <p:cNvPr id="168" name="Picture 4" descr="C:\Users\Administrator\Desktop\文思海辉图标\p16 图标.png"/>
            <p:cNvPicPr>
              <a:picLocks noChangeAspect="1" noChangeArrowheads="1"/>
            </p:cNvPicPr>
            <p:nvPr/>
          </p:nvPicPr>
          <p:blipFill>
            <a:blip r:embed="rId4"/>
            <a:srcRect/>
            <a:stretch>
              <a:fillRect/>
            </a:stretch>
          </p:blipFill>
          <p:spPr bwMode="auto">
            <a:xfrm>
              <a:off x="4151039" y="2712725"/>
              <a:ext cx="155575" cy="161925"/>
            </a:xfrm>
            <a:prstGeom prst="rect">
              <a:avLst/>
            </a:prstGeom>
            <a:noFill/>
          </p:spPr>
        </p:pic>
        <p:pic>
          <p:nvPicPr>
            <p:cNvPr id="169" name="Picture 4" descr="C:\Users\Administrator\Desktop\文思海辉图标\p16 图标.png"/>
            <p:cNvPicPr>
              <a:picLocks noChangeAspect="1" noChangeArrowheads="1"/>
            </p:cNvPicPr>
            <p:nvPr/>
          </p:nvPicPr>
          <p:blipFill>
            <a:blip r:embed="rId4"/>
            <a:srcRect/>
            <a:stretch>
              <a:fillRect/>
            </a:stretch>
          </p:blipFill>
          <p:spPr bwMode="auto">
            <a:xfrm>
              <a:off x="4341540" y="2712725"/>
              <a:ext cx="155575" cy="161925"/>
            </a:xfrm>
            <a:prstGeom prst="rect">
              <a:avLst/>
            </a:prstGeom>
            <a:noFill/>
          </p:spPr>
        </p:pic>
        <p:pic>
          <p:nvPicPr>
            <p:cNvPr id="170" name="Picture 4" descr="C:\Users\Administrator\Desktop\文思海辉图标\p16 图标.png"/>
            <p:cNvPicPr>
              <a:picLocks noChangeAspect="1" noChangeArrowheads="1"/>
            </p:cNvPicPr>
            <p:nvPr/>
          </p:nvPicPr>
          <p:blipFill>
            <a:blip r:embed="rId4"/>
            <a:srcRect/>
            <a:stretch>
              <a:fillRect/>
            </a:stretch>
          </p:blipFill>
          <p:spPr bwMode="auto">
            <a:xfrm>
              <a:off x="4532042" y="2712725"/>
              <a:ext cx="155575" cy="161925"/>
            </a:xfrm>
            <a:prstGeom prst="rect">
              <a:avLst/>
            </a:prstGeom>
            <a:noFill/>
          </p:spPr>
        </p:pic>
        <p:pic>
          <p:nvPicPr>
            <p:cNvPr id="171" name="Picture 4" descr="C:\Users\Administrator\Desktop\文思海辉图标\p16 图标.png"/>
            <p:cNvPicPr>
              <a:picLocks noChangeAspect="1" noChangeArrowheads="1"/>
            </p:cNvPicPr>
            <p:nvPr/>
          </p:nvPicPr>
          <p:blipFill>
            <a:blip r:embed="rId4"/>
            <a:srcRect/>
            <a:stretch>
              <a:fillRect/>
            </a:stretch>
          </p:blipFill>
          <p:spPr bwMode="auto">
            <a:xfrm>
              <a:off x="3766174" y="3071816"/>
              <a:ext cx="155575" cy="161925"/>
            </a:xfrm>
            <a:prstGeom prst="rect">
              <a:avLst/>
            </a:prstGeom>
            <a:noFill/>
          </p:spPr>
        </p:pic>
        <p:pic>
          <p:nvPicPr>
            <p:cNvPr id="172" name="Picture 4" descr="C:\Users\Administrator\Desktop\文思海辉图标\p16 图标.png"/>
            <p:cNvPicPr>
              <a:picLocks noChangeAspect="1" noChangeArrowheads="1"/>
            </p:cNvPicPr>
            <p:nvPr/>
          </p:nvPicPr>
          <p:blipFill>
            <a:blip r:embed="rId4"/>
            <a:srcRect/>
            <a:stretch>
              <a:fillRect/>
            </a:stretch>
          </p:blipFill>
          <p:spPr bwMode="auto">
            <a:xfrm>
              <a:off x="3959006" y="3071816"/>
              <a:ext cx="155575" cy="161925"/>
            </a:xfrm>
            <a:prstGeom prst="rect">
              <a:avLst/>
            </a:prstGeom>
            <a:noFill/>
          </p:spPr>
        </p:pic>
        <p:pic>
          <p:nvPicPr>
            <p:cNvPr id="173" name="Picture 4" descr="C:\Users\Administrator\Desktop\文思海辉图标\p16 图标.png"/>
            <p:cNvPicPr>
              <a:picLocks noChangeAspect="1" noChangeArrowheads="1"/>
            </p:cNvPicPr>
            <p:nvPr/>
          </p:nvPicPr>
          <p:blipFill>
            <a:blip r:embed="rId4"/>
            <a:srcRect/>
            <a:stretch>
              <a:fillRect/>
            </a:stretch>
          </p:blipFill>
          <p:spPr bwMode="auto">
            <a:xfrm>
              <a:off x="4151838" y="3071816"/>
              <a:ext cx="155575" cy="161925"/>
            </a:xfrm>
            <a:prstGeom prst="rect">
              <a:avLst/>
            </a:prstGeom>
            <a:noFill/>
          </p:spPr>
        </p:pic>
        <p:pic>
          <p:nvPicPr>
            <p:cNvPr id="174" name="Picture 4" descr="C:\Users\Administrator\Desktop\文思海辉图标\p16 图标.png"/>
            <p:cNvPicPr>
              <a:picLocks noChangeAspect="1" noChangeArrowheads="1"/>
            </p:cNvPicPr>
            <p:nvPr/>
          </p:nvPicPr>
          <p:blipFill>
            <a:blip r:embed="rId4"/>
            <a:srcRect/>
            <a:stretch>
              <a:fillRect/>
            </a:stretch>
          </p:blipFill>
          <p:spPr bwMode="auto">
            <a:xfrm>
              <a:off x="4344670" y="3071816"/>
              <a:ext cx="155575" cy="161925"/>
            </a:xfrm>
            <a:prstGeom prst="rect">
              <a:avLst/>
            </a:prstGeom>
            <a:noFill/>
          </p:spPr>
        </p:pic>
        <p:pic>
          <p:nvPicPr>
            <p:cNvPr id="175" name="Picture 4" descr="C:\Users\Administrator\Desktop\文思海辉图标\p16 图标.png"/>
            <p:cNvPicPr>
              <a:picLocks noChangeAspect="1" noChangeArrowheads="1"/>
            </p:cNvPicPr>
            <p:nvPr/>
          </p:nvPicPr>
          <p:blipFill>
            <a:blip r:embed="rId4"/>
            <a:srcRect/>
            <a:stretch>
              <a:fillRect/>
            </a:stretch>
          </p:blipFill>
          <p:spPr bwMode="auto">
            <a:xfrm>
              <a:off x="4537502" y="3071816"/>
              <a:ext cx="155575" cy="161925"/>
            </a:xfrm>
            <a:prstGeom prst="rect">
              <a:avLst/>
            </a:prstGeom>
            <a:noFill/>
          </p:spPr>
        </p:pic>
        <p:pic>
          <p:nvPicPr>
            <p:cNvPr id="176" name="Picture 4" descr="C:\Users\Administrator\Desktop\文思海辉图标\p16 图标.png"/>
            <p:cNvPicPr>
              <a:picLocks noChangeAspect="1" noChangeArrowheads="1"/>
            </p:cNvPicPr>
            <p:nvPr/>
          </p:nvPicPr>
          <p:blipFill>
            <a:blip r:embed="rId4"/>
            <a:srcRect/>
            <a:stretch>
              <a:fillRect/>
            </a:stretch>
          </p:blipFill>
          <p:spPr bwMode="auto">
            <a:xfrm>
              <a:off x="4730332" y="3071816"/>
              <a:ext cx="155575" cy="161925"/>
            </a:xfrm>
            <a:prstGeom prst="rect">
              <a:avLst/>
            </a:prstGeom>
            <a:noFill/>
          </p:spPr>
        </p:pic>
        <p:pic>
          <p:nvPicPr>
            <p:cNvPr id="177" name="Picture 4" descr="C:\Users\Administrator\Desktop\文思海辉图标\p16 图标.png"/>
            <p:cNvPicPr>
              <a:picLocks noChangeAspect="1" noChangeArrowheads="1"/>
            </p:cNvPicPr>
            <p:nvPr/>
          </p:nvPicPr>
          <p:blipFill>
            <a:blip r:embed="rId4"/>
            <a:srcRect/>
            <a:stretch>
              <a:fillRect/>
            </a:stretch>
          </p:blipFill>
          <p:spPr bwMode="auto">
            <a:xfrm>
              <a:off x="3582797" y="3286130"/>
              <a:ext cx="155575" cy="161925"/>
            </a:xfrm>
            <a:prstGeom prst="rect">
              <a:avLst/>
            </a:prstGeom>
            <a:noFill/>
          </p:spPr>
        </p:pic>
        <p:pic>
          <p:nvPicPr>
            <p:cNvPr id="178" name="Picture 4" descr="C:\Users\Administrator\Desktop\文思海辉图标\p16 图标.png"/>
            <p:cNvPicPr>
              <a:picLocks noChangeAspect="1" noChangeArrowheads="1"/>
            </p:cNvPicPr>
            <p:nvPr/>
          </p:nvPicPr>
          <p:blipFill>
            <a:blip r:embed="rId4"/>
            <a:srcRect/>
            <a:stretch>
              <a:fillRect/>
            </a:stretch>
          </p:blipFill>
          <p:spPr bwMode="auto">
            <a:xfrm>
              <a:off x="3770611" y="3286130"/>
              <a:ext cx="155575" cy="161925"/>
            </a:xfrm>
            <a:prstGeom prst="rect">
              <a:avLst/>
            </a:prstGeom>
            <a:noFill/>
          </p:spPr>
        </p:pic>
        <p:pic>
          <p:nvPicPr>
            <p:cNvPr id="179" name="Picture 4" descr="C:\Users\Administrator\Desktop\文思海辉图标\p16 图标.png"/>
            <p:cNvPicPr>
              <a:picLocks noChangeAspect="1" noChangeArrowheads="1"/>
            </p:cNvPicPr>
            <p:nvPr/>
          </p:nvPicPr>
          <p:blipFill>
            <a:blip r:embed="rId4"/>
            <a:srcRect/>
            <a:stretch>
              <a:fillRect/>
            </a:stretch>
          </p:blipFill>
          <p:spPr bwMode="auto">
            <a:xfrm>
              <a:off x="3958425" y="3286130"/>
              <a:ext cx="155575" cy="161925"/>
            </a:xfrm>
            <a:prstGeom prst="rect">
              <a:avLst/>
            </a:prstGeom>
            <a:noFill/>
          </p:spPr>
        </p:pic>
        <p:pic>
          <p:nvPicPr>
            <p:cNvPr id="180" name="Picture 4" descr="C:\Users\Administrator\Desktop\文思海辉图标\p16 图标.png"/>
            <p:cNvPicPr>
              <a:picLocks noChangeAspect="1" noChangeArrowheads="1"/>
            </p:cNvPicPr>
            <p:nvPr/>
          </p:nvPicPr>
          <p:blipFill>
            <a:blip r:embed="rId4"/>
            <a:srcRect/>
            <a:stretch>
              <a:fillRect/>
            </a:stretch>
          </p:blipFill>
          <p:spPr bwMode="auto">
            <a:xfrm>
              <a:off x="4146239" y="3286130"/>
              <a:ext cx="155575" cy="161925"/>
            </a:xfrm>
            <a:prstGeom prst="rect">
              <a:avLst/>
            </a:prstGeom>
            <a:noFill/>
          </p:spPr>
        </p:pic>
        <p:pic>
          <p:nvPicPr>
            <p:cNvPr id="181" name="Picture 4" descr="C:\Users\Administrator\Desktop\文思海辉图标\p16 图标.png"/>
            <p:cNvPicPr>
              <a:picLocks noChangeAspect="1" noChangeArrowheads="1"/>
            </p:cNvPicPr>
            <p:nvPr/>
          </p:nvPicPr>
          <p:blipFill>
            <a:blip r:embed="rId4"/>
            <a:srcRect/>
            <a:stretch>
              <a:fillRect/>
            </a:stretch>
          </p:blipFill>
          <p:spPr bwMode="auto">
            <a:xfrm>
              <a:off x="4334053" y="3286130"/>
              <a:ext cx="155575" cy="161925"/>
            </a:xfrm>
            <a:prstGeom prst="rect">
              <a:avLst/>
            </a:prstGeom>
            <a:noFill/>
          </p:spPr>
        </p:pic>
        <p:pic>
          <p:nvPicPr>
            <p:cNvPr id="182" name="Picture 4" descr="C:\Users\Administrator\Desktop\文思海辉图标\p16 图标.png"/>
            <p:cNvPicPr>
              <a:picLocks noChangeAspect="1" noChangeArrowheads="1"/>
            </p:cNvPicPr>
            <p:nvPr/>
          </p:nvPicPr>
          <p:blipFill>
            <a:blip r:embed="rId4"/>
            <a:srcRect/>
            <a:stretch>
              <a:fillRect/>
            </a:stretch>
          </p:blipFill>
          <p:spPr bwMode="auto">
            <a:xfrm>
              <a:off x="4521867" y="3286130"/>
              <a:ext cx="155575" cy="161925"/>
            </a:xfrm>
            <a:prstGeom prst="rect">
              <a:avLst/>
            </a:prstGeom>
            <a:noFill/>
          </p:spPr>
        </p:pic>
        <p:pic>
          <p:nvPicPr>
            <p:cNvPr id="183" name="Picture 4" descr="C:\Users\Administrator\Desktop\文思海辉图标\p16 图标.png"/>
            <p:cNvPicPr>
              <a:picLocks noChangeAspect="1" noChangeArrowheads="1"/>
            </p:cNvPicPr>
            <p:nvPr/>
          </p:nvPicPr>
          <p:blipFill>
            <a:blip r:embed="rId4"/>
            <a:srcRect/>
            <a:stretch>
              <a:fillRect/>
            </a:stretch>
          </p:blipFill>
          <p:spPr bwMode="auto">
            <a:xfrm>
              <a:off x="4709681" y="3286130"/>
              <a:ext cx="155575" cy="161925"/>
            </a:xfrm>
            <a:prstGeom prst="rect">
              <a:avLst/>
            </a:prstGeom>
            <a:noFill/>
          </p:spPr>
        </p:pic>
        <p:pic>
          <p:nvPicPr>
            <p:cNvPr id="184" name="Picture 4" descr="C:\Users\Administrator\Desktop\文思海辉图标\p16 图标.png"/>
            <p:cNvPicPr>
              <a:picLocks noChangeAspect="1" noChangeArrowheads="1"/>
            </p:cNvPicPr>
            <p:nvPr/>
          </p:nvPicPr>
          <p:blipFill>
            <a:blip r:embed="rId4"/>
            <a:srcRect/>
            <a:stretch>
              <a:fillRect/>
            </a:stretch>
          </p:blipFill>
          <p:spPr bwMode="auto">
            <a:xfrm>
              <a:off x="4897495" y="3286130"/>
              <a:ext cx="155575" cy="161925"/>
            </a:xfrm>
            <a:prstGeom prst="rect">
              <a:avLst/>
            </a:prstGeom>
            <a:noFill/>
          </p:spPr>
        </p:pic>
      </p:grpSp>
      <p:grpSp>
        <p:nvGrpSpPr>
          <p:cNvPr id="211" name="组合 210"/>
          <p:cNvGrpSpPr/>
          <p:nvPr/>
        </p:nvGrpSpPr>
        <p:grpSpPr>
          <a:xfrm>
            <a:off x="1069054" y="2285998"/>
            <a:ext cx="1744274" cy="1247784"/>
            <a:chOff x="-714411" y="2285998"/>
            <a:chExt cx="1744274" cy="1247784"/>
          </a:xfrm>
        </p:grpSpPr>
        <p:sp>
          <p:nvSpPr>
            <p:cNvPr id="187" name="等腰三角形 186"/>
            <p:cNvSpPr/>
            <p:nvPr/>
          </p:nvSpPr>
          <p:spPr>
            <a:xfrm>
              <a:off x="-714411" y="2285998"/>
              <a:ext cx="1744274" cy="1247784"/>
            </a:xfrm>
            <a:prstGeom prs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cxnSp>
          <p:nvCxnSpPr>
            <p:cNvPr id="188" name="直接连接符 187"/>
            <p:cNvCxnSpPr/>
            <p:nvPr/>
          </p:nvCxnSpPr>
          <p:spPr>
            <a:xfrm>
              <a:off x="-359442" y="3000886"/>
              <a:ext cx="1044000" cy="126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142908" y="2663660"/>
              <a:ext cx="612000" cy="126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90" name="Picture 4" descr="C:\Users\Administrator\Desktop\文思海辉图标\p16 图标.png"/>
            <p:cNvPicPr>
              <a:picLocks noChangeAspect="1" noChangeArrowheads="1"/>
            </p:cNvPicPr>
            <p:nvPr/>
          </p:nvPicPr>
          <p:blipFill>
            <a:blip r:embed="rId4"/>
            <a:srcRect/>
            <a:stretch>
              <a:fillRect/>
            </a:stretch>
          </p:blipFill>
          <p:spPr bwMode="auto">
            <a:xfrm>
              <a:off x="71406" y="2430297"/>
              <a:ext cx="155575" cy="161925"/>
            </a:xfrm>
            <a:prstGeom prst="rect">
              <a:avLst/>
            </a:prstGeom>
            <a:noFill/>
          </p:spPr>
        </p:pic>
        <p:grpSp>
          <p:nvGrpSpPr>
            <p:cNvPr id="209" name="组合 208"/>
            <p:cNvGrpSpPr/>
            <p:nvPr/>
          </p:nvGrpSpPr>
          <p:grpSpPr>
            <a:xfrm>
              <a:off x="-105228" y="2767015"/>
              <a:ext cx="536577" cy="161925"/>
              <a:chOff x="-105228" y="2712725"/>
              <a:chExt cx="536577" cy="161925"/>
            </a:xfrm>
          </p:grpSpPr>
          <p:pic>
            <p:nvPicPr>
              <p:cNvPr id="191" name="Picture 4" descr="C:\Users\Administrator\Desktop\文思海辉图标\p16 图标.png"/>
              <p:cNvPicPr>
                <a:picLocks noChangeAspect="1" noChangeArrowheads="1"/>
              </p:cNvPicPr>
              <p:nvPr/>
            </p:nvPicPr>
            <p:blipFill>
              <a:blip r:embed="rId4"/>
              <a:srcRect/>
              <a:stretch>
                <a:fillRect/>
              </a:stretch>
            </p:blipFill>
            <p:spPr bwMode="auto">
              <a:xfrm>
                <a:off x="-105228" y="2712725"/>
                <a:ext cx="155575" cy="161925"/>
              </a:xfrm>
              <a:prstGeom prst="rect">
                <a:avLst/>
              </a:prstGeom>
              <a:noFill/>
            </p:spPr>
          </p:pic>
          <p:pic>
            <p:nvPicPr>
              <p:cNvPr id="192" name="Picture 4" descr="C:\Users\Administrator\Desktop\文思海辉图标\p16 图标.png"/>
              <p:cNvPicPr>
                <a:picLocks noChangeAspect="1" noChangeArrowheads="1"/>
              </p:cNvPicPr>
              <p:nvPr/>
            </p:nvPicPr>
            <p:blipFill>
              <a:blip r:embed="rId4"/>
              <a:srcRect/>
              <a:stretch>
                <a:fillRect/>
              </a:stretch>
            </p:blipFill>
            <p:spPr bwMode="auto">
              <a:xfrm>
                <a:off x="85273" y="2712725"/>
                <a:ext cx="155575" cy="161925"/>
              </a:xfrm>
              <a:prstGeom prst="rect">
                <a:avLst/>
              </a:prstGeom>
              <a:noFill/>
            </p:spPr>
          </p:pic>
          <p:pic>
            <p:nvPicPr>
              <p:cNvPr id="193" name="Picture 4" descr="C:\Users\Administrator\Desktop\文思海辉图标\p16 图标.png"/>
              <p:cNvPicPr>
                <a:picLocks noChangeAspect="1" noChangeArrowheads="1"/>
              </p:cNvPicPr>
              <p:nvPr/>
            </p:nvPicPr>
            <p:blipFill>
              <a:blip r:embed="rId4"/>
              <a:srcRect/>
              <a:stretch>
                <a:fillRect/>
              </a:stretch>
            </p:blipFill>
            <p:spPr bwMode="auto">
              <a:xfrm>
                <a:off x="275774" y="2712725"/>
                <a:ext cx="155575" cy="161925"/>
              </a:xfrm>
              <a:prstGeom prst="rect">
                <a:avLst/>
              </a:prstGeom>
              <a:noFill/>
            </p:spPr>
          </p:pic>
        </p:grpSp>
        <p:grpSp>
          <p:nvGrpSpPr>
            <p:cNvPr id="210" name="组合 209"/>
            <p:cNvGrpSpPr/>
            <p:nvPr/>
          </p:nvGrpSpPr>
          <p:grpSpPr>
            <a:xfrm>
              <a:off x="-482969" y="3071816"/>
              <a:ext cx="1282459" cy="376239"/>
              <a:chOff x="-482969" y="3071816"/>
              <a:chExt cx="1282459" cy="376239"/>
            </a:xfrm>
          </p:grpSpPr>
          <p:pic>
            <p:nvPicPr>
              <p:cNvPr id="195" name="Picture 4" descr="C:\Users\Administrator\Desktop\文思海辉图标\p16 图标.png"/>
              <p:cNvPicPr>
                <a:picLocks noChangeAspect="1" noChangeArrowheads="1"/>
              </p:cNvPicPr>
              <p:nvPr/>
            </p:nvPicPr>
            <p:blipFill>
              <a:blip r:embed="rId4"/>
              <a:srcRect/>
              <a:stretch>
                <a:fillRect/>
              </a:stretch>
            </p:blipFill>
            <p:spPr bwMode="auto">
              <a:xfrm>
                <a:off x="-299592" y="3071816"/>
                <a:ext cx="155575" cy="161925"/>
              </a:xfrm>
              <a:prstGeom prst="rect">
                <a:avLst/>
              </a:prstGeom>
              <a:noFill/>
            </p:spPr>
          </p:pic>
          <p:pic>
            <p:nvPicPr>
              <p:cNvPr id="196" name="Picture 4" descr="C:\Users\Administrator\Desktop\文思海辉图标\p16 图标.png"/>
              <p:cNvPicPr>
                <a:picLocks noChangeAspect="1" noChangeArrowheads="1"/>
              </p:cNvPicPr>
              <p:nvPr/>
            </p:nvPicPr>
            <p:blipFill>
              <a:blip r:embed="rId4"/>
              <a:srcRect/>
              <a:stretch>
                <a:fillRect/>
              </a:stretch>
            </p:blipFill>
            <p:spPr bwMode="auto">
              <a:xfrm>
                <a:off x="-106760" y="3071816"/>
                <a:ext cx="155575" cy="161925"/>
              </a:xfrm>
              <a:prstGeom prst="rect">
                <a:avLst/>
              </a:prstGeom>
              <a:noFill/>
            </p:spPr>
          </p:pic>
          <p:pic>
            <p:nvPicPr>
              <p:cNvPr id="197" name="Picture 4" descr="C:\Users\Administrator\Desktop\文思海辉图标\p16 图标.png"/>
              <p:cNvPicPr>
                <a:picLocks noChangeAspect="1" noChangeArrowheads="1"/>
              </p:cNvPicPr>
              <p:nvPr/>
            </p:nvPicPr>
            <p:blipFill>
              <a:blip r:embed="rId4"/>
              <a:srcRect/>
              <a:stretch>
                <a:fillRect/>
              </a:stretch>
            </p:blipFill>
            <p:spPr bwMode="auto">
              <a:xfrm>
                <a:off x="86072" y="3071816"/>
                <a:ext cx="155575" cy="161925"/>
              </a:xfrm>
              <a:prstGeom prst="rect">
                <a:avLst/>
              </a:prstGeom>
              <a:noFill/>
            </p:spPr>
          </p:pic>
          <p:pic>
            <p:nvPicPr>
              <p:cNvPr id="198" name="Picture 4" descr="C:\Users\Administrator\Desktop\文思海辉图标\p16 图标.png"/>
              <p:cNvPicPr>
                <a:picLocks noChangeAspect="1" noChangeArrowheads="1"/>
              </p:cNvPicPr>
              <p:nvPr/>
            </p:nvPicPr>
            <p:blipFill>
              <a:blip r:embed="rId4"/>
              <a:srcRect/>
              <a:stretch>
                <a:fillRect/>
              </a:stretch>
            </p:blipFill>
            <p:spPr bwMode="auto">
              <a:xfrm>
                <a:off x="278904" y="3071816"/>
                <a:ext cx="155575" cy="161925"/>
              </a:xfrm>
              <a:prstGeom prst="rect">
                <a:avLst/>
              </a:prstGeom>
              <a:noFill/>
            </p:spPr>
          </p:pic>
          <p:pic>
            <p:nvPicPr>
              <p:cNvPr id="199" name="Picture 4" descr="C:\Users\Administrator\Desktop\文思海辉图标\p16 图标.png"/>
              <p:cNvPicPr>
                <a:picLocks noChangeAspect="1" noChangeArrowheads="1"/>
              </p:cNvPicPr>
              <p:nvPr/>
            </p:nvPicPr>
            <p:blipFill>
              <a:blip r:embed="rId4"/>
              <a:srcRect/>
              <a:stretch>
                <a:fillRect/>
              </a:stretch>
            </p:blipFill>
            <p:spPr bwMode="auto">
              <a:xfrm>
                <a:off x="471736" y="3071816"/>
                <a:ext cx="155575" cy="161925"/>
              </a:xfrm>
              <a:prstGeom prst="rect">
                <a:avLst/>
              </a:prstGeom>
              <a:noFill/>
            </p:spPr>
          </p:pic>
          <p:pic>
            <p:nvPicPr>
              <p:cNvPr id="201" name="Picture 4" descr="C:\Users\Administrator\Desktop\文思海辉图标\p16 图标.png"/>
              <p:cNvPicPr>
                <a:picLocks noChangeAspect="1" noChangeArrowheads="1"/>
              </p:cNvPicPr>
              <p:nvPr/>
            </p:nvPicPr>
            <p:blipFill>
              <a:blip r:embed="rId4"/>
              <a:srcRect/>
              <a:stretch>
                <a:fillRect/>
              </a:stretch>
            </p:blipFill>
            <p:spPr bwMode="auto">
              <a:xfrm>
                <a:off x="-482969" y="3286130"/>
                <a:ext cx="155575" cy="161925"/>
              </a:xfrm>
              <a:prstGeom prst="rect">
                <a:avLst/>
              </a:prstGeom>
              <a:noFill/>
            </p:spPr>
          </p:pic>
          <p:pic>
            <p:nvPicPr>
              <p:cNvPr id="202" name="Picture 4" descr="C:\Users\Administrator\Desktop\文思海辉图标\p16 图标.png"/>
              <p:cNvPicPr>
                <a:picLocks noChangeAspect="1" noChangeArrowheads="1"/>
              </p:cNvPicPr>
              <p:nvPr/>
            </p:nvPicPr>
            <p:blipFill>
              <a:blip r:embed="rId4"/>
              <a:srcRect/>
              <a:stretch>
                <a:fillRect/>
              </a:stretch>
            </p:blipFill>
            <p:spPr bwMode="auto">
              <a:xfrm>
                <a:off x="-295155" y="3286130"/>
                <a:ext cx="155575" cy="161925"/>
              </a:xfrm>
              <a:prstGeom prst="rect">
                <a:avLst/>
              </a:prstGeom>
              <a:noFill/>
            </p:spPr>
          </p:pic>
          <p:pic>
            <p:nvPicPr>
              <p:cNvPr id="203" name="Picture 4" descr="C:\Users\Administrator\Desktop\文思海辉图标\p16 图标.png"/>
              <p:cNvPicPr>
                <a:picLocks noChangeAspect="1" noChangeArrowheads="1"/>
              </p:cNvPicPr>
              <p:nvPr/>
            </p:nvPicPr>
            <p:blipFill>
              <a:blip r:embed="rId4"/>
              <a:srcRect/>
              <a:stretch>
                <a:fillRect/>
              </a:stretch>
            </p:blipFill>
            <p:spPr bwMode="auto">
              <a:xfrm>
                <a:off x="-107341" y="3286130"/>
                <a:ext cx="155575" cy="161925"/>
              </a:xfrm>
              <a:prstGeom prst="rect">
                <a:avLst/>
              </a:prstGeom>
              <a:noFill/>
            </p:spPr>
          </p:pic>
          <p:pic>
            <p:nvPicPr>
              <p:cNvPr id="204" name="Picture 4" descr="C:\Users\Administrator\Desktop\文思海辉图标\p16 图标.png"/>
              <p:cNvPicPr>
                <a:picLocks noChangeAspect="1" noChangeArrowheads="1"/>
              </p:cNvPicPr>
              <p:nvPr/>
            </p:nvPicPr>
            <p:blipFill>
              <a:blip r:embed="rId4"/>
              <a:srcRect/>
              <a:stretch>
                <a:fillRect/>
              </a:stretch>
            </p:blipFill>
            <p:spPr bwMode="auto">
              <a:xfrm>
                <a:off x="80473" y="3286130"/>
                <a:ext cx="155575" cy="161925"/>
              </a:xfrm>
              <a:prstGeom prst="rect">
                <a:avLst/>
              </a:prstGeom>
              <a:noFill/>
            </p:spPr>
          </p:pic>
          <p:pic>
            <p:nvPicPr>
              <p:cNvPr id="205" name="Picture 4" descr="C:\Users\Administrator\Desktop\文思海辉图标\p16 图标.png"/>
              <p:cNvPicPr>
                <a:picLocks noChangeAspect="1" noChangeArrowheads="1"/>
              </p:cNvPicPr>
              <p:nvPr/>
            </p:nvPicPr>
            <p:blipFill>
              <a:blip r:embed="rId4"/>
              <a:srcRect/>
              <a:stretch>
                <a:fillRect/>
              </a:stretch>
            </p:blipFill>
            <p:spPr bwMode="auto">
              <a:xfrm>
                <a:off x="268287" y="3286130"/>
                <a:ext cx="155575" cy="161925"/>
              </a:xfrm>
              <a:prstGeom prst="rect">
                <a:avLst/>
              </a:prstGeom>
              <a:noFill/>
            </p:spPr>
          </p:pic>
          <p:pic>
            <p:nvPicPr>
              <p:cNvPr id="206" name="Picture 4" descr="C:\Users\Administrator\Desktop\文思海辉图标\p16 图标.png"/>
              <p:cNvPicPr>
                <a:picLocks noChangeAspect="1" noChangeArrowheads="1"/>
              </p:cNvPicPr>
              <p:nvPr/>
            </p:nvPicPr>
            <p:blipFill>
              <a:blip r:embed="rId4"/>
              <a:srcRect/>
              <a:stretch>
                <a:fillRect/>
              </a:stretch>
            </p:blipFill>
            <p:spPr bwMode="auto">
              <a:xfrm>
                <a:off x="456101" y="3286130"/>
                <a:ext cx="155575" cy="161925"/>
              </a:xfrm>
              <a:prstGeom prst="rect">
                <a:avLst/>
              </a:prstGeom>
              <a:noFill/>
            </p:spPr>
          </p:pic>
          <p:pic>
            <p:nvPicPr>
              <p:cNvPr id="207" name="Picture 4" descr="C:\Users\Administrator\Desktop\文思海辉图标\p16 图标.png"/>
              <p:cNvPicPr>
                <a:picLocks noChangeAspect="1" noChangeArrowheads="1"/>
              </p:cNvPicPr>
              <p:nvPr/>
            </p:nvPicPr>
            <p:blipFill>
              <a:blip r:embed="rId4"/>
              <a:srcRect/>
              <a:stretch>
                <a:fillRect/>
              </a:stretch>
            </p:blipFill>
            <p:spPr bwMode="auto">
              <a:xfrm>
                <a:off x="643915" y="3286130"/>
                <a:ext cx="155575" cy="161925"/>
              </a:xfrm>
              <a:prstGeom prst="rect">
                <a:avLst/>
              </a:prstGeom>
              <a:noFill/>
            </p:spPr>
          </p:pic>
        </p:grpSp>
      </p:grpSp>
      <p:sp>
        <p:nvSpPr>
          <p:cNvPr id="212" name="TextBox 211"/>
          <p:cNvSpPr txBox="1"/>
          <p:nvPr/>
        </p:nvSpPr>
        <p:spPr>
          <a:xfrm>
            <a:off x="3079856" y="1611373"/>
            <a:ext cx="2437518" cy="513410"/>
          </a:xfrm>
          <a:prstGeom prst="rect">
            <a:avLst/>
          </a:prstGeom>
          <a:noFill/>
        </p:spPr>
        <p:txBody>
          <a:bodyPr wrap="square" rtlCol="0">
            <a:spAutoFit/>
          </a:bodyPr>
          <a:lstStyle/>
          <a:p>
            <a:pPr algn="ctr">
              <a:lnSpc>
                <a:spcPct val="114000"/>
              </a:lnSpc>
            </a:pPr>
            <a:r>
              <a:rPr lang="en-US" altLang="zh-CN" sz="1100" dirty="0" smtClean="0">
                <a:solidFill>
                  <a:schemeClr val="tx1">
                    <a:lumMod val="75000"/>
                    <a:lumOff val="25000"/>
                  </a:schemeClr>
                </a:solidFill>
                <a:latin typeface="微软雅黑" pitchFamily="34" charset="-122"/>
                <a:ea typeface="微软雅黑" pitchFamily="34" charset="-122"/>
              </a:rPr>
              <a:t>2013</a:t>
            </a:r>
          </a:p>
          <a:p>
            <a:pPr algn="ctr">
              <a:lnSpc>
                <a:spcPct val="114000"/>
              </a:lnSpc>
            </a:pPr>
            <a:r>
              <a:rPr lang="en-US" altLang="zh-CN" sz="1300" dirty="0" smtClean="0">
                <a:solidFill>
                  <a:schemeClr val="tx1">
                    <a:lumMod val="75000"/>
                    <a:lumOff val="25000"/>
                  </a:schemeClr>
                </a:solidFill>
                <a:latin typeface="微软雅黑" pitchFamily="34" charset="-122"/>
                <a:ea typeface="微软雅黑" pitchFamily="34" charset="-122"/>
              </a:rPr>
              <a:t>$1M+ </a:t>
            </a:r>
            <a:r>
              <a:rPr lang="zh-CN" altLang="en-US" sz="1300" dirty="0" smtClean="0">
                <a:solidFill>
                  <a:schemeClr val="tx1">
                    <a:lumMod val="75000"/>
                    <a:lumOff val="25000"/>
                  </a:schemeClr>
                </a:solidFill>
                <a:latin typeface="微软雅黑" pitchFamily="34" charset="-122"/>
                <a:ea typeface="微软雅黑" pitchFamily="34" charset="-122"/>
              </a:rPr>
              <a:t>客户数</a:t>
            </a:r>
            <a:r>
              <a:rPr lang="en-US" altLang="zh-CN" sz="1300" dirty="0" smtClean="0">
                <a:solidFill>
                  <a:schemeClr val="tx1">
                    <a:lumMod val="75000"/>
                    <a:lumOff val="25000"/>
                  </a:schemeClr>
                </a:solidFill>
                <a:latin typeface="微软雅黑" pitchFamily="34" charset="-122"/>
                <a:ea typeface="微软雅黑" pitchFamily="34" charset="-122"/>
              </a:rPr>
              <a:t>: 99</a:t>
            </a:r>
          </a:p>
        </p:txBody>
      </p:sp>
      <p:sp>
        <p:nvSpPr>
          <p:cNvPr id="213" name="TextBox 212"/>
          <p:cNvSpPr txBox="1"/>
          <p:nvPr/>
        </p:nvSpPr>
        <p:spPr>
          <a:xfrm>
            <a:off x="5746119" y="1317670"/>
            <a:ext cx="2437518" cy="513410"/>
          </a:xfrm>
          <a:prstGeom prst="rect">
            <a:avLst/>
          </a:prstGeom>
          <a:noFill/>
        </p:spPr>
        <p:txBody>
          <a:bodyPr wrap="square" rtlCol="0">
            <a:spAutoFit/>
          </a:bodyPr>
          <a:lstStyle/>
          <a:p>
            <a:pPr algn="ctr">
              <a:lnSpc>
                <a:spcPct val="114000"/>
              </a:lnSpc>
            </a:pPr>
            <a:r>
              <a:rPr lang="en-US" altLang="zh-CN" sz="1100" dirty="0" smtClean="0">
                <a:solidFill>
                  <a:schemeClr val="tx1">
                    <a:lumMod val="75000"/>
                    <a:lumOff val="25000"/>
                  </a:schemeClr>
                </a:solidFill>
                <a:latin typeface="微软雅黑" pitchFamily="34" charset="-122"/>
                <a:ea typeface="微软雅黑" pitchFamily="34" charset="-122"/>
              </a:rPr>
              <a:t>2014</a:t>
            </a:r>
          </a:p>
          <a:p>
            <a:pPr algn="ctr">
              <a:lnSpc>
                <a:spcPct val="114000"/>
              </a:lnSpc>
            </a:pPr>
            <a:r>
              <a:rPr lang="en-US" altLang="zh-CN" sz="1300" dirty="0" smtClean="0">
                <a:solidFill>
                  <a:schemeClr val="tx1">
                    <a:lumMod val="75000"/>
                    <a:lumOff val="25000"/>
                  </a:schemeClr>
                </a:solidFill>
                <a:latin typeface="微软雅黑" pitchFamily="34" charset="-122"/>
                <a:ea typeface="微软雅黑" pitchFamily="34" charset="-122"/>
              </a:rPr>
              <a:t>$1M+ </a:t>
            </a:r>
            <a:r>
              <a:rPr lang="zh-CN" altLang="en-US" sz="1300" dirty="0" smtClean="0">
                <a:solidFill>
                  <a:schemeClr val="tx1">
                    <a:lumMod val="75000"/>
                    <a:lumOff val="25000"/>
                  </a:schemeClr>
                </a:solidFill>
                <a:latin typeface="微软雅黑" pitchFamily="34" charset="-122"/>
                <a:ea typeface="微软雅黑" pitchFamily="34" charset="-122"/>
              </a:rPr>
              <a:t>客户数</a:t>
            </a:r>
            <a:r>
              <a:rPr lang="en-US" altLang="zh-CN" sz="1300" dirty="0" smtClean="0">
                <a:solidFill>
                  <a:schemeClr val="tx1">
                    <a:lumMod val="75000"/>
                    <a:lumOff val="25000"/>
                  </a:schemeClr>
                </a:solidFill>
                <a:latin typeface="微软雅黑" pitchFamily="34" charset="-122"/>
                <a:ea typeface="微软雅黑" pitchFamily="34" charset="-122"/>
              </a:rPr>
              <a:t>: 118</a:t>
            </a:r>
          </a:p>
        </p:txBody>
      </p:sp>
      <p:sp>
        <p:nvSpPr>
          <p:cNvPr id="214" name="TextBox 213"/>
          <p:cNvSpPr txBox="1"/>
          <p:nvPr/>
        </p:nvSpPr>
        <p:spPr>
          <a:xfrm>
            <a:off x="476284" y="2151073"/>
            <a:ext cx="1071570" cy="1180836"/>
          </a:xfrm>
          <a:prstGeom prst="rect">
            <a:avLst/>
          </a:prstGeom>
          <a:noFill/>
        </p:spPr>
        <p:txBody>
          <a:bodyPr wrap="square" rtlCol="0">
            <a:spAutoFit/>
          </a:bodyPr>
          <a:lstStyle/>
          <a:p>
            <a:pPr>
              <a:lnSpc>
                <a:spcPct val="250000"/>
              </a:lnSpc>
            </a:pPr>
            <a:r>
              <a:rPr lang="en-US" altLang="zh-CN" sz="1000" dirty="0" smtClean="0">
                <a:solidFill>
                  <a:schemeClr val="tx1">
                    <a:lumMod val="75000"/>
                    <a:lumOff val="25000"/>
                  </a:schemeClr>
                </a:solidFill>
                <a:latin typeface="微软雅黑" pitchFamily="34" charset="-122"/>
                <a:ea typeface="微软雅黑" pitchFamily="34" charset="-122"/>
              </a:rPr>
              <a:t>$10M+</a:t>
            </a:r>
          </a:p>
          <a:p>
            <a:pPr>
              <a:lnSpc>
                <a:spcPct val="250000"/>
              </a:lnSpc>
            </a:pPr>
            <a:r>
              <a:rPr lang="en-US" altLang="zh-CN" sz="1000" dirty="0" smtClean="0">
                <a:solidFill>
                  <a:schemeClr val="tx1">
                    <a:lumMod val="75000"/>
                    <a:lumOff val="25000"/>
                  </a:schemeClr>
                </a:solidFill>
                <a:latin typeface="微软雅黑" pitchFamily="34" charset="-122"/>
                <a:ea typeface="微软雅黑" pitchFamily="34" charset="-122"/>
              </a:rPr>
              <a:t>$5 - 10M</a:t>
            </a:r>
          </a:p>
          <a:p>
            <a:pPr>
              <a:lnSpc>
                <a:spcPct val="250000"/>
              </a:lnSpc>
            </a:pPr>
            <a:r>
              <a:rPr lang="en-US" altLang="zh-CN" sz="1000" dirty="0" smtClean="0">
                <a:solidFill>
                  <a:schemeClr val="tx1">
                    <a:lumMod val="75000"/>
                    <a:lumOff val="25000"/>
                  </a:schemeClr>
                </a:solidFill>
                <a:latin typeface="微软雅黑" pitchFamily="34" charset="-122"/>
                <a:ea typeface="微软雅黑" pitchFamily="34" charset="-122"/>
              </a:rPr>
              <a:t>$1 - 5M</a:t>
            </a:r>
          </a:p>
        </p:txBody>
      </p:sp>
      <p:sp>
        <p:nvSpPr>
          <p:cNvPr id="215" name="TextBox 214"/>
          <p:cNvSpPr txBox="1"/>
          <p:nvPr/>
        </p:nvSpPr>
        <p:spPr>
          <a:xfrm>
            <a:off x="2166943" y="2365387"/>
            <a:ext cx="785818" cy="262572"/>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latin typeface="微软雅黑" pitchFamily="34" charset="-122"/>
                <a:ea typeface="微软雅黑" pitchFamily="34" charset="-122"/>
              </a:rPr>
              <a:t>8</a:t>
            </a:r>
            <a:r>
              <a:rPr lang="zh-CN" altLang="en-US" sz="1050" dirty="0" smtClean="0">
                <a:solidFill>
                  <a:schemeClr val="tx1">
                    <a:lumMod val="75000"/>
                    <a:lumOff val="25000"/>
                  </a:schemeClr>
                </a:solidFill>
                <a:latin typeface="微软雅黑" pitchFamily="34" charset="-122"/>
                <a:ea typeface="微软雅黑" pitchFamily="34" charset="-122"/>
              </a:rPr>
              <a:t>家客户</a:t>
            </a:r>
            <a:endParaRPr lang="en-US" altLang="zh-CN" sz="1200" dirty="0" smtClean="0">
              <a:solidFill>
                <a:schemeClr val="tx1">
                  <a:lumMod val="75000"/>
                  <a:lumOff val="25000"/>
                </a:schemeClr>
              </a:solidFill>
              <a:latin typeface="微软雅黑" pitchFamily="34" charset="-122"/>
              <a:ea typeface="微软雅黑" pitchFamily="34" charset="-122"/>
            </a:endParaRPr>
          </a:p>
        </p:txBody>
      </p:sp>
      <p:sp>
        <p:nvSpPr>
          <p:cNvPr id="216" name="TextBox 215"/>
          <p:cNvSpPr txBox="1"/>
          <p:nvPr/>
        </p:nvSpPr>
        <p:spPr>
          <a:xfrm>
            <a:off x="2382951" y="2714074"/>
            <a:ext cx="785818"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latin typeface="微软雅黑" pitchFamily="34" charset="-122"/>
                <a:ea typeface="微软雅黑" pitchFamily="34" charset="-122"/>
              </a:rPr>
              <a:t>16</a:t>
            </a:r>
            <a:r>
              <a:rPr lang="zh-CN" altLang="en-US" sz="1050" dirty="0" smtClean="0">
                <a:solidFill>
                  <a:schemeClr val="tx1">
                    <a:lumMod val="75000"/>
                    <a:lumOff val="25000"/>
                  </a:schemeClr>
                </a:solidFill>
                <a:latin typeface="微软雅黑" pitchFamily="34" charset="-122"/>
                <a:ea typeface="微软雅黑" pitchFamily="34" charset="-122"/>
              </a:rPr>
              <a:t>家客户</a:t>
            </a:r>
            <a:endParaRPr lang="en-US" altLang="zh-CN" sz="1200" dirty="0" smtClean="0">
              <a:solidFill>
                <a:schemeClr val="tx1">
                  <a:lumMod val="75000"/>
                  <a:lumOff val="25000"/>
                </a:schemeClr>
              </a:solidFill>
              <a:latin typeface="微软雅黑" pitchFamily="34" charset="-122"/>
              <a:ea typeface="微软雅黑" pitchFamily="34" charset="-122"/>
            </a:endParaRPr>
          </a:p>
        </p:txBody>
      </p:sp>
      <p:sp>
        <p:nvSpPr>
          <p:cNvPr id="217" name="TextBox 216"/>
          <p:cNvSpPr txBox="1"/>
          <p:nvPr/>
        </p:nvSpPr>
        <p:spPr>
          <a:xfrm>
            <a:off x="2643071" y="3119522"/>
            <a:ext cx="785818"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latin typeface="微软雅黑" pitchFamily="34" charset="-122"/>
                <a:ea typeface="微软雅黑" pitchFamily="34" charset="-122"/>
              </a:rPr>
              <a:t>75</a:t>
            </a:r>
            <a:r>
              <a:rPr lang="zh-CN" altLang="en-US" sz="1050" dirty="0" smtClean="0">
                <a:solidFill>
                  <a:schemeClr val="tx1">
                    <a:lumMod val="75000"/>
                    <a:lumOff val="25000"/>
                  </a:schemeClr>
                </a:solidFill>
                <a:latin typeface="微软雅黑" pitchFamily="34" charset="-122"/>
                <a:ea typeface="微软雅黑" pitchFamily="34" charset="-122"/>
              </a:rPr>
              <a:t>家客户</a:t>
            </a:r>
            <a:endParaRPr lang="en-US" altLang="zh-CN" sz="1200" dirty="0" smtClean="0">
              <a:solidFill>
                <a:schemeClr val="tx1">
                  <a:lumMod val="75000"/>
                  <a:lumOff val="25000"/>
                </a:schemeClr>
              </a:solidFill>
              <a:latin typeface="微软雅黑" pitchFamily="34" charset="-122"/>
              <a:ea typeface="微软雅黑" pitchFamily="34" charset="-122"/>
            </a:endParaRPr>
          </a:p>
        </p:txBody>
      </p:sp>
      <p:sp>
        <p:nvSpPr>
          <p:cNvPr id="218" name="TextBox 217"/>
          <p:cNvSpPr txBox="1"/>
          <p:nvPr/>
        </p:nvSpPr>
        <p:spPr>
          <a:xfrm>
            <a:off x="4564152" y="2253642"/>
            <a:ext cx="785818"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latin typeface="微软雅黑" pitchFamily="34" charset="-122"/>
                <a:ea typeface="微软雅黑" pitchFamily="34" charset="-122"/>
              </a:rPr>
              <a:t>12</a:t>
            </a:r>
            <a:r>
              <a:rPr lang="zh-CN" altLang="en-US" sz="1050" dirty="0" smtClean="0">
                <a:solidFill>
                  <a:schemeClr val="tx1">
                    <a:lumMod val="75000"/>
                    <a:lumOff val="25000"/>
                  </a:schemeClr>
                </a:solidFill>
                <a:latin typeface="微软雅黑" pitchFamily="34" charset="-122"/>
                <a:ea typeface="微软雅黑" pitchFamily="34" charset="-122"/>
              </a:rPr>
              <a:t>家客户</a:t>
            </a:r>
            <a:endParaRPr lang="en-US" altLang="zh-CN" sz="1200" dirty="0" smtClean="0">
              <a:solidFill>
                <a:schemeClr val="tx1">
                  <a:lumMod val="75000"/>
                  <a:lumOff val="25000"/>
                </a:schemeClr>
              </a:solidFill>
              <a:latin typeface="微软雅黑" pitchFamily="34" charset="-122"/>
              <a:ea typeface="微软雅黑" pitchFamily="34" charset="-122"/>
            </a:endParaRPr>
          </a:p>
        </p:txBody>
      </p:sp>
      <p:sp>
        <p:nvSpPr>
          <p:cNvPr id="219" name="TextBox 218"/>
          <p:cNvSpPr txBox="1"/>
          <p:nvPr/>
        </p:nvSpPr>
        <p:spPr>
          <a:xfrm>
            <a:off x="4841953" y="2662996"/>
            <a:ext cx="785818"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latin typeface="微软雅黑" pitchFamily="34" charset="-122"/>
                <a:ea typeface="微软雅黑" pitchFamily="34" charset="-122"/>
              </a:rPr>
              <a:t>12</a:t>
            </a:r>
            <a:r>
              <a:rPr lang="zh-CN" altLang="en-US" sz="1050" dirty="0" smtClean="0">
                <a:solidFill>
                  <a:schemeClr val="tx1">
                    <a:lumMod val="75000"/>
                    <a:lumOff val="25000"/>
                  </a:schemeClr>
                </a:solidFill>
                <a:latin typeface="微软雅黑" pitchFamily="34" charset="-122"/>
                <a:ea typeface="微软雅黑" pitchFamily="34" charset="-122"/>
              </a:rPr>
              <a:t>家客户</a:t>
            </a:r>
            <a:endParaRPr lang="en-US" altLang="zh-CN" sz="1200" dirty="0" smtClean="0">
              <a:solidFill>
                <a:schemeClr val="tx1">
                  <a:lumMod val="75000"/>
                  <a:lumOff val="25000"/>
                </a:schemeClr>
              </a:solidFill>
              <a:latin typeface="微软雅黑" pitchFamily="34" charset="-122"/>
              <a:ea typeface="微软雅黑" pitchFamily="34" charset="-122"/>
            </a:endParaRPr>
          </a:p>
        </p:txBody>
      </p:sp>
      <p:sp>
        <p:nvSpPr>
          <p:cNvPr id="220" name="TextBox 219"/>
          <p:cNvSpPr txBox="1"/>
          <p:nvPr/>
        </p:nvSpPr>
        <p:spPr>
          <a:xfrm>
            <a:off x="5087968" y="3119522"/>
            <a:ext cx="785818"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latin typeface="微软雅黑" pitchFamily="34" charset="-122"/>
                <a:ea typeface="微软雅黑" pitchFamily="34" charset="-122"/>
              </a:rPr>
              <a:t>82</a:t>
            </a:r>
            <a:r>
              <a:rPr lang="zh-CN" altLang="en-US" sz="1050" dirty="0" smtClean="0">
                <a:solidFill>
                  <a:schemeClr val="tx1">
                    <a:lumMod val="75000"/>
                    <a:lumOff val="25000"/>
                  </a:schemeClr>
                </a:solidFill>
                <a:latin typeface="微软雅黑" pitchFamily="34" charset="-122"/>
                <a:ea typeface="微软雅黑" pitchFamily="34" charset="-122"/>
              </a:rPr>
              <a:t>家客户</a:t>
            </a:r>
            <a:endParaRPr lang="en-US" altLang="zh-CN" sz="1200" dirty="0" smtClean="0">
              <a:solidFill>
                <a:schemeClr val="tx1">
                  <a:lumMod val="75000"/>
                  <a:lumOff val="25000"/>
                </a:schemeClr>
              </a:solidFill>
              <a:latin typeface="微软雅黑" pitchFamily="34" charset="-122"/>
              <a:ea typeface="微软雅黑" pitchFamily="34" charset="-122"/>
            </a:endParaRPr>
          </a:p>
        </p:txBody>
      </p:sp>
      <p:sp>
        <p:nvSpPr>
          <p:cNvPr id="221" name="TextBox 220"/>
          <p:cNvSpPr txBox="1"/>
          <p:nvPr/>
        </p:nvSpPr>
        <p:spPr>
          <a:xfrm>
            <a:off x="7334332" y="2071684"/>
            <a:ext cx="785818"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latin typeface="微软雅黑" pitchFamily="34" charset="-122"/>
                <a:ea typeface="微软雅黑" pitchFamily="34" charset="-122"/>
              </a:rPr>
              <a:t>14</a:t>
            </a:r>
            <a:r>
              <a:rPr lang="zh-CN" altLang="en-US" sz="1050" dirty="0" smtClean="0">
                <a:solidFill>
                  <a:schemeClr val="tx1">
                    <a:lumMod val="75000"/>
                    <a:lumOff val="25000"/>
                  </a:schemeClr>
                </a:solidFill>
                <a:latin typeface="微软雅黑" pitchFamily="34" charset="-122"/>
                <a:ea typeface="微软雅黑" pitchFamily="34" charset="-122"/>
              </a:rPr>
              <a:t>家客户</a:t>
            </a:r>
            <a:endParaRPr lang="en-US" altLang="zh-CN" sz="1200" dirty="0" smtClean="0">
              <a:solidFill>
                <a:schemeClr val="tx1">
                  <a:lumMod val="75000"/>
                  <a:lumOff val="25000"/>
                </a:schemeClr>
              </a:solidFill>
              <a:latin typeface="微软雅黑" pitchFamily="34" charset="-122"/>
              <a:ea typeface="微软雅黑" pitchFamily="34" charset="-122"/>
            </a:endParaRPr>
          </a:p>
        </p:txBody>
      </p:sp>
      <p:sp>
        <p:nvSpPr>
          <p:cNvPr id="222" name="TextBox 221"/>
          <p:cNvSpPr txBox="1"/>
          <p:nvPr/>
        </p:nvSpPr>
        <p:spPr>
          <a:xfrm>
            <a:off x="7671611" y="2555848"/>
            <a:ext cx="785818"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latin typeface="微软雅黑" pitchFamily="34" charset="-122"/>
                <a:ea typeface="微软雅黑" pitchFamily="34" charset="-122"/>
              </a:rPr>
              <a:t>16</a:t>
            </a:r>
            <a:r>
              <a:rPr lang="zh-CN" altLang="en-US" sz="1050" dirty="0" smtClean="0">
                <a:solidFill>
                  <a:schemeClr val="tx1">
                    <a:lumMod val="75000"/>
                    <a:lumOff val="25000"/>
                  </a:schemeClr>
                </a:solidFill>
                <a:latin typeface="微软雅黑" pitchFamily="34" charset="-122"/>
                <a:ea typeface="微软雅黑" pitchFamily="34" charset="-122"/>
              </a:rPr>
              <a:t>家客户</a:t>
            </a:r>
            <a:endParaRPr lang="en-US" altLang="zh-CN" sz="1200" dirty="0" smtClean="0">
              <a:solidFill>
                <a:schemeClr val="tx1">
                  <a:lumMod val="75000"/>
                  <a:lumOff val="25000"/>
                </a:schemeClr>
              </a:solidFill>
              <a:latin typeface="微软雅黑" pitchFamily="34" charset="-122"/>
              <a:ea typeface="微软雅黑" pitchFamily="34" charset="-122"/>
            </a:endParaRPr>
          </a:p>
        </p:txBody>
      </p:sp>
      <p:sp>
        <p:nvSpPr>
          <p:cNvPr id="223" name="TextBox 222"/>
          <p:cNvSpPr txBox="1"/>
          <p:nvPr/>
        </p:nvSpPr>
        <p:spPr>
          <a:xfrm>
            <a:off x="8016823" y="3119522"/>
            <a:ext cx="785818"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latin typeface="微软雅黑" pitchFamily="34" charset="-122"/>
                <a:ea typeface="微软雅黑" pitchFamily="34" charset="-122"/>
              </a:rPr>
              <a:t>88</a:t>
            </a:r>
            <a:r>
              <a:rPr lang="zh-CN" altLang="en-US" sz="1050" dirty="0" smtClean="0">
                <a:solidFill>
                  <a:schemeClr val="tx1">
                    <a:lumMod val="75000"/>
                    <a:lumOff val="25000"/>
                  </a:schemeClr>
                </a:solidFill>
                <a:latin typeface="微软雅黑" pitchFamily="34" charset="-122"/>
                <a:ea typeface="微软雅黑" pitchFamily="34" charset="-122"/>
              </a:rPr>
              <a:t>家客户</a:t>
            </a:r>
            <a:endParaRPr lang="en-US" altLang="zh-CN" sz="1200" dirty="0" smtClean="0">
              <a:solidFill>
                <a:schemeClr val="tx1">
                  <a:lumMod val="75000"/>
                  <a:lumOff val="25000"/>
                </a:schemeClr>
              </a:solidFill>
              <a:latin typeface="微软雅黑" pitchFamily="34" charset="-122"/>
              <a:ea typeface="微软雅黑" pitchFamily="34" charset="-122"/>
            </a:endParaRPr>
          </a:p>
        </p:txBody>
      </p:sp>
      <p:pic>
        <p:nvPicPr>
          <p:cNvPr id="2053" name="Picture 5" descr="C:\Users\Administrator\Desktop\文思海辉图标\p16 箭头.png"/>
          <p:cNvPicPr>
            <a:picLocks noChangeAspect="1" noChangeArrowheads="1"/>
          </p:cNvPicPr>
          <p:nvPr/>
        </p:nvPicPr>
        <p:blipFill>
          <a:blip r:embed="rId5"/>
          <a:srcRect/>
          <a:stretch>
            <a:fillRect/>
          </a:stretch>
        </p:blipFill>
        <p:spPr bwMode="auto">
          <a:xfrm>
            <a:off x="5619820" y="2285998"/>
            <a:ext cx="682625" cy="476250"/>
          </a:xfrm>
          <a:prstGeom prst="rect">
            <a:avLst/>
          </a:prstGeom>
          <a:noFill/>
        </p:spPr>
      </p:pic>
      <p:pic>
        <p:nvPicPr>
          <p:cNvPr id="228" name="Picture 5" descr="C:\Users\Administrator\Desktop\文思海辉图标\p16 箭头.png"/>
          <p:cNvPicPr>
            <a:picLocks noChangeAspect="1" noChangeArrowheads="1"/>
          </p:cNvPicPr>
          <p:nvPr/>
        </p:nvPicPr>
        <p:blipFill>
          <a:blip r:embed="rId5"/>
          <a:srcRect/>
          <a:stretch>
            <a:fillRect/>
          </a:stretch>
        </p:blipFill>
        <p:spPr bwMode="auto">
          <a:xfrm>
            <a:off x="3119490" y="2285998"/>
            <a:ext cx="682625" cy="476250"/>
          </a:xfrm>
          <a:prstGeom prst="rect">
            <a:avLst/>
          </a:prstGeom>
          <a:noFill/>
        </p:spPr>
      </p:pic>
      <p:sp>
        <p:nvSpPr>
          <p:cNvPr id="123" name="TextBox 122"/>
          <p:cNvSpPr txBox="1"/>
          <p:nvPr/>
        </p:nvSpPr>
        <p:spPr>
          <a:xfrm>
            <a:off x="2635633" y="4008778"/>
            <a:ext cx="571504" cy="267766"/>
          </a:xfrm>
          <a:prstGeom prst="rect">
            <a:avLst/>
          </a:prstGeom>
          <a:noFill/>
        </p:spPr>
        <p:txBody>
          <a:bodyPr wrap="square" rtlCol="0">
            <a:spAutoFit/>
          </a:bodyPr>
          <a:lstStyle/>
          <a:p>
            <a:pPr algn="ctr">
              <a:lnSpc>
                <a:spcPct val="114000"/>
              </a:lnSpc>
            </a:pPr>
            <a:r>
              <a:rPr lang="en-US" altLang="zh-CN" sz="1000" dirty="0" smtClean="0">
                <a:solidFill>
                  <a:schemeClr val="tx1">
                    <a:lumMod val="75000"/>
                    <a:lumOff val="25000"/>
                  </a:schemeClr>
                </a:solidFill>
                <a:ea typeface="微软雅黑" pitchFamily="34" charset="-122"/>
              </a:rPr>
              <a:t>30%</a:t>
            </a:r>
            <a:endParaRPr lang="zh-CN" altLang="en-US" sz="1000" dirty="0" smtClean="0">
              <a:solidFill>
                <a:schemeClr val="tx1">
                  <a:lumMod val="75000"/>
                  <a:lumOff val="25000"/>
                </a:schemeClr>
              </a:solidFill>
              <a:ea typeface="微软雅黑" pitchFamily="34" charset="-122"/>
            </a:endParaRPr>
          </a:p>
        </p:txBody>
      </p:sp>
      <p:sp>
        <p:nvSpPr>
          <p:cNvPr id="124" name="TextBox 123"/>
          <p:cNvSpPr txBox="1"/>
          <p:nvPr/>
        </p:nvSpPr>
        <p:spPr>
          <a:xfrm>
            <a:off x="2635633" y="4192754"/>
            <a:ext cx="571504" cy="267766"/>
          </a:xfrm>
          <a:prstGeom prst="rect">
            <a:avLst/>
          </a:prstGeom>
          <a:noFill/>
        </p:spPr>
        <p:txBody>
          <a:bodyPr wrap="square" rtlCol="0">
            <a:spAutoFit/>
          </a:bodyPr>
          <a:lstStyle/>
          <a:p>
            <a:pPr algn="ctr">
              <a:lnSpc>
                <a:spcPct val="114000"/>
              </a:lnSpc>
            </a:pPr>
            <a:r>
              <a:rPr lang="en-US" altLang="zh-CN" sz="1000" dirty="0" smtClean="0">
                <a:solidFill>
                  <a:schemeClr val="tx1">
                    <a:lumMod val="75000"/>
                    <a:lumOff val="25000"/>
                  </a:schemeClr>
                </a:solidFill>
                <a:ea typeface="微软雅黑" pitchFamily="34" charset="-122"/>
              </a:rPr>
              <a:t>36%</a:t>
            </a:r>
            <a:endParaRPr lang="zh-CN" altLang="en-US" sz="1000" dirty="0" smtClean="0">
              <a:solidFill>
                <a:schemeClr val="tx1">
                  <a:lumMod val="75000"/>
                  <a:lumOff val="25000"/>
                </a:schemeClr>
              </a:solidFill>
              <a:ea typeface="微软雅黑" pitchFamily="34" charset="-122"/>
            </a:endParaRPr>
          </a:p>
        </p:txBody>
      </p:sp>
      <p:sp>
        <p:nvSpPr>
          <p:cNvPr id="125" name="TextBox 124"/>
          <p:cNvSpPr txBox="1"/>
          <p:nvPr/>
        </p:nvSpPr>
        <p:spPr>
          <a:xfrm>
            <a:off x="2613963" y="4381714"/>
            <a:ext cx="614766" cy="267766"/>
          </a:xfrm>
          <a:prstGeom prst="rect">
            <a:avLst/>
          </a:prstGeom>
          <a:noFill/>
        </p:spPr>
        <p:txBody>
          <a:bodyPr wrap="square" rtlCol="0">
            <a:spAutoFit/>
          </a:bodyPr>
          <a:lstStyle/>
          <a:p>
            <a:pPr algn="ctr">
              <a:lnSpc>
                <a:spcPct val="114000"/>
              </a:lnSpc>
            </a:pPr>
            <a:r>
              <a:rPr lang="en-US" altLang="zh-CN" sz="1000" dirty="0" smtClean="0">
                <a:solidFill>
                  <a:schemeClr val="tx1">
                    <a:lumMod val="75000"/>
                    <a:lumOff val="25000"/>
                  </a:schemeClr>
                </a:solidFill>
                <a:ea typeface="微软雅黑" pitchFamily="34" charset="-122"/>
              </a:rPr>
              <a:t>45%</a:t>
            </a:r>
            <a:endParaRPr lang="zh-CN" altLang="en-US" sz="1000" dirty="0" smtClean="0">
              <a:solidFill>
                <a:schemeClr val="tx1">
                  <a:lumMod val="75000"/>
                  <a:lumOff val="25000"/>
                </a:schemeClr>
              </a:solidFill>
              <a:ea typeface="微软雅黑" pitchFamily="34" charset="-122"/>
            </a:endParaRPr>
          </a:p>
        </p:txBody>
      </p:sp>
      <p:sp>
        <p:nvSpPr>
          <p:cNvPr id="126" name="TextBox 125"/>
          <p:cNvSpPr txBox="1"/>
          <p:nvPr/>
        </p:nvSpPr>
        <p:spPr>
          <a:xfrm>
            <a:off x="3211471" y="4008778"/>
            <a:ext cx="571504" cy="267766"/>
          </a:xfrm>
          <a:prstGeom prst="rect">
            <a:avLst/>
          </a:prstGeom>
          <a:noFill/>
        </p:spPr>
        <p:txBody>
          <a:bodyPr wrap="square" rtlCol="0">
            <a:spAutoFit/>
          </a:bodyPr>
          <a:lstStyle/>
          <a:p>
            <a:pPr algn="ctr">
              <a:lnSpc>
                <a:spcPct val="114000"/>
              </a:lnSpc>
            </a:pPr>
            <a:r>
              <a:rPr lang="en-US" altLang="zh-CN" sz="1000" dirty="0" smtClean="0">
                <a:solidFill>
                  <a:schemeClr val="tx1">
                    <a:lumMod val="75000"/>
                    <a:lumOff val="25000"/>
                  </a:schemeClr>
                </a:solidFill>
                <a:ea typeface="微软雅黑" pitchFamily="34" charset="-122"/>
              </a:rPr>
              <a:t>24%</a:t>
            </a:r>
            <a:endParaRPr lang="zh-CN" altLang="en-US" sz="1000" dirty="0" smtClean="0">
              <a:solidFill>
                <a:schemeClr val="tx1">
                  <a:lumMod val="75000"/>
                  <a:lumOff val="25000"/>
                </a:schemeClr>
              </a:solidFill>
              <a:ea typeface="微软雅黑" pitchFamily="34" charset="-122"/>
            </a:endParaRPr>
          </a:p>
        </p:txBody>
      </p:sp>
      <p:sp>
        <p:nvSpPr>
          <p:cNvPr id="127" name="TextBox 126"/>
          <p:cNvSpPr txBox="1"/>
          <p:nvPr/>
        </p:nvSpPr>
        <p:spPr>
          <a:xfrm>
            <a:off x="3211471" y="4192754"/>
            <a:ext cx="571504" cy="267766"/>
          </a:xfrm>
          <a:prstGeom prst="rect">
            <a:avLst/>
          </a:prstGeom>
          <a:noFill/>
        </p:spPr>
        <p:txBody>
          <a:bodyPr wrap="square" rtlCol="0">
            <a:spAutoFit/>
          </a:bodyPr>
          <a:lstStyle/>
          <a:p>
            <a:pPr algn="ctr">
              <a:lnSpc>
                <a:spcPct val="114000"/>
              </a:lnSpc>
            </a:pPr>
            <a:r>
              <a:rPr lang="en-US" altLang="zh-CN" sz="1000" dirty="0" smtClean="0">
                <a:solidFill>
                  <a:schemeClr val="tx1">
                    <a:lumMod val="75000"/>
                    <a:lumOff val="25000"/>
                  </a:schemeClr>
                </a:solidFill>
                <a:ea typeface="微软雅黑" pitchFamily="34" charset="-122"/>
              </a:rPr>
              <a:t>30%</a:t>
            </a:r>
            <a:endParaRPr lang="zh-CN" altLang="en-US" sz="1000" dirty="0" smtClean="0">
              <a:solidFill>
                <a:schemeClr val="tx1">
                  <a:lumMod val="75000"/>
                  <a:lumOff val="25000"/>
                </a:schemeClr>
              </a:solidFill>
              <a:ea typeface="微软雅黑" pitchFamily="34" charset="-122"/>
            </a:endParaRPr>
          </a:p>
        </p:txBody>
      </p:sp>
      <p:sp>
        <p:nvSpPr>
          <p:cNvPr id="128" name="TextBox 127"/>
          <p:cNvSpPr txBox="1"/>
          <p:nvPr/>
        </p:nvSpPr>
        <p:spPr>
          <a:xfrm>
            <a:off x="3189801" y="4381714"/>
            <a:ext cx="614766" cy="267766"/>
          </a:xfrm>
          <a:prstGeom prst="rect">
            <a:avLst/>
          </a:prstGeom>
          <a:noFill/>
        </p:spPr>
        <p:txBody>
          <a:bodyPr wrap="square" rtlCol="0">
            <a:spAutoFit/>
          </a:bodyPr>
          <a:lstStyle/>
          <a:p>
            <a:pPr algn="ctr">
              <a:lnSpc>
                <a:spcPct val="114000"/>
              </a:lnSpc>
            </a:pPr>
            <a:r>
              <a:rPr lang="en-US" altLang="zh-CN" sz="1000" dirty="0" smtClean="0">
                <a:solidFill>
                  <a:schemeClr val="tx1">
                    <a:lumMod val="75000"/>
                    <a:lumOff val="25000"/>
                  </a:schemeClr>
                </a:solidFill>
                <a:ea typeface="微软雅黑" pitchFamily="34" charset="-122"/>
              </a:rPr>
              <a:t>39%</a:t>
            </a:r>
            <a:endParaRPr lang="zh-CN" altLang="en-US" sz="1000" dirty="0" smtClean="0">
              <a:solidFill>
                <a:schemeClr val="tx1">
                  <a:lumMod val="75000"/>
                  <a:lumOff val="25000"/>
                </a:schemeClr>
              </a:solidFill>
              <a:ea typeface="微软雅黑" pitchFamily="34" charset="-122"/>
            </a:endParaRPr>
          </a:p>
        </p:txBody>
      </p:sp>
      <p:sp>
        <p:nvSpPr>
          <p:cNvPr id="129" name="TextBox 128"/>
          <p:cNvSpPr txBox="1"/>
          <p:nvPr/>
        </p:nvSpPr>
        <p:spPr>
          <a:xfrm>
            <a:off x="3782975" y="4011353"/>
            <a:ext cx="571504" cy="267766"/>
          </a:xfrm>
          <a:prstGeom prst="rect">
            <a:avLst/>
          </a:prstGeom>
          <a:noFill/>
        </p:spPr>
        <p:txBody>
          <a:bodyPr wrap="square" rtlCol="0">
            <a:spAutoFit/>
          </a:bodyPr>
          <a:lstStyle/>
          <a:p>
            <a:pPr algn="ctr">
              <a:lnSpc>
                <a:spcPct val="114000"/>
              </a:lnSpc>
            </a:pPr>
            <a:r>
              <a:rPr lang="en-US" altLang="zh-CN" sz="1000" dirty="0" smtClean="0">
                <a:solidFill>
                  <a:schemeClr val="tx1">
                    <a:lumMod val="75000"/>
                    <a:lumOff val="25000"/>
                  </a:schemeClr>
                </a:solidFill>
                <a:ea typeface="微软雅黑" pitchFamily="34" charset="-122"/>
              </a:rPr>
              <a:t>19%</a:t>
            </a:r>
            <a:endParaRPr lang="zh-CN" altLang="en-US" sz="1000" dirty="0" smtClean="0">
              <a:solidFill>
                <a:schemeClr val="tx1">
                  <a:lumMod val="75000"/>
                  <a:lumOff val="25000"/>
                </a:schemeClr>
              </a:solidFill>
              <a:ea typeface="微软雅黑" pitchFamily="34" charset="-122"/>
            </a:endParaRPr>
          </a:p>
        </p:txBody>
      </p:sp>
      <p:sp>
        <p:nvSpPr>
          <p:cNvPr id="130" name="TextBox 129"/>
          <p:cNvSpPr txBox="1"/>
          <p:nvPr/>
        </p:nvSpPr>
        <p:spPr>
          <a:xfrm>
            <a:off x="3782975" y="4195329"/>
            <a:ext cx="571504" cy="267766"/>
          </a:xfrm>
          <a:prstGeom prst="rect">
            <a:avLst/>
          </a:prstGeom>
          <a:noFill/>
        </p:spPr>
        <p:txBody>
          <a:bodyPr wrap="square" rtlCol="0">
            <a:spAutoFit/>
          </a:bodyPr>
          <a:lstStyle/>
          <a:p>
            <a:pPr algn="ctr">
              <a:lnSpc>
                <a:spcPct val="114000"/>
              </a:lnSpc>
            </a:pPr>
            <a:r>
              <a:rPr lang="en-US" altLang="zh-CN" sz="1000" dirty="0" smtClean="0">
                <a:solidFill>
                  <a:schemeClr val="tx1">
                    <a:lumMod val="75000"/>
                    <a:lumOff val="25000"/>
                  </a:schemeClr>
                </a:solidFill>
                <a:ea typeface="微软雅黑" pitchFamily="34" charset="-122"/>
              </a:rPr>
              <a:t>23%</a:t>
            </a:r>
            <a:endParaRPr lang="zh-CN" altLang="en-US" sz="1000" dirty="0" smtClean="0">
              <a:solidFill>
                <a:schemeClr val="tx1">
                  <a:lumMod val="75000"/>
                  <a:lumOff val="25000"/>
                </a:schemeClr>
              </a:solidFill>
              <a:ea typeface="微软雅黑" pitchFamily="34" charset="-122"/>
            </a:endParaRPr>
          </a:p>
        </p:txBody>
      </p:sp>
      <p:sp>
        <p:nvSpPr>
          <p:cNvPr id="131" name="TextBox 130"/>
          <p:cNvSpPr txBox="1"/>
          <p:nvPr/>
        </p:nvSpPr>
        <p:spPr>
          <a:xfrm>
            <a:off x="3761305" y="4384289"/>
            <a:ext cx="614766" cy="267766"/>
          </a:xfrm>
          <a:prstGeom prst="rect">
            <a:avLst/>
          </a:prstGeom>
          <a:noFill/>
        </p:spPr>
        <p:txBody>
          <a:bodyPr wrap="square" rtlCol="0">
            <a:spAutoFit/>
          </a:bodyPr>
          <a:lstStyle/>
          <a:p>
            <a:pPr algn="ctr">
              <a:lnSpc>
                <a:spcPct val="114000"/>
              </a:lnSpc>
            </a:pPr>
            <a:r>
              <a:rPr lang="en-US" altLang="zh-CN" sz="1000" dirty="0" smtClean="0">
                <a:solidFill>
                  <a:schemeClr val="tx1">
                    <a:lumMod val="75000"/>
                    <a:lumOff val="25000"/>
                  </a:schemeClr>
                </a:solidFill>
                <a:ea typeface="微软雅黑" pitchFamily="34" charset="-122"/>
              </a:rPr>
              <a:t>33%</a:t>
            </a:r>
            <a:endParaRPr lang="zh-CN" altLang="en-US" sz="1000" dirty="0" smtClean="0">
              <a:solidFill>
                <a:schemeClr val="tx1">
                  <a:lumMod val="75000"/>
                  <a:lumOff val="25000"/>
                </a:schemeClr>
              </a:solidFill>
              <a:ea typeface="微软雅黑" pitchFamily="34" charset="-122"/>
            </a:endParaRPr>
          </a:p>
        </p:txBody>
      </p:sp>
      <p:cxnSp>
        <p:nvCxnSpPr>
          <p:cNvPr id="132" name="直接连接符 131"/>
          <p:cNvCxnSpPr/>
          <p:nvPr/>
        </p:nvCxnSpPr>
        <p:spPr>
          <a:xfrm rot="5400000">
            <a:off x="4062219" y="4231012"/>
            <a:ext cx="756000" cy="1588"/>
          </a:xfrm>
          <a:prstGeom prst="line">
            <a:avLst/>
          </a:prstGeom>
          <a:ln>
            <a:solidFill>
              <a:srgbClr val="BCDBE4"/>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2665971" y="3804080"/>
            <a:ext cx="500066"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ea typeface="微软雅黑" pitchFamily="34" charset="-122"/>
              </a:rPr>
              <a:t>2012</a:t>
            </a:r>
            <a:endParaRPr lang="en-US" altLang="zh-CN" sz="1400" dirty="0" smtClean="0">
              <a:solidFill>
                <a:schemeClr val="tx1">
                  <a:lumMod val="75000"/>
                  <a:lumOff val="25000"/>
                </a:schemeClr>
              </a:solidFill>
              <a:ea typeface="微软雅黑" pitchFamily="34" charset="-122"/>
            </a:endParaRPr>
          </a:p>
        </p:txBody>
      </p:sp>
      <p:sp>
        <p:nvSpPr>
          <p:cNvPr id="134" name="TextBox 133"/>
          <p:cNvSpPr txBox="1"/>
          <p:nvPr/>
        </p:nvSpPr>
        <p:spPr>
          <a:xfrm>
            <a:off x="3246143" y="3804080"/>
            <a:ext cx="500066"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ea typeface="微软雅黑" pitchFamily="34" charset="-122"/>
              </a:rPr>
              <a:t>2013</a:t>
            </a:r>
            <a:endParaRPr lang="en-US" altLang="zh-CN" sz="1400" dirty="0" smtClean="0">
              <a:solidFill>
                <a:schemeClr val="tx1">
                  <a:lumMod val="75000"/>
                  <a:lumOff val="25000"/>
                </a:schemeClr>
              </a:solidFill>
              <a:ea typeface="微软雅黑" pitchFamily="34" charset="-122"/>
            </a:endParaRPr>
          </a:p>
        </p:txBody>
      </p:sp>
      <p:sp>
        <p:nvSpPr>
          <p:cNvPr id="135" name="TextBox 134"/>
          <p:cNvSpPr txBox="1"/>
          <p:nvPr/>
        </p:nvSpPr>
        <p:spPr>
          <a:xfrm>
            <a:off x="3813313" y="3804080"/>
            <a:ext cx="500066" cy="276551"/>
          </a:xfrm>
          <a:prstGeom prst="rect">
            <a:avLst/>
          </a:prstGeom>
          <a:noFill/>
        </p:spPr>
        <p:txBody>
          <a:bodyPr wrap="square" rtlCol="0">
            <a:spAutoFit/>
          </a:bodyPr>
          <a:lstStyle/>
          <a:p>
            <a:pPr>
              <a:lnSpc>
                <a:spcPct val="114000"/>
              </a:lnSpc>
            </a:pPr>
            <a:r>
              <a:rPr lang="en-US" altLang="zh-CN" sz="1050" dirty="0" smtClean="0">
                <a:solidFill>
                  <a:schemeClr val="tx1">
                    <a:lumMod val="75000"/>
                    <a:lumOff val="25000"/>
                  </a:schemeClr>
                </a:solidFill>
                <a:ea typeface="微软雅黑" pitchFamily="34" charset="-122"/>
              </a:rPr>
              <a:t>2014</a:t>
            </a:r>
            <a:endParaRPr lang="en-US" altLang="zh-CN" sz="1400" dirty="0" smtClean="0">
              <a:solidFill>
                <a:schemeClr val="tx1">
                  <a:lumMod val="75000"/>
                  <a:lumOff val="25000"/>
                </a:schemeClr>
              </a:solidFill>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 Pactera. Confidential. All Rights Reserved. </a:t>
            </a:r>
            <a:endParaRPr lang="zh-CN" altLang="en-US"/>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23</a:t>
            </a:fld>
            <a:endParaRPr lang="zh-CN" altLang="en-US" dirty="0"/>
          </a:p>
        </p:txBody>
      </p:sp>
      <p:sp>
        <p:nvSpPr>
          <p:cNvPr id="7" name="TextBox 6"/>
          <p:cNvSpPr txBox="1"/>
          <p:nvPr/>
        </p:nvSpPr>
        <p:spPr>
          <a:xfrm>
            <a:off x="664855" y="1666213"/>
            <a:ext cx="1785950" cy="740716"/>
          </a:xfrm>
          <a:prstGeom prst="rect">
            <a:avLst/>
          </a:prstGeom>
          <a:noFill/>
        </p:spPr>
        <p:txBody>
          <a:bodyPr wrap="square" rtlCol="0">
            <a:spAutoFit/>
          </a:bodyPr>
          <a:lstStyle/>
          <a:p>
            <a:pPr>
              <a:lnSpc>
                <a:spcPct val="114000"/>
              </a:lnSpc>
            </a:pPr>
            <a:r>
              <a:rPr lang="zh-CN" altLang="en-US" sz="4000" dirty="0" smtClean="0">
                <a:solidFill>
                  <a:schemeClr val="tx1">
                    <a:lumMod val="75000"/>
                    <a:lumOff val="25000"/>
                  </a:schemeClr>
                </a:solidFill>
                <a:latin typeface="微软雅黑" pitchFamily="34" charset="-122"/>
                <a:ea typeface="微软雅黑" pitchFamily="34" charset="-122"/>
              </a:rPr>
              <a:t>附录</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24</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高增长行业中良好的基本面</a:t>
            </a:r>
          </a:p>
        </p:txBody>
      </p:sp>
      <p:sp>
        <p:nvSpPr>
          <p:cNvPr id="87" name="TextBox 86"/>
          <p:cNvSpPr txBox="1"/>
          <p:nvPr/>
        </p:nvSpPr>
        <p:spPr>
          <a:xfrm>
            <a:off x="499430" y="854245"/>
            <a:ext cx="2286620" cy="308995"/>
          </a:xfrm>
          <a:prstGeom prst="rect">
            <a:avLst/>
          </a:prstGeom>
          <a:noFill/>
        </p:spPr>
        <p:txBody>
          <a:bodyPr wrap="square" rtlCol="0">
            <a:spAutoFit/>
          </a:bodyPr>
          <a:lstStyle/>
          <a:p>
            <a:pPr>
              <a:lnSpc>
                <a:spcPct val="130000"/>
              </a:lnSpc>
            </a:pPr>
            <a:r>
              <a:rPr lang="zh-CN" altLang="en-US" sz="1200" dirty="0" smtClean="0">
                <a:solidFill>
                  <a:schemeClr val="tx1">
                    <a:lumMod val="75000"/>
                    <a:lumOff val="25000"/>
                  </a:schemeClr>
                </a:solidFill>
                <a:latin typeface="微软雅黑" pitchFamily="34" charset="-122"/>
                <a:ea typeface="微软雅黑" pitchFamily="34" charset="-122"/>
              </a:rPr>
              <a:t>中国</a:t>
            </a:r>
            <a:r>
              <a:rPr lang="en-US" altLang="zh-CN" sz="1200" dirty="0" smtClean="0">
                <a:solidFill>
                  <a:schemeClr val="tx1">
                    <a:lumMod val="75000"/>
                    <a:lumOff val="25000"/>
                  </a:schemeClr>
                </a:solidFill>
                <a:latin typeface="微软雅黑" pitchFamily="34" charset="-122"/>
                <a:ea typeface="微软雅黑" pitchFamily="34" charset="-122"/>
              </a:rPr>
              <a:t>IT</a:t>
            </a:r>
            <a:r>
              <a:rPr lang="zh-CN" altLang="en-US" sz="1200" dirty="0" smtClean="0">
                <a:solidFill>
                  <a:schemeClr val="tx1">
                    <a:lumMod val="75000"/>
                    <a:lumOff val="25000"/>
                  </a:schemeClr>
                </a:solidFill>
                <a:latin typeface="微软雅黑" pitchFamily="34" charset="-122"/>
                <a:ea typeface="微软雅黑" pitchFamily="34" charset="-122"/>
              </a:rPr>
              <a:t>服务市场规模</a:t>
            </a:r>
          </a:p>
        </p:txBody>
      </p:sp>
      <p:sp>
        <p:nvSpPr>
          <p:cNvPr id="60" name="矩形 59"/>
          <p:cNvSpPr/>
          <p:nvPr/>
        </p:nvSpPr>
        <p:spPr>
          <a:xfrm>
            <a:off x="4553592" y="950777"/>
            <a:ext cx="4104000" cy="234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4552484" y="950777"/>
            <a:ext cx="450000" cy="2340000"/>
          </a:xfrm>
          <a:prstGeom prst="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行业增长驱动力</a:t>
            </a:r>
          </a:p>
        </p:txBody>
      </p:sp>
      <p:sp>
        <p:nvSpPr>
          <p:cNvPr id="51" name="TextBox 50"/>
          <p:cNvSpPr txBox="1"/>
          <p:nvPr/>
        </p:nvSpPr>
        <p:spPr>
          <a:xfrm>
            <a:off x="1915533" y="923998"/>
            <a:ext cx="714380" cy="218714"/>
          </a:xfrm>
          <a:prstGeom prst="rect">
            <a:avLst/>
          </a:prstGeom>
          <a:noFill/>
        </p:spPr>
        <p:txBody>
          <a:bodyPr wrap="square" rtlCol="0">
            <a:spAutoFit/>
          </a:bodyPr>
          <a:lstStyle/>
          <a:p>
            <a:pPr>
              <a:lnSpc>
                <a:spcPct val="130000"/>
              </a:lnSpc>
            </a:pPr>
            <a:r>
              <a:rPr lang="zh-CN" altLang="en-US" sz="700" dirty="0" smtClean="0">
                <a:solidFill>
                  <a:schemeClr val="tx1">
                    <a:lumMod val="75000"/>
                    <a:lumOff val="25000"/>
                  </a:schemeClr>
                </a:solidFill>
                <a:latin typeface="微软雅黑" pitchFamily="34" charset="-122"/>
                <a:ea typeface="微软雅黑" pitchFamily="34" charset="-122"/>
              </a:rPr>
              <a:t>（十亿美元）</a:t>
            </a:r>
          </a:p>
        </p:txBody>
      </p:sp>
      <p:sp>
        <p:nvSpPr>
          <p:cNvPr id="52" name="TextBox 51"/>
          <p:cNvSpPr txBox="1"/>
          <p:nvPr/>
        </p:nvSpPr>
        <p:spPr>
          <a:xfrm>
            <a:off x="5078890" y="1017571"/>
            <a:ext cx="2922134" cy="777905"/>
          </a:xfrm>
          <a:prstGeom prst="rect">
            <a:avLst/>
          </a:prstGeom>
          <a:noFill/>
        </p:spPr>
        <p:txBody>
          <a:bodyPr wrap="square" rtlCol="0">
            <a:spAutoFit/>
          </a:bodyPr>
          <a:lstStyle/>
          <a:p>
            <a:pPr>
              <a:lnSpc>
                <a:spcPct val="135000"/>
              </a:lnSpc>
            </a:pPr>
            <a:r>
              <a:rPr lang="zh-CN" altLang="en-US" sz="1200" dirty="0" smtClean="0">
                <a:solidFill>
                  <a:srgbClr val="6EAB2E"/>
                </a:solidFill>
                <a:latin typeface="微软雅黑" pitchFamily="34" charset="-122"/>
                <a:ea typeface="微软雅黑" pitchFamily="34" charset="-122"/>
              </a:rPr>
              <a:t>常规因素</a:t>
            </a:r>
            <a:endParaRPr lang="en-US" altLang="zh-CN" sz="1200" dirty="0" smtClean="0">
              <a:solidFill>
                <a:srgbClr val="6EAB2E"/>
              </a:solidFill>
              <a:latin typeface="微软雅黑" pitchFamily="34" charset="-122"/>
              <a:ea typeface="微软雅黑" pitchFamily="34" charset="-122"/>
            </a:endParaRPr>
          </a:p>
          <a:p>
            <a:pPr>
              <a:lnSpc>
                <a:spcPct val="135000"/>
              </a:lnSpc>
            </a:pPr>
            <a:r>
              <a:rPr lang="zh-CN" altLang="en-US" sz="1050" dirty="0" smtClean="0">
                <a:solidFill>
                  <a:schemeClr val="tx1">
                    <a:lumMod val="75000"/>
                    <a:lumOff val="25000"/>
                  </a:schemeClr>
                </a:solidFill>
                <a:latin typeface="微软雅黑" pitchFamily="34" charset="-122"/>
                <a:ea typeface="微软雅黑" pitchFamily="34" charset="-122"/>
              </a:rPr>
              <a:t>● </a:t>
            </a:r>
            <a:r>
              <a:rPr lang="en-US" altLang="zh-CN" sz="1050" dirty="0" smtClean="0">
                <a:solidFill>
                  <a:schemeClr val="tx1">
                    <a:lumMod val="75000"/>
                    <a:lumOff val="25000"/>
                  </a:schemeClr>
                </a:solidFill>
                <a:latin typeface="微软雅黑" pitchFamily="34" charset="-122"/>
                <a:ea typeface="微软雅黑" pitchFamily="34" charset="-122"/>
              </a:rPr>
              <a:t>IT</a:t>
            </a:r>
            <a:r>
              <a:rPr lang="zh-CN" altLang="en-US" sz="1050" dirty="0" smtClean="0">
                <a:solidFill>
                  <a:schemeClr val="tx1">
                    <a:lumMod val="75000"/>
                    <a:lumOff val="25000"/>
                  </a:schemeClr>
                </a:solidFill>
                <a:latin typeface="微软雅黑" pitchFamily="34" charset="-122"/>
                <a:ea typeface="微软雅黑" pitchFamily="34" charset="-122"/>
              </a:rPr>
              <a:t>基础设施向云计算、移动性的模式转变</a:t>
            </a:r>
          </a:p>
          <a:p>
            <a:pPr>
              <a:lnSpc>
                <a:spcPct val="135000"/>
              </a:lnSpc>
            </a:pPr>
            <a:r>
              <a:rPr lang="zh-CN" altLang="en-US" sz="1050" dirty="0" smtClean="0">
                <a:solidFill>
                  <a:schemeClr val="tx1">
                    <a:lumMod val="75000"/>
                    <a:lumOff val="25000"/>
                  </a:schemeClr>
                </a:solidFill>
                <a:latin typeface="微软雅黑" pitchFamily="34" charset="-122"/>
                <a:ea typeface="微软雅黑" pitchFamily="34" charset="-122"/>
              </a:rPr>
              <a:t>● 外包作为最佳实践</a:t>
            </a:r>
          </a:p>
        </p:txBody>
      </p:sp>
      <p:sp>
        <p:nvSpPr>
          <p:cNvPr id="53" name="TextBox 52"/>
          <p:cNvSpPr txBox="1"/>
          <p:nvPr/>
        </p:nvSpPr>
        <p:spPr>
          <a:xfrm>
            <a:off x="5078890" y="1725127"/>
            <a:ext cx="2922134" cy="777905"/>
          </a:xfrm>
          <a:prstGeom prst="rect">
            <a:avLst/>
          </a:prstGeom>
          <a:noFill/>
        </p:spPr>
        <p:txBody>
          <a:bodyPr wrap="square" rtlCol="0">
            <a:spAutoFit/>
          </a:bodyPr>
          <a:lstStyle/>
          <a:p>
            <a:pPr>
              <a:lnSpc>
                <a:spcPct val="135000"/>
              </a:lnSpc>
            </a:pPr>
            <a:r>
              <a:rPr lang="zh-CN" altLang="en-US" sz="1200" dirty="0" smtClean="0">
                <a:solidFill>
                  <a:srgbClr val="6EAB2E"/>
                </a:solidFill>
                <a:latin typeface="微软雅黑" pitchFamily="34" charset="-122"/>
                <a:ea typeface="微软雅黑" pitchFamily="34" charset="-122"/>
              </a:rPr>
              <a:t>中国国内</a:t>
            </a:r>
          </a:p>
          <a:p>
            <a:pPr>
              <a:lnSpc>
                <a:spcPct val="135000"/>
              </a:lnSpc>
            </a:pPr>
            <a:r>
              <a:rPr lang="zh-CN" altLang="en-US" sz="1050" dirty="0" smtClean="0">
                <a:solidFill>
                  <a:schemeClr val="tx1">
                    <a:lumMod val="75000"/>
                    <a:lumOff val="25000"/>
                  </a:schemeClr>
                </a:solidFill>
                <a:latin typeface="微软雅黑" pitchFamily="34" charset="-122"/>
                <a:ea typeface="微软雅黑" pitchFamily="34" charset="-122"/>
              </a:rPr>
              <a:t>● </a:t>
            </a:r>
            <a:r>
              <a:rPr lang="en-US" altLang="zh-CN" sz="1050" dirty="0" smtClean="0">
                <a:solidFill>
                  <a:schemeClr val="tx1">
                    <a:lumMod val="75000"/>
                    <a:lumOff val="25000"/>
                  </a:schemeClr>
                </a:solidFill>
                <a:latin typeface="微软雅黑" pitchFamily="34" charset="-122"/>
                <a:ea typeface="微软雅黑" pitchFamily="34" charset="-122"/>
              </a:rPr>
              <a:t>IT</a:t>
            </a:r>
            <a:r>
              <a:rPr lang="zh-CN" altLang="en-US" sz="1050" dirty="0" smtClean="0">
                <a:solidFill>
                  <a:schemeClr val="tx1">
                    <a:lumMod val="75000"/>
                    <a:lumOff val="25000"/>
                  </a:schemeClr>
                </a:solidFill>
                <a:latin typeface="微软雅黑" pitchFamily="34" charset="-122"/>
                <a:ea typeface="微软雅黑" pitchFamily="34" charset="-122"/>
              </a:rPr>
              <a:t>费用方面已经达到西方的水平</a:t>
            </a:r>
          </a:p>
          <a:p>
            <a:pPr>
              <a:lnSpc>
                <a:spcPct val="135000"/>
              </a:lnSpc>
            </a:pPr>
            <a:r>
              <a:rPr lang="zh-CN" altLang="en-US" sz="1050" dirty="0" smtClean="0">
                <a:solidFill>
                  <a:schemeClr val="tx1">
                    <a:lumMod val="75000"/>
                    <a:lumOff val="25000"/>
                  </a:schemeClr>
                </a:solidFill>
                <a:latin typeface="微软雅黑" pitchFamily="34" charset="-122"/>
                <a:ea typeface="微软雅黑" pitchFamily="34" charset="-122"/>
              </a:rPr>
              <a:t>● 对更高端服务，例如咨询服务的需求增加</a:t>
            </a:r>
          </a:p>
        </p:txBody>
      </p:sp>
      <p:sp>
        <p:nvSpPr>
          <p:cNvPr id="54" name="TextBox 53"/>
          <p:cNvSpPr txBox="1"/>
          <p:nvPr/>
        </p:nvSpPr>
        <p:spPr>
          <a:xfrm>
            <a:off x="5078890" y="2433772"/>
            <a:ext cx="3350762" cy="777905"/>
          </a:xfrm>
          <a:prstGeom prst="rect">
            <a:avLst/>
          </a:prstGeom>
          <a:noFill/>
        </p:spPr>
        <p:txBody>
          <a:bodyPr wrap="square" rtlCol="0">
            <a:spAutoFit/>
          </a:bodyPr>
          <a:lstStyle/>
          <a:p>
            <a:pPr>
              <a:lnSpc>
                <a:spcPct val="135000"/>
              </a:lnSpc>
            </a:pPr>
            <a:r>
              <a:rPr lang="zh-CN" altLang="en-US" sz="1200" dirty="0" smtClean="0">
                <a:solidFill>
                  <a:srgbClr val="6EAB2E"/>
                </a:solidFill>
                <a:latin typeface="微软雅黑" pitchFamily="34" charset="-122"/>
                <a:ea typeface="微软雅黑" pitchFamily="34" charset="-122"/>
              </a:rPr>
              <a:t>中国离岸外包</a:t>
            </a:r>
          </a:p>
          <a:p>
            <a:pPr>
              <a:lnSpc>
                <a:spcPct val="135000"/>
              </a:lnSpc>
            </a:pPr>
            <a:r>
              <a:rPr lang="zh-CN" altLang="en-US" sz="1050" dirty="0" smtClean="0">
                <a:solidFill>
                  <a:schemeClr val="tx1">
                    <a:lumMod val="75000"/>
                    <a:lumOff val="25000"/>
                  </a:schemeClr>
                </a:solidFill>
                <a:latin typeface="微软雅黑" pitchFamily="34" charset="-122"/>
                <a:ea typeface="微软雅黑" pitchFamily="34" charset="-122"/>
              </a:rPr>
              <a:t>● 逐渐增强的接包地优势（美国、欧洲、亚太地区）</a:t>
            </a:r>
          </a:p>
          <a:p>
            <a:pPr>
              <a:lnSpc>
                <a:spcPct val="135000"/>
              </a:lnSpc>
            </a:pPr>
            <a:r>
              <a:rPr lang="zh-CN" altLang="en-US" sz="1050" dirty="0" smtClean="0">
                <a:solidFill>
                  <a:schemeClr val="tx1">
                    <a:lumMod val="75000"/>
                    <a:lumOff val="25000"/>
                  </a:schemeClr>
                </a:solidFill>
                <a:latin typeface="微软雅黑" pitchFamily="34" charset="-122"/>
                <a:ea typeface="微软雅黑" pitchFamily="34" charset="-122"/>
              </a:rPr>
              <a:t>● 跨国公司本地化的持续驱动</a:t>
            </a:r>
          </a:p>
        </p:txBody>
      </p:sp>
      <p:sp>
        <p:nvSpPr>
          <p:cNvPr id="55" name="矩形 54"/>
          <p:cNvSpPr/>
          <p:nvPr/>
        </p:nvSpPr>
        <p:spPr>
          <a:xfrm>
            <a:off x="4561367" y="3429006"/>
            <a:ext cx="4104000" cy="107157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60259" y="3429006"/>
            <a:ext cx="450000" cy="1071570"/>
          </a:xfrm>
          <a:prstGeom prst="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挑战</a:t>
            </a:r>
          </a:p>
        </p:txBody>
      </p:sp>
      <p:sp>
        <p:nvSpPr>
          <p:cNvPr id="57" name="TextBox 56"/>
          <p:cNvSpPr txBox="1"/>
          <p:nvPr/>
        </p:nvSpPr>
        <p:spPr>
          <a:xfrm>
            <a:off x="5086665" y="3485167"/>
            <a:ext cx="1485599" cy="964880"/>
          </a:xfrm>
          <a:prstGeom prst="rect">
            <a:avLst/>
          </a:prstGeom>
          <a:noFill/>
        </p:spPr>
        <p:txBody>
          <a:bodyPr wrap="square" rtlCol="0">
            <a:spAutoFit/>
          </a:bodyPr>
          <a:lstStyle/>
          <a:p>
            <a:pPr>
              <a:lnSpc>
                <a:spcPct val="135000"/>
              </a:lnSpc>
            </a:pPr>
            <a:r>
              <a:rPr lang="zh-CN" altLang="en-US" sz="1050" dirty="0" smtClean="0">
                <a:solidFill>
                  <a:schemeClr val="tx1">
                    <a:lumMod val="75000"/>
                    <a:lumOff val="25000"/>
                  </a:schemeClr>
                </a:solidFill>
                <a:latin typeface="微软雅黑" pitchFamily="34" charset="-122"/>
                <a:ea typeface="微软雅黑" pitchFamily="34" charset="-122"/>
              </a:rPr>
              <a:t>客户集中度</a:t>
            </a:r>
            <a:r>
              <a:rPr lang="en-US" altLang="zh-CN" sz="1050" dirty="0" smtClean="0">
                <a:solidFill>
                  <a:schemeClr val="tx1">
                    <a:lumMod val="75000"/>
                    <a:lumOff val="25000"/>
                  </a:schemeClr>
                </a:solidFill>
                <a:latin typeface="微软雅黑" pitchFamily="34" charset="-122"/>
                <a:ea typeface="微软雅黑" pitchFamily="34" charset="-122"/>
              </a:rPr>
              <a:t>/</a:t>
            </a:r>
            <a:r>
              <a:rPr lang="zh-CN" altLang="en-US" sz="1050" dirty="0" smtClean="0">
                <a:solidFill>
                  <a:schemeClr val="tx1">
                    <a:lumMod val="75000"/>
                    <a:lumOff val="25000"/>
                  </a:schemeClr>
                </a:solidFill>
                <a:latin typeface="微软雅黑" pitchFamily="34" charset="-122"/>
                <a:ea typeface="微软雅黑" pitchFamily="34" charset="-122"/>
              </a:rPr>
              <a:t>波动</a:t>
            </a:r>
          </a:p>
          <a:p>
            <a:pPr>
              <a:lnSpc>
                <a:spcPct val="135000"/>
              </a:lnSpc>
            </a:pPr>
            <a:r>
              <a:rPr lang="zh-CN" altLang="en-US" sz="1050" dirty="0" smtClean="0">
                <a:solidFill>
                  <a:schemeClr val="tx1">
                    <a:lumMod val="75000"/>
                    <a:lumOff val="25000"/>
                  </a:schemeClr>
                </a:solidFill>
                <a:latin typeface="微软雅黑" pitchFamily="34" charset="-122"/>
                <a:ea typeface="微软雅黑" pitchFamily="34" charset="-122"/>
              </a:rPr>
              <a:t>工资通胀</a:t>
            </a:r>
          </a:p>
          <a:p>
            <a:pPr>
              <a:lnSpc>
                <a:spcPct val="135000"/>
              </a:lnSpc>
            </a:pPr>
            <a:r>
              <a:rPr lang="zh-CN" altLang="en-US" sz="1050" dirty="0" smtClean="0">
                <a:solidFill>
                  <a:schemeClr val="tx1">
                    <a:lumMod val="75000"/>
                    <a:lumOff val="25000"/>
                  </a:schemeClr>
                </a:solidFill>
                <a:latin typeface="微软雅黑" pitchFamily="34" charset="-122"/>
                <a:ea typeface="微软雅黑" pitchFamily="34" charset="-122"/>
              </a:rPr>
              <a:t>营运资金限制</a:t>
            </a:r>
          </a:p>
          <a:p>
            <a:pPr>
              <a:lnSpc>
                <a:spcPct val="135000"/>
              </a:lnSpc>
            </a:pPr>
            <a:r>
              <a:rPr lang="zh-CN" altLang="en-US" sz="1050" dirty="0" smtClean="0">
                <a:solidFill>
                  <a:schemeClr val="tx1">
                    <a:lumMod val="75000"/>
                    <a:lumOff val="25000"/>
                  </a:schemeClr>
                </a:solidFill>
                <a:latin typeface="微软雅黑" pitchFamily="34" charset="-122"/>
                <a:ea typeface="微软雅黑" pitchFamily="34" charset="-122"/>
              </a:rPr>
              <a:t>研发的投资需求</a:t>
            </a:r>
          </a:p>
        </p:txBody>
      </p:sp>
      <p:sp>
        <p:nvSpPr>
          <p:cNvPr id="65" name="TextBox 64"/>
          <p:cNvSpPr txBox="1"/>
          <p:nvPr/>
        </p:nvSpPr>
        <p:spPr>
          <a:xfrm>
            <a:off x="949928" y="1559331"/>
            <a:ext cx="3357586" cy="669286"/>
          </a:xfrm>
          <a:prstGeom prst="rect">
            <a:avLst/>
          </a:prstGeom>
          <a:noFill/>
        </p:spPr>
        <p:txBody>
          <a:bodyPr wrap="square" rtlCol="0">
            <a:spAutoFit/>
          </a:bodyPr>
          <a:lstStyle/>
          <a:p>
            <a:pPr>
              <a:lnSpc>
                <a:spcPct val="130000"/>
              </a:lnSpc>
            </a:pPr>
            <a:r>
              <a:rPr lang="en-US" altLang="zh-CN" sz="3200" dirty="0" smtClean="0">
                <a:solidFill>
                  <a:srgbClr val="E4793D"/>
                </a:solidFill>
                <a:latin typeface="微软雅黑" pitchFamily="34" charset="-122"/>
                <a:ea typeface="微软雅黑" pitchFamily="34" charset="-122"/>
              </a:rPr>
              <a:t>CAGR: </a:t>
            </a:r>
            <a:r>
              <a:rPr lang="en-US" altLang="zh-CN" sz="3200" dirty="0" smtClean="0">
                <a:solidFill>
                  <a:srgbClr val="E4793D"/>
                </a:solidFill>
                <a:latin typeface="Arial" pitchFamily="34" charset="0"/>
                <a:ea typeface="微软雅黑" pitchFamily="34" charset="-122"/>
                <a:cs typeface="Arial" pitchFamily="34" charset="0"/>
              </a:rPr>
              <a:t>13.3%</a:t>
            </a:r>
          </a:p>
        </p:txBody>
      </p:sp>
      <p:cxnSp>
        <p:nvCxnSpPr>
          <p:cNvPr id="88" name="直接连接符 87"/>
          <p:cNvCxnSpPr/>
          <p:nvPr/>
        </p:nvCxnSpPr>
        <p:spPr>
          <a:xfrm>
            <a:off x="835583" y="4049313"/>
            <a:ext cx="3071834"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5400000">
            <a:off x="18076" y="3232800"/>
            <a:ext cx="1714512"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839116" y="2428874"/>
            <a:ext cx="3071834"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839116" y="2662209"/>
            <a:ext cx="3071834"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839116" y="2895544"/>
            <a:ext cx="3071834"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839116" y="3128879"/>
            <a:ext cx="3071834"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839116" y="3362214"/>
            <a:ext cx="3071834"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839116" y="3595549"/>
            <a:ext cx="3071834"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839116" y="3828884"/>
            <a:ext cx="3071834"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500034" y="2301265"/>
            <a:ext cx="428628" cy="252377"/>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$35</a:t>
            </a:r>
          </a:p>
        </p:txBody>
      </p:sp>
      <p:sp>
        <p:nvSpPr>
          <p:cNvPr id="112" name="TextBox 111"/>
          <p:cNvSpPr txBox="1"/>
          <p:nvPr/>
        </p:nvSpPr>
        <p:spPr>
          <a:xfrm>
            <a:off x="500034" y="2547164"/>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$30</a:t>
            </a:r>
          </a:p>
        </p:txBody>
      </p:sp>
      <p:sp>
        <p:nvSpPr>
          <p:cNvPr id="113" name="TextBox 112"/>
          <p:cNvSpPr txBox="1"/>
          <p:nvPr/>
        </p:nvSpPr>
        <p:spPr>
          <a:xfrm>
            <a:off x="500034" y="2777482"/>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$25</a:t>
            </a:r>
          </a:p>
        </p:txBody>
      </p:sp>
      <p:sp>
        <p:nvSpPr>
          <p:cNvPr id="114" name="TextBox 113"/>
          <p:cNvSpPr txBox="1"/>
          <p:nvPr/>
        </p:nvSpPr>
        <p:spPr>
          <a:xfrm>
            <a:off x="500034" y="3007800"/>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$20</a:t>
            </a:r>
          </a:p>
        </p:txBody>
      </p:sp>
      <p:sp>
        <p:nvSpPr>
          <p:cNvPr id="115" name="TextBox 114"/>
          <p:cNvSpPr txBox="1"/>
          <p:nvPr/>
        </p:nvSpPr>
        <p:spPr>
          <a:xfrm>
            <a:off x="500034" y="3238118"/>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$15</a:t>
            </a:r>
          </a:p>
        </p:txBody>
      </p:sp>
      <p:sp>
        <p:nvSpPr>
          <p:cNvPr id="116" name="TextBox 115"/>
          <p:cNvSpPr txBox="1"/>
          <p:nvPr/>
        </p:nvSpPr>
        <p:spPr>
          <a:xfrm>
            <a:off x="500034" y="3468436"/>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$10</a:t>
            </a:r>
          </a:p>
        </p:txBody>
      </p:sp>
      <p:sp>
        <p:nvSpPr>
          <p:cNvPr id="117" name="TextBox 116"/>
          <p:cNvSpPr txBox="1"/>
          <p:nvPr/>
        </p:nvSpPr>
        <p:spPr>
          <a:xfrm>
            <a:off x="562418" y="3698754"/>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$5</a:t>
            </a:r>
          </a:p>
        </p:txBody>
      </p:sp>
      <p:sp>
        <p:nvSpPr>
          <p:cNvPr id="118" name="TextBox 117"/>
          <p:cNvSpPr txBox="1"/>
          <p:nvPr/>
        </p:nvSpPr>
        <p:spPr>
          <a:xfrm>
            <a:off x="554358" y="3929072"/>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$0</a:t>
            </a:r>
          </a:p>
        </p:txBody>
      </p:sp>
      <p:sp>
        <p:nvSpPr>
          <p:cNvPr id="119" name="TextBox 118"/>
          <p:cNvSpPr txBox="1"/>
          <p:nvPr/>
        </p:nvSpPr>
        <p:spPr>
          <a:xfrm>
            <a:off x="937716" y="3053708"/>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$17</a:t>
            </a:r>
          </a:p>
        </p:txBody>
      </p:sp>
      <p:sp>
        <p:nvSpPr>
          <p:cNvPr id="120" name="TextBox 119"/>
          <p:cNvSpPr txBox="1"/>
          <p:nvPr/>
        </p:nvSpPr>
        <p:spPr>
          <a:xfrm>
            <a:off x="1442309" y="2951575"/>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$19</a:t>
            </a:r>
          </a:p>
        </p:txBody>
      </p:sp>
      <p:sp>
        <p:nvSpPr>
          <p:cNvPr id="121" name="TextBox 120"/>
          <p:cNvSpPr txBox="1"/>
          <p:nvPr/>
        </p:nvSpPr>
        <p:spPr>
          <a:xfrm>
            <a:off x="1942375" y="2843921"/>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$21</a:t>
            </a:r>
          </a:p>
        </p:txBody>
      </p:sp>
      <p:sp>
        <p:nvSpPr>
          <p:cNvPr id="122" name="TextBox 121"/>
          <p:cNvSpPr txBox="1"/>
          <p:nvPr/>
        </p:nvSpPr>
        <p:spPr>
          <a:xfrm>
            <a:off x="2442441" y="2714626"/>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$24</a:t>
            </a:r>
          </a:p>
        </p:txBody>
      </p:sp>
      <p:sp>
        <p:nvSpPr>
          <p:cNvPr id="123" name="TextBox 122"/>
          <p:cNvSpPr txBox="1"/>
          <p:nvPr/>
        </p:nvSpPr>
        <p:spPr>
          <a:xfrm>
            <a:off x="2946040" y="2517579"/>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$28</a:t>
            </a:r>
          </a:p>
        </p:txBody>
      </p:sp>
      <p:sp>
        <p:nvSpPr>
          <p:cNvPr id="124" name="TextBox 123"/>
          <p:cNvSpPr txBox="1"/>
          <p:nvPr/>
        </p:nvSpPr>
        <p:spPr>
          <a:xfrm>
            <a:off x="3451627" y="2383604"/>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$31</a:t>
            </a:r>
          </a:p>
        </p:txBody>
      </p:sp>
      <p:sp>
        <p:nvSpPr>
          <p:cNvPr id="89" name="矩形 88"/>
          <p:cNvSpPr/>
          <p:nvPr/>
        </p:nvSpPr>
        <p:spPr>
          <a:xfrm rot="10800000" flipV="1">
            <a:off x="3503487" y="2616523"/>
            <a:ext cx="252000" cy="142876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rot="10800000" flipV="1">
            <a:off x="1000100" y="3291154"/>
            <a:ext cx="252000" cy="75413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rot="10800000" flipV="1">
            <a:off x="1500166" y="3181284"/>
            <a:ext cx="252000" cy="8640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rot="10800000" flipV="1">
            <a:off x="2000232" y="3076841"/>
            <a:ext cx="252000" cy="968442"/>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rot="10800000" flipV="1">
            <a:off x="2500298" y="2933965"/>
            <a:ext cx="252000" cy="111131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rot="10800000" flipV="1">
            <a:off x="3000364" y="2749282"/>
            <a:ext cx="252000" cy="12960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TextBox 124"/>
          <p:cNvSpPr txBox="1"/>
          <p:nvPr/>
        </p:nvSpPr>
        <p:spPr>
          <a:xfrm>
            <a:off x="910554" y="4116377"/>
            <a:ext cx="428628" cy="236796"/>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2012</a:t>
            </a:r>
          </a:p>
        </p:txBody>
      </p:sp>
      <p:sp>
        <p:nvSpPr>
          <p:cNvPr id="126" name="TextBox 125"/>
          <p:cNvSpPr txBox="1"/>
          <p:nvPr/>
        </p:nvSpPr>
        <p:spPr>
          <a:xfrm>
            <a:off x="1384452" y="4116377"/>
            <a:ext cx="508650" cy="252377"/>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2013E</a:t>
            </a:r>
          </a:p>
        </p:txBody>
      </p:sp>
      <p:sp>
        <p:nvSpPr>
          <p:cNvPr id="127" name="TextBox 126"/>
          <p:cNvSpPr txBox="1"/>
          <p:nvPr/>
        </p:nvSpPr>
        <p:spPr>
          <a:xfrm>
            <a:off x="1887231" y="4116377"/>
            <a:ext cx="499126" cy="252377"/>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2014E</a:t>
            </a:r>
          </a:p>
        </p:txBody>
      </p:sp>
      <p:sp>
        <p:nvSpPr>
          <p:cNvPr id="128" name="TextBox 127"/>
          <p:cNvSpPr txBox="1"/>
          <p:nvPr/>
        </p:nvSpPr>
        <p:spPr>
          <a:xfrm>
            <a:off x="2384584" y="4116377"/>
            <a:ext cx="561040" cy="252377"/>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2015E</a:t>
            </a:r>
          </a:p>
        </p:txBody>
      </p:sp>
      <p:sp>
        <p:nvSpPr>
          <p:cNvPr id="129" name="TextBox 128"/>
          <p:cNvSpPr txBox="1"/>
          <p:nvPr/>
        </p:nvSpPr>
        <p:spPr>
          <a:xfrm>
            <a:off x="2886530" y="4116377"/>
            <a:ext cx="551516" cy="252377"/>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2016E</a:t>
            </a:r>
          </a:p>
        </p:txBody>
      </p:sp>
      <p:sp>
        <p:nvSpPr>
          <p:cNvPr id="130" name="TextBox 129"/>
          <p:cNvSpPr txBox="1"/>
          <p:nvPr/>
        </p:nvSpPr>
        <p:spPr>
          <a:xfrm>
            <a:off x="3388249" y="4116377"/>
            <a:ext cx="571504" cy="252377"/>
          </a:xfrm>
          <a:prstGeom prst="rect">
            <a:avLst/>
          </a:prstGeom>
          <a:noFill/>
        </p:spPr>
        <p:txBody>
          <a:bodyPr wrap="square" rtlCol="0">
            <a:spAutoFit/>
          </a:bodyPr>
          <a:lstStyle/>
          <a:p>
            <a:pPr>
              <a:lnSpc>
                <a:spcPct val="130000"/>
              </a:lnSpc>
            </a:pPr>
            <a:r>
              <a:rPr lang="en-US" altLang="zh-CN" sz="800" dirty="0" smtClean="0">
                <a:solidFill>
                  <a:schemeClr val="tx1">
                    <a:lumMod val="65000"/>
                    <a:lumOff val="35000"/>
                  </a:schemeClr>
                </a:solidFill>
                <a:latin typeface="微软雅黑" pitchFamily="34" charset="-122"/>
                <a:ea typeface="微软雅黑" pitchFamily="34" charset="-122"/>
              </a:rPr>
              <a:t>2017E</a:t>
            </a:r>
          </a:p>
        </p:txBody>
      </p:sp>
      <p:sp>
        <p:nvSpPr>
          <p:cNvPr id="132" name="任意多边形 131"/>
          <p:cNvSpPr/>
          <p:nvPr/>
        </p:nvSpPr>
        <p:spPr>
          <a:xfrm>
            <a:off x="1104523" y="2611925"/>
            <a:ext cx="2516863" cy="679010"/>
          </a:xfrm>
          <a:custGeom>
            <a:avLst/>
            <a:gdLst>
              <a:gd name="connsiteX0" fmla="*/ 0 w 2516863"/>
              <a:gd name="connsiteY0" fmla="*/ 679010 h 679010"/>
              <a:gd name="connsiteX1" fmla="*/ 520574 w 2516863"/>
              <a:gd name="connsiteY1" fmla="*/ 570368 h 679010"/>
              <a:gd name="connsiteX2" fmla="*/ 1013988 w 2516863"/>
              <a:gd name="connsiteY2" fmla="*/ 452673 h 679010"/>
              <a:gd name="connsiteX3" fmla="*/ 1520982 w 2516863"/>
              <a:gd name="connsiteY3" fmla="*/ 316871 h 679010"/>
              <a:gd name="connsiteX4" fmla="*/ 2027976 w 2516863"/>
              <a:gd name="connsiteY4" fmla="*/ 135802 h 679010"/>
              <a:gd name="connsiteX5" fmla="*/ 2516863 w 2516863"/>
              <a:gd name="connsiteY5" fmla="*/ 0 h 6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863" h="679010">
                <a:moveTo>
                  <a:pt x="0" y="679010"/>
                </a:moveTo>
                <a:lnTo>
                  <a:pt x="520574" y="570368"/>
                </a:lnTo>
                <a:cubicBezTo>
                  <a:pt x="689572" y="532645"/>
                  <a:pt x="847253" y="494922"/>
                  <a:pt x="1013988" y="452673"/>
                </a:cubicBezTo>
                <a:cubicBezTo>
                  <a:pt x="1180723" y="410424"/>
                  <a:pt x="1351984" y="369683"/>
                  <a:pt x="1520982" y="316871"/>
                </a:cubicBezTo>
                <a:cubicBezTo>
                  <a:pt x="1689980" y="264059"/>
                  <a:pt x="1861996" y="188614"/>
                  <a:pt x="2027976" y="135802"/>
                </a:cubicBezTo>
                <a:cubicBezTo>
                  <a:pt x="2193956" y="82990"/>
                  <a:pt x="2355409" y="41495"/>
                  <a:pt x="2516863" y="0"/>
                </a:cubicBezTo>
              </a:path>
            </a:pathLst>
          </a:custGeom>
          <a:ln w="19050">
            <a:solidFill>
              <a:srgbClr val="E479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istrator\Desktop\文思海辉底版图\海辉ppt设计（16：9）21.jpg"/>
          <p:cNvPicPr>
            <a:picLocks noChangeAspect="1" noChangeArrowheads="1"/>
          </p:cNvPicPr>
          <p:nvPr/>
        </p:nvPicPr>
        <p:blipFill>
          <a:blip r:embed="rId3" cstate="print"/>
          <a:srcRect t="12581" b="9713"/>
          <a:stretch>
            <a:fillRect/>
          </a:stretch>
        </p:blipFill>
        <p:spPr bwMode="auto">
          <a:xfrm>
            <a:off x="0" y="642924"/>
            <a:ext cx="9144001" cy="4000528"/>
          </a:xfrm>
          <a:prstGeom prst="rect">
            <a:avLst/>
          </a:prstGeom>
          <a:noFill/>
        </p:spPr>
      </p:pic>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25</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合作多年的跨国银行客户</a:t>
            </a:r>
            <a:r>
              <a:rPr lang="en-US" altLang="zh-CN" sz="2000" b="1" dirty="0" smtClean="0">
                <a:solidFill>
                  <a:schemeClr val="tx1">
                    <a:lumMod val="75000"/>
                    <a:lumOff val="25000"/>
                  </a:schemeClr>
                </a:solidFill>
              </a:rPr>
              <a:t>ITO</a:t>
            </a:r>
            <a:r>
              <a:rPr lang="zh-CN" altLang="en-US" sz="2000" b="1" dirty="0" smtClean="0">
                <a:solidFill>
                  <a:schemeClr val="tx1">
                    <a:lumMod val="75000"/>
                    <a:lumOff val="25000"/>
                  </a:schemeClr>
                </a:solidFill>
              </a:rPr>
              <a:t>服务的首选中国服务供应商</a:t>
            </a:r>
          </a:p>
        </p:txBody>
      </p:sp>
      <p:sp>
        <p:nvSpPr>
          <p:cNvPr id="58" name="矩形 57"/>
          <p:cNvSpPr/>
          <p:nvPr/>
        </p:nvSpPr>
        <p:spPr>
          <a:xfrm>
            <a:off x="551953" y="3856479"/>
            <a:ext cx="7992000" cy="50400"/>
          </a:xfrm>
          <a:prstGeom prst="rect">
            <a:avLst/>
          </a:prstGeom>
          <a:solidFill>
            <a:srgbClr val="008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8539190" y="3770411"/>
            <a:ext cx="214314" cy="214314"/>
          </a:xfrm>
          <a:prstGeom prst="triangle">
            <a:avLst/>
          </a:prstGeom>
          <a:solidFill>
            <a:srgbClr val="008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675348" y="4049356"/>
            <a:ext cx="576000" cy="428628"/>
            <a:chOff x="378157" y="4250543"/>
            <a:chExt cx="576000" cy="428628"/>
          </a:xfrm>
        </p:grpSpPr>
        <p:sp>
          <p:nvSpPr>
            <p:cNvPr id="56" name="圆角矩形 55"/>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62" name="TextBox 61"/>
            <p:cNvSpPr txBox="1"/>
            <p:nvPr/>
          </p:nvSpPr>
          <p:spPr>
            <a:xfrm>
              <a:off x="392877" y="4326358"/>
              <a:ext cx="546560"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JAVA</a:t>
              </a:r>
            </a:p>
          </p:txBody>
        </p:sp>
      </p:grpSp>
      <p:grpSp>
        <p:nvGrpSpPr>
          <p:cNvPr id="64" name="组合 63"/>
          <p:cNvGrpSpPr/>
          <p:nvPr/>
        </p:nvGrpSpPr>
        <p:grpSpPr>
          <a:xfrm>
            <a:off x="1355110" y="4049356"/>
            <a:ext cx="636713" cy="428628"/>
            <a:chOff x="332495" y="4250543"/>
            <a:chExt cx="636713" cy="428628"/>
          </a:xfrm>
        </p:grpSpPr>
        <p:sp>
          <p:nvSpPr>
            <p:cNvPr id="68" name="圆角矩形 67"/>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69" name="TextBox 68"/>
            <p:cNvSpPr txBox="1"/>
            <p:nvPr/>
          </p:nvSpPr>
          <p:spPr>
            <a:xfrm>
              <a:off x="332495" y="4326358"/>
              <a:ext cx="636713"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Oracle</a:t>
              </a:r>
            </a:p>
          </p:txBody>
        </p:sp>
      </p:grpSp>
      <p:grpSp>
        <p:nvGrpSpPr>
          <p:cNvPr id="70" name="组合 69"/>
          <p:cNvGrpSpPr/>
          <p:nvPr/>
        </p:nvGrpSpPr>
        <p:grpSpPr>
          <a:xfrm>
            <a:off x="2126196" y="4049356"/>
            <a:ext cx="576000" cy="428628"/>
            <a:chOff x="378157" y="4250543"/>
            <a:chExt cx="576000" cy="428628"/>
          </a:xfrm>
        </p:grpSpPr>
        <p:sp>
          <p:nvSpPr>
            <p:cNvPr id="72" name="圆角矩形 71"/>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73" name="TextBox 72"/>
            <p:cNvSpPr txBox="1"/>
            <p:nvPr/>
          </p:nvSpPr>
          <p:spPr>
            <a:xfrm>
              <a:off x="410129" y="4326358"/>
              <a:ext cx="502061"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QTP</a:t>
              </a:r>
            </a:p>
          </p:txBody>
        </p:sp>
      </p:grpSp>
      <p:grpSp>
        <p:nvGrpSpPr>
          <p:cNvPr id="74" name="组合 73"/>
          <p:cNvGrpSpPr/>
          <p:nvPr/>
        </p:nvGrpSpPr>
        <p:grpSpPr>
          <a:xfrm>
            <a:off x="2849088" y="4049356"/>
            <a:ext cx="585417" cy="428628"/>
            <a:chOff x="375625" y="4250543"/>
            <a:chExt cx="585417" cy="428628"/>
          </a:xfrm>
        </p:grpSpPr>
        <p:sp>
          <p:nvSpPr>
            <p:cNvPr id="76" name="圆角矩形 75"/>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77" name="TextBox 76"/>
            <p:cNvSpPr txBox="1"/>
            <p:nvPr/>
          </p:nvSpPr>
          <p:spPr>
            <a:xfrm>
              <a:off x="375625" y="4326358"/>
              <a:ext cx="585417"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PERL</a:t>
              </a:r>
            </a:p>
          </p:txBody>
        </p:sp>
      </p:grpSp>
      <p:grpSp>
        <p:nvGrpSpPr>
          <p:cNvPr id="78" name="组合 77"/>
          <p:cNvGrpSpPr/>
          <p:nvPr/>
        </p:nvGrpSpPr>
        <p:grpSpPr>
          <a:xfrm>
            <a:off x="3557260" y="4049356"/>
            <a:ext cx="612668" cy="428628"/>
            <a:chOff x="358373" y="4250543"/>
            <a:chExt cx="612668" cy="428628"/>
          </a:xfrm>
        </p:grpSpPr>
        <p:sp>
          <p:nvSpPr>
            <p:cNvPr id="80" name="圆角矩形 79"/>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81" name="TextBox 80"/>
            <p:cNvSpPr txBox="1"/>
            <p:nvPr/>
          </p:nvSpPr>
          <p:spPr>
            <a:xfrm>
              <a:off x="358373" y="4326358"/>
              <a:ext cx="612668"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PEGA</a:t>
              </a:r>
            </a:p>
          </p:txBody>
        </p:sp>
      </p:grpSp>
      <p:sp>
        <p:nvSpPr>
          <p:cNvPr id="83" name="圆角矩形 82"/>
          <p:cNvSpPr/>
          <p:nvPr/>
        </p:nvSpPr>
        <p:spPr>
          <a:xfrm>
            <a:off x="4302468" y="4049356"/>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grpSp>
        <p:nvGrpSpPr>
          <p:cNvPr id="85" name="组合 84"/>
          <p:cNvGrpSpPr/>
          <p:nvPr/>
        </p:nvGrpSpPr>
        <p:grpSpPr>
          <a:xfrm>
            <a:off x="5027892" y="4049356"/>
            <a:ext cx="576000" cy="428628"/>
            <a:chOff x="378157" y="4250543"/>
            <a:chExt cx="576000" cy="428628"/>
          </a:xfrm>
        </p:grpSpPr>
        <p:sp>
          <p:nvSpPr>
            <p:cNvPr id="86" name="圆角矩形 85"/>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90" name="TextBox 89"/>
            <p:cNvSpPr txBox="1"/>
            <p:nvPr/>
          </p:nvSpPr>
          <p:spPr>
            <a:xfrm>
              <a:off x="461885" y="4326358"/>
              <a:ext cx="407484"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BO</a:t>
              </a:r>
            </a:p>
          </p:txBody>
        </p:sp>
      </p:grpSp>
      <p:grpSp>
        <p:nvGrpSpPr>
          <p:cNvPr id="131" name="组合 130"/>
          <p:cNvGrpSpPr/>
          <p:nvPr/>
        </p:nvGrpSpPr>
        <p:grpSpPr>
          <a:xfrm>
            <a:off x="5690402" y="4049356"/>
            <a:ext cx="696024" cy="428628"/>
            <a:chOff x="5690402" y="4395796"/>
            <a:chExt cx="696024" cy="428628"/>
          </a:xfrm>
        </p:grpSpPr>
        <p:sp>
          <p:nvSpPr>
            <p:cNvPr id="94" name="圆角矩形 93"/>
            <p:cNvSpPr/>
            <p:nvPr/>
          </p:nvSpPr>
          <p:spPr>
            <a:xfrm>
              <a:off x="5753316" y="4395796"/>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96" name="TextBox 95"/>
            <p:cNvSpPr txBox="1"/>
            <p:nvPr/>
          </p:nvSpPr>
          <p:spPr>
            <a:xfrm>
              <a:off x="5690402" y="4471611"/>
              <a:ext cx="696024"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Sybase</a:t>
              </a:r>
            </a:p>
          </p:txBody>
        </p:sp>
      </p:grpSp>
      <p:grpSp>
        <p:nvGrpSpPr>
          <p:cNvPr id="97" name="组合 96"/>
          <p:cNvGrpSpPr/>
          <p:nvPr/>
        </p:nvGrpSpPr>
        <p:grpSpPr>
          <a:xfrm>
            <a:off x="6415826" y="4049356"/>
            <a:ext cx="705642" cy="428628"/>
            <a:chOff x="315243" y="4250543"/>
            <a:chExt cx="705642" cy="428628"/>
          </a:xfrm>
        </p:grpSpPr>
        <p:sp>
          <p:nvSpPr>
            <p:cNvPr id="98" name="圆角矩形 97"/>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99" name="TextBox 98"/>
            <p:cNvSpPr txBox="1"/>
            <p:nvPr/>
          </p:nvSpPr>
          <p:spPr>
            <a:xfrm>
              <a:off x="315243" y="4326358"/>
              <a:ext cx="705642"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Actuate</a:t>
              </a:r>
            </a:p>
          </p:txBody>
        </p:sp>
      </p:grpSp>
      <p:grpSp>
        <p:nvGrpSpPr>
          <p:cNvPr id="100" name="组合 99"/>
          <p:cNvGrpSpPr/>
          <p:nvPr/>
        </p:nvGrpSpPr>
        <p:grpSpPr>
          <a:xfrm>
            <a:off x="7175754" y="4038911"/>
            <a:ext cx="604410" cy="461665"/>
            <a:chOff x="349747" y="4240098"/>
            <a:chExt cx="604410" cy="461665"/>
          </a:xfrm>
        </p:grpSpPr>
        <p:sp>
          <p:nvSpPr>
            <p:cNvPr id="104" name="圆角矩形 103"/>
            <p:cNvSpPr/>
            <p:nvPr/>
          </p:nvSpPr>
          <p:spPr>
            <a:xfrm>
              <a:off x="378157" y="4250543"/>
              <a:ext cx="576000" cy="428628"/>
            </a:xfrm>
            <a:prstGeom prst="roundRect">
              <a:avLst/>
            </a:prstGeom>
            <a:solidFill>
              <a:srgbClr val="6EAB2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106" name="TextBox 105"/>
            <p:cNvSpPr txBox="1"/>
            <p:nvPr/>
          </p:nvSpPr>
          <p:spPr>
            <a:xfrm>
              <a:off x="349747" y="4240098"/>
              <a:ext cx="600293" cy="461665"/>
            </a:xfrm>
            <a:prstGeom prst="rect">
              <a:avLst/>
            </a:prstGeom>
            <a:solidFill>
              <a:srgbClr val="8BBC58"/>
            </a:solidFill>
          </p:spPr>
          <p:txBody>
            <a:bodyPr wrap="none" rtlCol="0">
              <a:spAutoFit/>
            </a:bodyPr>
            <a:lstStyle/>
            <a:p>
              <a:pPr algn="ctr"/>
              <a:r>
                <a:rPr lang="en-US" altLang="zh-CN" sz="1200" dirty="0" err="1" smtClean="0">
                  <a:solidFill>
                    <a:schemeClr val="bg1"/>
                  </a:solidFill>
                  <a:latin typeface="Arial" pitchFamily="34" charset="0"/>
                  <a:ea typeface="微软雅黑" pitchFamily="34" charset="-122"/>
                  <a:cs typeface="Arial" pitchFamily="34" charset="0"/>
                </a:rPr>
                <a:t>WebS</a:t>
              </a:r>
              <a:endParaRPr lang="en-US" altLang="zh-CN" sz="1200" dirty="0" smtClean="0">
                <a:solidFill>
                  <a:schemeClr val="bg1"/>
                </a:solidFill>
                <a:latin typeface="Arial" pitchFamily="34" charset="0"/>
                <a:ea typeface="微软雅黑" pitchFamily="34" charset="-122"/>
                <a:cs typeface="Arial" pitchFamily="34" charset="0"/>
              </a:endParaRPr>
            </a:p>
            <a:p>
              <a:pPr algn="ctr"/>
              <a:r>
                <a:rPr lang="en-US" altLang="zh-CN" sz="1200" dirty="0" err="1" smtClean="0">
                  <a:solidFill>
                    <a:schemeClr val="bg1"/>
                  </a:solidFill>
                  <a:latin typeface="Arial" pitchFamily="34" charset="0"/>
                  <a:ea typeface="微软雅黑" pitchFamily="34" charset="-122"/>
                  <a:cs typeface="Arial" pitchFamily="34" charset="0"/>
                </a:rPr>
                <a:t>phere</a:t>
              </a:r>
              <a:endParaRPr lang="en-US" altLang="zh-CN" sz="1200" dirty="0" smtClean="0">
                <a:solidFill>
                  <a:schemeClr val="bg1"/>
                </a:solidFill>
                <a:latin typeface="Arial" pitchFamily="34" charset="0"/>
                <a:ea typeface="微软雅黑" pitchFamily="34" charset="-122"/>
                <a:cs typeface="Arial" pitchFamily="34" charset="0"/>
              </a:endParaRPr>
            </a:p>
          </p:txBody>
        </p:sp>
      </p:grpSp>
      <p:grpSp>
        <p:nvGrpSpPr>
          <p:cNvPr id="107" name="组合 106"/>
          <p:cNvGrpSpPr/>
          <p:nvPr/>
        </p:nvGrpSpPr>
        <p:grpSpPr>
          <a:xfrm>
            <a:off x="7875298" y="4049356"/>
            <a:ext cx="652744" cy="428628"/>
            <a:chOff x="323869" y="4250543"/>
            <a:chExt cx="652744" cy="428628"/>
          </a:xfrm>
        </p:grpSpPr>
        <p:sp>
          <p:nvSpPr>
            <p:cNvPr id="108" name="圆角矩形 107"/>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109" name="TextBox 108"/>
            <p:cNvSpPr txBox="1"/>
            <p:nvPr/>
          </p:nvSpPr>
          <p:spPr>
            <a:xfrm>
              <a:off x="323869" y="4326358"/>
              <a:ext cx="652744"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Solaris</a:t>
              </a:r>
            </a:p>
          </p:txBody>
        </p:sp>
      </p:grpSp>
      <p:sp>
        <p:nvSpPr>
          <p:cNvPr id="133" name="TextBox 132"/>
          <p:cNvSpPr txBox="1"/>
          <p:nvPr/>
        </p:nvSpPr>
        <p:spPr>
          <a:xfrm>
            <a:off x="1305534" y="3216159"/>
            <a:ext cx="1143008" cy="661078"/>
          </a:xfrm>
          <a:prstGeom prst="rect">
            <a:avLst/>
          </a:prstGeom>
          <a:noFill/>
        </p:spPr>
        <p:txBody>
          <a:bodyPr wrap="square" rtlCol="0">
            <a:spAutoFit/>
          </a:bodyPr>
          <a:lstStyle/>
          <a:p>
            <a:pPr>
              <a:lnSpc>
                <a:spcPct val="112000"/>
              </a:lnSpc>
            </a:pPr>
            <a:r>
              <a:rPr lang="en-US" altLang="zh-CN" sz="1200" dirty="0" smtClean="0">
                <a:solidFill>
                  <a:srgbClr val="6EAB2E"/>
                </a:solidFill>
                <a:latin typeface="Arial" pitchFamily="34" charset="0"/>
                <a:ea typeface="微软雅黑" pitchFamily="34" charset="-122"/>
                <a:cs typeface="Arial" pitchFamily="34" charset="0"/>
              </a:rPr>
              <a:t>2007</a:t>
            </a:r>
          </a:p>
          <a:p>
            <a:pPr>
              <a:lnSpc>
                <a:spcPct val="112000"/>
              </a:lnSpc>
            </a:pPr>
            <a:r>
              <a:rPr lang="zh-CN" altLang="en-US" sz="1050" dirty="0" smtClean="0">
                <a:solidFill>
                  <a:schemeClr val="tx1">
                    <a:lumMod val="65000"/>
                    <a:lumOff val="35000"/>
                  </a:schemeClr>
                </a:solidFill>
                <a:latin typeface="微软雅黑" pitchFamily="34" charset="-122"/>
                <a:ea typeface="微软雅黑" pitchFamily="34" charset="-122"/>
              </a:rPr>
              <a:t>投资组合管理，</a:t>
            </a:r>
            <a:endParaRPr lang="en-US" altLang="zh-CN" sz="1050" dirty="0" smtClean="0">
              <a:solidFill>
                <a:schemeClr val="tx1">
                  <a:lumMod val="65000"/>
                  <a:lumOff val="35000"/>
                </a:schemeClr>
              </a:solidFill>
              <a:latin typeface="微软雅黑" pitchFamily="34" charset="-122"/>
              <a:ea typeface="微软雅黑" pitchFamily="34" charset="-122"/>
            </a:endParaRPr>
          </a:p>
          <a:p>
            <a:pPr>
              <a:lnSpc>
                <a:spcPct val="112000"/>
              </a:lnSpc>
            </a:pPr>
            <a:r>
              <a:rPr lang="zh-CN" altLang="en-US" sz="1050" dirty="0" smtClean="0">
                <a:solidFill>
                  <a:schemeClr val="tx1">
                    <a:lumMod val="65000"/>
                    <a:lumOff val="35000"/>
                  </a:schemeClr>
                </a:solidFill>
                <a:latin typeface="微软雅黑" pitchFamily="34" charset="-122"/>
                <a:ea typeface="微软雅黑" pitchFamily="34" charset="-122"/>
              </a:rPr>
              <a:t>客户咨询</a:t>
            </a:r>
          </a:p>
        </p:txBody>
      </p:sp>
      <p:sp>
        <p:nvSpPr>
          <p:cNvPr id="134" name="TextBox 133"/>
          <p:cNvSpPr txBox="1"/>
          <p:nvPr/>
        </p:nvSpPr>
        <p:spPr>
          <a:xfrm>
            <a:off x="4249314" y="3216159"/>
            <a:ext cx="1143008" cy="480131"/>
          </a:xfrm>
          <a:prstGeom prst="rect">
            <a:avLst/>
          </a:prstGeom>
          <a:noFill/>
        </p:spPr>
        <p:txBody>
          <a:bodyPr wrap="square" rtlCol="0">
            <a:spAutoFit/>
          </a:bodyPr>
          <a:lstStyle/>
          <a:p>
            <a:pPr>
              <a:lnSpc>
                <a:spcPct val="112000"/>
              </a:lnSpc>
            </a:pPr>
            <a:r>
              <a:rPr lang="en-US" altLang="zh-CN" sz="1200" dirty="0" smtClean="0">
                <a:solidFill>
                  <a:srgbClr val="6EAB2E"/>
                </a:solidFill>
                <a:latin typeface="Arial" pitchFamily="34" charset="0"/>
                <a:ea typeface="微软雅黑" pitchFamily="34" charset="-122"/>
                <a:cs typeface="Arial" pitchFamily="34" charset="0"/>
              </a:rPr>
              <a:t>2009</a:t>
            </a:r>
          </a:p>
          <a:p>
            <a:pPr>
              <a:lnSpc>
                <a:spcPct val="112000"/>
              </a:lnSpc>
            </a:pPr>
            <a:r>
              <a:rPr lang="zh-CN" altLang="en-US" sz="1050" dirty="0" smtClean="0">
                <a:solidFill>
                  <a:schemeClr val="tx1">
                    <a:lumMod val="65000"/>
                    <a:lumOff val="35000"/>
                  </a:schemeClr>
                </a:solidFill>
                <a:latin typeface="微软雅黑" pitchFamily="34" charset="-122"/>
                <a:ea typeface="微软雅黑" pitchFamily="34" charset="-122"/>
              </a:rPr>
              <a:t>贸易</a:t>
            </a:r>
          </a:p>
        </p:txBody>
      </p:sp>
      <p:sp>
        <p:nvSpPr>
          <p:cNvPr id="135" name="TextBox 134"/>
          <p:cNvSpPr txBox="1"/>
          <p:nvPr/>
        </p:nvSpPr>
        <p:spPr>
          <a:xfrm>
            <a:off x="5715008" y="3216159"/>
            <a:ext cx="1143008" cy="480131"/>
          </a:xfrm>
          <a:prstGeom prst="rect">
            <a:avLst/>
          </a:prstGeom>
          <a:noFill/>
        </p:spPr>
        <p:txBody>
          <a:bodyPr wrap="square" rtlCol="0">
            <a:spAutoFit/>
          </a:bodyPr>
          <a:lstStyle/>
          <a:p>
            <a:pPr>
              <a:lnSpc>
                <a:spcPct val="112000"/>
              </a:lnSpc>
            </a:pPr>
            <a:r>
              <a:rPr lang="en-US" altLang="zh-CN" sz="1200" dirty="0" smtClean="0">
                <a:solidFill>
                  <a:srgbClr val="6EAB2E"/>
                </a:solidFill>
                <a:latin typeface="Arial" pitchFamily="34" charset="0"/>
                <a:ea typeface="微软雅黑" pitchFamily="34" charset="-122"/>
                <a:cs typeface="Arial" pitchFamily="34" charset="0"/>
              </a:rPr>
              <a:t>2010</a:t>
            </a:r>
          </a:p>
          <a:p>
            <a:pPr>
              <a:lnSpc>
                <a:spcPct val="112000"/>
              </a:lnSpc>
            </a:pPr>
            <a:r>
              <a:rPr lang="zh-CN" altLang="en-US" sz="1050" dirty="0" smtClean="0">
                <a:solidFill>
                  <a:schemeClr val="tx1">
                    <a:lumMod val="65000"/>
                    <a:lumOff val="35000"/>
                  </a:schemeClr>
                </a:solidFill>
                <a:latin typeface="微软雅黑" pitchFamily="34" charset="-122"/>
                <a:ea typeface="微软雅黑" pitchFamily="34" charset="-122"/>
              </a:rPr>
              <a:t>客户信息系统</a:t>
            </a:r>
          </a:p>
        </p:txBody>
      </p:sp>
      <p:sp>
        <p:nvSpPr>
          <p:cNvPr id="136" name="TextBox 135"/>
          <p:cNvSpPr txBox="1"/>
          <p:nvPr/>
        </p:nvSpPr>
        <p:spPr>
          <a:xfrm>
            <a:off x="7191758" y="3216159"/>
            <a:ext cx="1143008" cy="480131"/>
          </a:xfrm>
          <a:prstGeom prst="rect">
            <a:avLst/>
          </a:prstGeom>
          <a:noFill/>
        </p:spPr>
        <p:txBody>
          <a:bodyPr wrap="square" rtlCol="0">
            <a:spAutoFit/>
          </a:bodyPr>
          <a:lstStyle/>
          <a:p>
            <a:pPr>
              <a:lnSpc>
                <a:spcPct val="112000"/>
              </a:lnSpc>
            </a:pPr>
            <a:r>
              <a:rPr lang="en-US" altLang="zh-CN" sz="1200" dirty="0" smtClean="0">
                <a:solidFill>
                  <a:srgbClr val="6EAB2E"/>
                </a:solidFill>
                <a:latin typeface="Arial" pitchFamily="34" charset="0"/>
                <a:ea typeface="微软雅黑" pitchFamily="34" charset="-122"/>
                <a:cs typeface="Arial" pitchFamily="34" charset="0"/>
              </a:rPr>
              <a:t>2011</a:t>
            </a:r>
          </a:p>
          <a:p>
            <a:pPr>
              <a:lnSpc>
                <a:spcPct val="112000"/>
              </a:lnSpc>
            </a:pPr>
            <a:r>
              <a:rPr lang="zh-CN" altLang="en-US" sz="1050" dirty="0" smtClean="0">
                <a:solidFill>
                  <a:schemeClr val="tx1">
                    <a:lumMod val="65000"/>
                    <a:lumOff val="35000"/>
                  </a:schemeClr>
                </a:solidFill>
                <a:latin typeface="微软雅黑" pitchFamily="34" charset="-122"/>
                <a:ea typeface="微软雅黑" pitchFamily="34" charset="-122"/>
              </a:rPr>
              <a:t>清算与结算</a:t>
            </a:r>
          </a:p>
        </p:txBody>
      </p:sp>
      <p:grpSp>
        <p:nvGrpSpPr>
          <p:cNvPr id="139" name="组合 138"/>
          <p:cNvGrpSpPr/>
          <p:nvPr/>
        </p:nvGrpSpPr>
        <p:grpSpPr>
          <a:xfrm>
            <a:off x="1280992" y="3315905"/>
            <a:ext cx="90000" cy="614634"/>
            <a:chOff x="1280992" y="3260252"/>
            <a:chExt cx="90000" cy="614634"/>
          </a:xfrm>
        </p:grpSpPr>
        <p:cxnSp>
          <p:nvCxnSpPr>
            <p:cNvPr id="138" name="直接连接符 137"/>
            <p:cNvCxnSpPr/>
            <p:nvPr/>
          </p:nvCxnSpPr>
          <p:spPr>
            <a:xfrm rot="5400000" flipH="1" flipV="1">
              <a:off x="1055992" y="3529458"/>
              <a:ext cx="540000" cy="1588"/>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7" name="椭圆 136"/>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4228296" y="3315905"/>
            <a:ext cx="90000" cy="614634"/>
            <a:chOff x="1280992" y="3260252"/>
            <a:chExt cx="90000" cy="614634"/>
          </a:xfrm>
        </p:grpSpPr>
        <p:cxnSp>
          <p:nvCxnSpPr>
            <p:cNvPr id="142" name="直接连接符 141"/>
            <p:cNvCxnSpPr/>
            <p:nvPr/>
          </p:nvCxnSpPr>
          <p:spPr>
            <a:xfrm rot="5400000" flipH="1" flipV="1">
              <a:off x="1055992" y="3529458"/>
              <a:ext cx="540000" cy="1588"/>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1" name="椭圆 140"/>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5689130" y="3315905"/>
            <a:ext cx="90000" cy="614634"/>
            <a:chOff x="1280992" y="3260252"/>
            <a:chExt cx="90000" cy="614634"/>
          </a:xfrm>
        </p:grpSpPr>
        <p:cxnSp>
          <p:nvCxnSpPr>
            <p:cNvPr id="145" name="直接连接符 144"/>
            <p:cNvCxnSpPr/>
            <p:nvPr/>
          </p:nvCxnSpPr>
          <p:spPr>
            <a:xfrm rot="5400000" flipH="1" flipV="1">
              <a:off x="1055992" y="3529458"/>
              <a:ext cx="540000" cy="1588"/>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4" name="椭圆 143"/>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7163450" y="3315905"/>
            <a:ext cx="90000" cy="614634"/>
            <a:chOff x="1280992" y="3260252"/>
            <a:chExt cx="90000" cy="614634"/>
          </a:xfrm>
        </p:grpSpPr>
        <p:cxnSp>
          <p:nvCxnSpPr>
            <p:cNvPr id="148" name="直接连接符 147"/>
            <p:cNvCxnSpPr/>
            <p:nvPr/>
          </p:nvCxnSpPr>
          <p:spPr>
            <a:xfrm rot="5400000" flipH="1" flipV="1">
              <a:off x="1055992" y="3529458"/>
              <a:ext cx="540000" cy="1588"/>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7" name="椭圆 146"/>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24" name="Picture 4" descr="C:\Users\Administrator\Desktop\文思海辉图标\p20 图标18.png"/>
          <p:cNvPicPr>
            <a:picLocks noChangeAspect="1" noChangeArrowheads="1"/>
          </p:cNvPicPr>
          <p:nvPr/>
        </p:nvPicPr>
        <p:blipFill>
          <a:blip r:embed="rId4"/>
          <a:srcRect/>
          <a:stretch>
            <a:fillRect/>
          </a:stretch>
        </p:blipFill>
        <p:spPr bwMode="auto">
          <a:xfrm>
            <a:off x="7221144" y="2595502"/>
            <a:ext cx="176213" cy="252412"/>
          </a:xfrm>
          <a:prstGeom prst="rect">
            <a:avLst/>
          </a:prstGeom>
          <a:noFill/>
        </p:spPr>
      </p:pic>
      <p:pic>
        <p:nvPicPr>
          <p:cNvPr id="5125" name="Picture 5" descr="C:\Users\Administrator\Desktop\文思海辉图标\p20 图标1.png"/>
          <p:cNvPicPr>
            <a:picLocks noChangeAspect="1" noChangeArrowheads="1"/>
          </p:cNvPicPr>
          <p:nvPr/>
        </p:nvPicPr>
        <p:blipFill>
          <a:blip r:embed="rId5" cstate="print"/>
          <a:srcRect/>
          <a:stretch>
            <a:fillRect/>
          </a:stretch>
        </p:blipFill>
        <p:spPr bwMode="auto">
          <a:xfrm>
            <a:off x="1994294" y="1637118"/>
            <a:ext cx="176213" cy="252412"/>
          </a:xfrm>
          <a:prstGeom prst="rect">
            <a:avLst/>
          </a:prstGeom>
          <a:noFill/>
        </p:spPr>
      </p:pic>
      <p:pic>
        <p:nvPicPr>
          <p:cNvPr id="5126" name="Picture 6" descr="C:\Users\Administrator\Desktop\文思海辉图标\p20 图标2.png"/>
          <p:cNvPicPr>
            <a:picLocks noChangeAspect="1" noChangeArrowheads="1"/>
          </p:cNvPicPr>
          <p:nvPr/>
        </p:nvPicPr>
        <p:blipFill>
          <a:blip r:embed="rId6"/>
          <a:srcRect/>
          <a:stretch>
            <a:fillRect/>
          </a:stretch>
        </p:blipFill>
        <p:spPr bwMode="auto">
          <a:xfrm>
            <a:off x="2464488" y="1833618"/>
            <a:ext cx="176213" cy="252412"/>
          </a:xfrm>
          <a:prstGeom prst="rect">
            <a:avLst/>
          </a:prstGeom>
          <a:noFill/>
        </p:spPr>
      </p:pic>
      <p:pic>
        <p:nvPicPr>
          <p:cNvPr id="5127" name="Picture 7" descr="C:\Users\Administrator\Desktop\文思海辉图标\p20 图标3.png"/>
          <p:cNvPicPr>
            <a:picLocks noChangeAspect="1" noChangeArrowheads="1"/>
          </p:cNvPicPr>
          <p:nvPr/>
        </p:nvPicPr>
        <p:blipFill>
          <a:blip r:embed="rId7" cstate="print"/>
          <a:srcRect/>
          <a:stretch>
            <a:fillRect/>
          </a:stretch>
        </p:blipFill>
        <p:spPr bwMode="auto">
          <a:xfrm>
            <a:off x="2506236" y="2101374"/>
            <a:ext cx="179387" cy="255588"/>
          </a:xfrm>
          <a:prstGeom prst="rect">
            <a:avLst/>
          </a:prstGeom>
          <a:noFill/>
        </p:spPr>
      </p:pic>
      <p:pic>
        <p:nvPicPr>
          <p:cNvPr id="5128" name="Picture 8" descr="C:\Users\Administrator\Desktop\文思海辉图标\p20 图标4.png"/>
          <p:cNvPicPr>
            <a:picLocks noChangeAspect="1" noChangeArrowheads="1"/>
          </p:cNvPicPr>
          <p:nvPr/>
        </p:nvPicPr>
        <p:blipFill>
          <a:blip r:embed="rId8"/>
          <a:srcRect/>
          <a:stretch>
            <a:fillRect/>
          </a:stretch>
        </p:blipFill>
        <p:spPr bwMode="auto">
          <a:xfrm>
            <a:off x="3172930" y="2375250"/>
            <a:ext cx="176213" cy="252412"/>
          </a:xfrm>
          <a:prstGeom prst="rect">
            <a:avLst/>
          </a:prstGeom>
          <a:noFill/>
        </p:spPr>
      </p:pic>
      <p:pic>
        <p:nvPicPr>
          <p:cNvPr id="5129" name="Picture 9" descr="C:\Users\Administrator\Desktop\文思海辉图标\p20 图标5.png"/>
          <p:cNvPicPr>
            <a:picLocks noChangeAspect="1" noChangeArrowheads="1"/>
          </p:cNvPicPr>
          <p:nvPr/>
        </p:nvPicPr>
        <p:blipFill>
          <a:blip r:embed="rId9"/>
          <a:srcRect/>
          <a:stretch>
            <a:fillRect/>
          </a:stretch>
        </p:blipFill>
        <p:spPr bwMode="auto">
          <a:xfrm>
            <a:off x="4131496" y="1285866"/>
            <a:ext cx="249237" cy="252412"/>
          </a:xfrm>
          <a:prstGeom prst="rect">
            <a:avLst/>
          </a:prstGeom>
          <a:noFill/>
        </p:spPr>
      </p:pic>
      <p:pic>
        <p:nvPicPr>
          <p:cNvPr id="5130" name="Picture 10" descr="C:\Users\Administrator\Desktop\文思海辉图标\p20 图标6.png"/>
          <p:cNvPicPr>
            <a:picLocks noChangeAspect="1" noChangeArrowheads="1"/>
          </p:cNvPicPr>
          <p:nvPr/>
        </p:nvPicPr>
        <p:blipFill>
          <a:blip r:embed="rId10"/>
          <a:srcRect/>
          <a:stretch>
            <a:fillRect/>
          </a:stretch>
        </p:blipFill>
        <p:spPr bwMode="auto">
          <a:xfrm>
            <a:off x="4238562" y="1434680"/>
            <a:ext cx="176213" cy="252412"/>
          </a:xfrm>
          <a:prstGeom prst="rect">
            <a:avLst/>
          </a:prstGeom>
          <a:noFill/>
        </p:spPr>
      </p:pic>
      <p:pic>
        <p:nvPicPr>
          <p:cNvPr id="5131" name="Picture 11" descr="C:\Users\Administrator\Desktop\文思海辉图标\p20 图标7.png"/>
          <p:cNvPicPr>
            <a:picLocks noChangeAspect="1" noChangeArrowheads="1"/>
          </p:cNvPicPr>
          <p:nvPr/>
        </p:nvPicPr>
        <p:blipFill>
          <a:blip r:embed="rId11"/>
          <a:srcRect/>
          <a:stretch>
            <a:fillRect/>
          </a:stretch>
        </p:blipFill>
        <p:spPr bwMode="auto">
          <a:xfrm>
            <a:off x="4348101" y="1309436"/>
            <a:ext cx="176213" cy="252412"/>
          </a:xfrm>
          <a:prstGeom prst="rect">
            <a:avLst/>
          </a:prstGeom>
          <a:noFill/>
        </p:spPr>
      </p:pic>
      <p:pic>
        <p:nvPicPr>
          <p:cNvPr id="5133" name="Picture 13" descr="C:\Users\Administrator\Desktop\文思海辉图标\p20 图标9.png"/>
          <p:cNvPicPr>
            <a:picLocks noChangeAspect="1" noChangeArrowheads="1"/>
          </p:cNvPicPr>
          <p:nvPr/>
        </p:nvPicPr>
        <p:blipFill>
          <a:blip r:embed="rId12"/>
          <a:srcRect/>
          <a:stretch>
            <a:fillRect/>
          </a:stretch>
        </p:blipFill>
        <p:spPr bwMode="auto">
          <a:xfrm>
            <a:off x="4393314" y="1488304"/>
            <a:ext cx="176213" cy="252412"/>
          </a:xfrm>
          <a:prstGeom prst="rect">
            <a:avLst/>
          </a:prstGeom>
          <a:noFill/>
        </p:spPr>
      </p:pic>
      <p:pic>
        <p:nvPicPr>
          <p:cNvPr id="5134" name="Picture 14" descr="C:\Users\Administrator\Desktop\文思海辉图标\p20 图标10.png"/>
          <p:cNvPicPr>
            <a:picLocks noChangeAspect="1" noChangeArrowheads="1"/>
          </p:cNvPicPr>
          <p:nvPr/>
        </p:nvPicPr>
        <p:blipFill>
          <a:blip r:embed="rId13"/>
          <a:srcRect/>
          <a:stretch>
            <a:fillRect/>
          </a:stretch>
        </p:blipFill>
        <p:spPr bwMode="auto">
          <a:xfrm>
            <a:off x="4500562" y="1363242"/>
            <a:ext cx="176213" cy="252412"/>
          </a:xfrm>
          <a:prstGeom prst="rect">
            <a:avLst/>
          </a:prstGeom>
          <a:noFill/>
        </p:spPr>
      </p:pic>
      <p:pic>
        <p:nvPicPr>
          <p:cNvPr id="5135" name="Picture 15" descr="C:\Users\Administrator\Desktop\文思海辉图标\p20 图标11.png"/>
          <p:cNvPicPr>
            <a:picLocks noChangeAspect="1" noChangeArrowheads="1"/>
          </p:cNvPicPr>
          <p:nvPr/>
        </p:nvPicPr>
        <p:blipFill>
          <a:blip r:embed="rId14"/>
          <a:srcRect/>
          <a:stretch>
            <a:fillRect/>
          </a:stretch>
        </p:blipFill>
        <p:spPr bwMode="auto">
          <a:xfrm>
            <a:off x="4560124" y="1529870"/>
            <a:ext cx="176213" cy="252412"/>
          </a:xfrm>
          <a:prstGeom prst="rect">
            <a:avLst/>
          </a:prstGeom>
          <a:noFill/>
        </p:spPr>
      </p:pic>
      <p:pic>
        <p:nvPicPr>
          <p:cNvPr id="5136" name="Picture 16" descr="C:\Users\Administrator\Desktop\文思海辉图标\p20 图标12.png"/>
          <p:cNvPicPr>
            <a:picLocks noChangeAspect="1" noChangeArrowheads="1"/>
          </p:cNvPicPr>
          <p:nvPr/>
        </p:nvPicPr>
        <p:blipFill>
          <a:blip r:embed="rId15"/>
          <a:srcRect/>
          <a:stretch>
            <a:fillRect/>
          </a:stretch>
        </p:blipFill>
        <p:spPr bwMode="auto">
          <a:xfrm>
            <a:off x="4143372" y="1583494"/>
            <a:ext cx="176213" cy="252412"/>
          </a:xfrm>
          <a:prstGeom prst="rect">
            <a:avLst/>
          </a:prstGeom>
          <a:noFill/>
        </p:spPr>
      </p:pic>
      <p:pic>
        <p:nvPicPr>
          <p:cNvPr id="5137" name="Picture 17" descr="C:\Users\Administrator\Desktop\文思海辉图标\p20 图标13.png"/>
          <p:cNvPicPr>
            <a:picLocks noChangeAspect="1" noChangeArrowheads="1"/>
          </p:cNvPicPr>
          <p:nvPr/>
        </p:nvPicPr>
        <p:blipFill>
          <a:blip r:embed="rId16"/>
          <a:srcRect/>
          <a:stretch>
            <a:fillRect/>
          </a:stretch>
        </p:blipFill>
        <p:spPr bwMode="auto">
          <a:xfrm>
            <a:off x="6066260" y="1125176"/>
            <a:ext cx="179387" cy="255588"/>
          </a:xfrm>
          <a:prstGeom prst="rect">
            <a:avLst/>
          </a:prstGeom>
          <a:noFill/>
        </p:spPr>
      </p:pic>
      <p:pic>
        <p:nvPicPr>
          <p:cNvPr id="5138" name="Picture 18" descr="C:\Users\Administrator\Desktop\文思海辉图标\p20 图标14.png"/>
          <p:cNvPicPr>
            <a:picLocks noChangeAspect="1" noChangeArrowheads="1"/>
          </p:cNvPicPr>
          <p:nvPr/>
        </p:nvPicPr>
        <p:blipFill>
          <a:blip r:embed="rId17"/>
          <a:srcRect/>
          <a:stretch>
            <a:fillRect/>
          </a:stretch>
        </p:blipFill>
        <p:spPr bwMode="auto">
          <a:xfrm>
            <a:off x="6762826" y="1503830"/>
            <a:ext cx="176213" cy="252412"/>
          </a:xfrm>
          <a:prstGeom prst="rect">
            <a:avLst/>
          </a:prstGeom>
          <a:noFill/>
        </p:spPr>
      </p:pic>
      <p:pic>
        <p:nvPicPr>
          <p:cNvPr id="5139" name="Picture 19" descr="C:\Users\Administrator\Desktop\文思海辉图标\p20 图标15.png"/>
          <p:cNvPicPr>
            <a:picLocks noChangeAspect="1" noChangeArrowheads="1"/>
          </p:cNvPicPr>
          <p:nvPr/>
        </p:nvPicPr>
        <p:blipFill>
          <a:blip r:embed="rId18"/>
          <a:srcRect/>
          <a:stretch>
            <a:fillRect/>
          </a:stretch>
        </p:blipFill>
        <p:spPr bwMode="auto">
          <a:xfrm>
            <a:off x="6816268" y="1839374"/>
            <a:ext cx="176213" cy="252412"/>
          </a:xfrm>
          <a:prstGeom prst="rect">
            <a:avLst/>
          </a:prstGeom>
          <a:noFill/>
        </p:spPr>
      </p:pic>
      <p:pic>
        <p:nvPicPr>
          <p:cNvPr id="5140" name="Picture 20" descr="C:\Users\Administrator\Desktop\文思海辉图标\p20 图标16.png"/>
          <p:cNvPicPr>
            <a:picLocks noChangeAspect="1" noChangeArrowheads="1"/>
          </p:cNvPicPr>
          <p:nvPr/>
        </p:nvPicPr>
        <p:blipFill>
          <a:blip r:embed="rId19"/>
          <a:srcRect/>
          <a:stretch>
            <a:fillRect/>
          </a:stretch>
        </p:blipFill>
        <p:spPr bwMode="auto">
          <a:xfrm>
            <a:off x="7369958" y="1607246"/>
            <a:ext cx="179387" cy="255588"/>
          </a:xfrm>
          <a:prstGeom prst="rect">
            <a:avLst/>
          </a:prstGeom>
          <a:noFill/>
        </p:spPr>
      </p:pic>
      <p:pic>
        <p:nvPicPr>
          <p:cNvPr id="5141" name="Picture 21" descr="C:\Users\Administrator\Desktop\文思海辉图标\p20 图标17.png"/>
          <p:cNvPicPr>
            <a:picLocks noChangeAspect="1" noChangeArrowheads="1"/>
          </p:cNvPicPr>
          <p:nvPr/>
        </p:nvPicPr>
        <p:blipFill>
          <a:blip r:embed="rId20"/>
          <a:srcRect/>
          <a:stretch>
            <a:fillRect/>
          </a:stretch>
        </p:blipFill>
        <p:spPr bwMode="auto">
          <a:xfrm>
            <a:off x="6560388" y="2244250"/>
            <a:ext cx="179387" cy="252412"/>
          </a:xfrm>
          <a:prstGeom prst="rect">
            <a:avLst/>
          </a:prstGeom>
          <a:noFill/>
        </p:spPr>
      </p:pic>
      <p:pic>
        <p:nvPicPr>
          <p:cNvPr id="5132" name="Picture 12" descr="C:\Users\Administrator\Desktop\文思海辉图标\p20 图标8.png"/>
          <p:cNvPicPr>
            <a:picLocks noChangeAspect="1" noChangeArrowheads="1"/>
          </p:cNvPicPr>
          <p:nvPr/>
        </p:nvPicPr>
        <p:blipFill>
          <a:blip r:embed="rId21"/>
          <a:srcRect/>
          <a:stretch>
            <a:fillRect/>
          </a:stretch>
        </p:blipFill>
        <p:spPr bwMode="auto">
          <a:xfrm>
            <a:off x="4310000" y="1577556"/>
            <a:ext cx="176213" cy="252412"/>
          </a:xfrm>
          <a:prstGeom prst="rect">
            <a:avLst/>
          </a:prstGeom>
          <a:noFill/>
        </p:spPr>
      </p:pic>
      <p:sp>
        <p:nvSpPr>
          <p:cNvPr id="75" name="TextBox 83"/>
          <p:cNvSpPr txBox="1"/>
          <p:nvPr/>
        </p:nvSpPr>
        <p:spPr>
          <a:xfrm>
            <a:off x="4232062" y="4038911"/>
            <a:ext cx="704039" cy="461665"/>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 Power</a:t>
            </a:r>
          </a:p>
          <a:p>
            <a:pPr algn="ctr"/>
            <a:r>
              <a:rPr lang="en-US" altLang="zh-CN" sz="1200" dirty="0" smtClean="0">
                <a:solidFill>
                  <a:schemeClr val="bg1"/>
                </a:solidFill>
                <a:latin typeface="Arial" pitchFamily="34" charset="0"/>
                <a:ea typeface="微软雅黑" pitchFamily="34" charset="-122"/>
                <a:cs typeface="Arial" pitchFamily="34" charset="0"/>
              </a:rPr>
              <a:t> Builder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3" descr="C:\Users\Administrator\Desktop\文思海辉底版图\海辉ppt设计（16：9）21.jpg"/>
          <p:cNvPicPr>
            <a:picLocks noChangeAspect="1" noChangeArrowheads="1"/>
          </p:cNvPicPr>
          <p:nvPr/>
        </p:nvPicPr>
        <p:blipFill>
          <a:blip r:embed="rId3" cstate="print"/>
          <a:srcRect t="12581" b="9713"/>
          <a:stretch>
            <a:fillRect/>
          </a:stretch>
        </p:blipFill>
        <p:spPr bwMode="auto">
          <a:xfrm>
            <a:off x="0" y="642924"/>
            <a:ext cx="9144001" cy="4000528"/>
          </a:xfrm>
          <a:prstGeom prst="rect">
            <a:avLst/>
          </a:prstGeom>
          <a:noFill/>
        </p:spPr>
      </p:pic>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26</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合作多年的全球综合性行业客户提供</a:t>
            </a:r>
            <a:r>
              <a:rPr lang="en-US" altLang="zh-CN" sz="2000" b="1" dirty="0" smtClean="0">
                <a:solidFill>
                  <a:schemeClr val="tx1">
                    <a:lumMod val="75000"/>
                    <a:lumOff val="25000"/>
                  </a:schemeClr>
                </a:solidFill>
              </a:rPr>
              <a:t>ITO</a:t>
            </a:r>
            <a:r>
              <a:rPr lang="zh-CN" altLang="en-US" sz="2000" b="1" dirty="0" smtClean="0">
                <a:solidFill>
                  <a:schemeClr val="tx1">
                    <a:lumMod val="75000"/>
                    <a:lumOff val="25000"/>
                  </a:schemeClr>
                </a:solidFill>
              </a:rPr>
              <a:t>和</a:t>
            </a:r>
            <a:r>
              <a:rPr lang="en-US" altLang="zh-CN" sz="2000" b="1" dirty="0" smtClean="0">
                <a:solidFill>
                  <a:schemeClr val="tx1">
                    <a:lumMod val="75000"/>
                    <a:lumOff val="25000"/>
                  </a:schemeClr>
                </a:solidFill>
              </a:rPr>
              <a:t>BPO</a:t>
            </a:r>
            <a:r>
              <a:rPr lang="zh-CN" altLang="en-US" sz="2000" b="1" dirty="0" smtClean="0">
                <a:solidFill>
                  <a:schemeClr val="tx1">
                    <a:lumMod val="75000"/>
                    <a:lumOff val="25000"/>
                  </a:schemeClr>
                </a:solidFill>
              </a:rPr>
              <a:t>服务领先的全球交付中心​​</a:t>
            </a:r>
          </a:p>
        </p:txBody>
      </p:sp>
      <p:sp>
        <p:nvSpPr>
          <p:cNvPr id="58" name="矩形 57"/>
          <p:cNvSpPr/>
          <p:nvPr/>
        </p:nvSpPr>
        <p:spPr>
          <a:xfrm>
            <a:off x="551953" y="3856479"/>
            <a:ext cx="7992000" cy="50400"/>
          </a:xfrm>
          <a:prstGeom prst="rect">
            <a:avLst/>
          </a:prstGeom>
          <a:solidFill>
            <a:srgbClr val="008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8539190" y="3770411"/>
            <a:ext cx="214314" cy="214314"/>
          </a:xfrm>
          <a:prstGeom prst="triangle">
            <a:avLst/>
          </a:prstGeom>
          <a:solidFill>
            <a:srgbClr val="008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62"/>
          <p:cNvGrpSpPr/>
          <p:nvPr/>
        </p:nvGrpSpPr>
        <p:grpSpPr>
          <a:xfrm>
            <a:off x="675348" y="4049356"/>
            <a:ext cx="576000" cy="428628"/>
            <a:chOff x="378157" y="4250543"/>
            <a:chExt cx="576000" cy="428628"/>
          </a:xfrm>
        </p:grpSpPr>
        <p:sp>
          <p:nvSpPr>
            <p:cNvPr id="56" name="圆角矩形 55"/>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62" name="TextBox 61"/>
            <p:cNvSpPr txBox="1"/>
            <p:nvPr/>
          </p:nvSpPr>
          <p:spPr>
            <a:xfrm>
              <a:off x="414143" y="4326358"/>
              <a:ext cx="510075"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BPO</a:t>
              </a:r>
            </a:p>
          </p:txBody>
        </p:sp>
      </p:grpSp>
      <p:grpSp>
        <p:nvGrpSpPr>
          <p:cNvPr id="3" name="组合 63"/>
          <p:cNvGrpSpPr/>
          <p:nvPr/>
        </p:nvGrpSpPr>
        <p:grpSpPr>
          <a:xfrm>
            <a:off x="1400772" y="4049356"/>
            <a:ext cx="576000" cy="428628"/>
            <a:chOff x="378157" y="4250543"/>
            <a:chExt cx="576000" cy="428628"/>
          </a:xfrm>
        </p:grpSpPr>
        <p:sp>
          <p:nvSpPr>
            <p:cNvPr id="68" name="圆角矩形 67"/>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69" name="TextBox 68"/>
            <p:cNvSpPr txBox="1"/>
            <p:nvPr/>
          </p:nvSpPr>
          <p:spPr>
            <a:xfrm>
              <a:off x="428192" y="4326358"/>
              <a:ext cx="492443"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SAP</a:t>
              </a:r>
            </a:p>
          </p:txBody>
        </p:sp>
      </p:grpSp>
      <p:grpSp>
        <p:nvGrpSpPr>
          <p:cNvPr id="7" name="组合 69"/>
          <p:cNvGrpSpPr/>
          <p:nvPr/>
        </p:nvGrpSpPr>
        <p:grpSpPr>
          <a:xfrm>
            <a:off x="2105003" y="4049356"/>
            <a:ext cx="603050" cy="428628"/>
            <a:chOff x="356964" y="4250543"/>
            <a:chExt cx="603050" cy="428628"/>
          </a:xfrm>
        </p:grpSpPr>
        <p:sp>
          <p:nvSpPr>
            <p:cNvPr id="72" name="圆角矩形 71"/>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73" name="TextBox 72"/>
            <p:cNvSpPr txBox="1"/>
            <p:nvPr/>
          </p:nvSpPr>
          <p:spPr>
            <a:xfrm>
              <a:off x="356964" y="4326358"/>
              <a:ext cx="603050"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SFDC</a:t>
              </a:r>
            </a:p>
          </p:txBody>
        </p:sp>
      </p:grpSp>
      <p:grpSp>
        <p:nvGrpSpPr>
          <p:cNvPr id="8" name="组合 73"/>
          <p:cNvGrpSpPr/>
          <p:nvPr/>
        </p:nvGrpSpPr>
        <p:grpSpPr>
          <a:xfrm>
            <a:off x="2849088" y="4049356"/>
            <a:ext cx="578532" cy="428628"/>
            <a:chOff x="375625" y="4250543"/>
            <a:chExt cx="578532" cy="428628"/>
          </a:xfrm>
        </p:grpSpPr>
        <p:sp>
          <p:nvSpPr>
            <p:cNvPr id="76" name="圆角矩形 75"/>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77" name="TextBox 76"/>
            <p:cNvSpPr txBox="1"/>
            <p:nvPr/>
          </p:nvSpPr>
          <p:spPr>
            <a:xfrm>
              <a:off x="375625" y="4326358"/>
              <a:ext cx="546560"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JAVA</a:t>
              </a:r>
            </a:p>
          </p:txBody>
        </p:sp>
      </p:grpSp>
      <p:grpSp>
        <p:nvGrpSpPr>
          <p:cNvPr id="9" name="组合 77"/>
          <p:cNvGrpSpPr/>
          <p:nvPr/>
        </p:nvGrpSpPr>
        <p:grpSpPr>
          <a:xfrm>
            <a:off x="3577044" y="4049356"/>
            <a:ext cx="576000" cy="428628"/>
            <a:chOff x="378157" y="4250543"/>
            <a:chExt cx="576000" cy="428628"/>
          </a:xfrm>
        </p:grpSpPr>
        <p:sp>
          <p:nvSpPr>
            <p:cNvPr id="80" name="圆角矩形 79"/>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81" name="TextBox 80"/>
            <p:cNvSpPr txBox="1"/>
            <p:nvPr/>
          </p:nvSpPr>
          <p:spPr>
            <a:xfrm>
              <a:off x="390272" y="4326358"/>
              <a:ext cx="535723"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.NET</a:t>
              </a:r>
            </a:p>
          </p:txBody>
        </p:sp>
      </p:grpSp>
      <p:grpSp>
        <p:nvGrpSpPr>
          <p:cNvPr id="10" name="组合 81"/>
          <p:cNvGrpSpPr/>
          <p:nvPr/>
        </p:nvGrpSpPr>
        <p:grpSpPr>
          <a:xfrm>
            <a:off x="4263961" y="4049356"/>
            <a:ext cx="636713" cy="428628"/>
            <a:chOff x="339650" y="4250543"/>
            <a:chExt cx="636713" cy="428628"/>
          </a:xfrm>
        </p:grpSpPr>
        <p:sp>
          <p:nvSpPr>
            <p:cNvPr id="83" name="圆角矩形 82"/>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84" name="TextBox 83"/>
            <p:cNvSpPr txBox="1"/>
            <p:nvPr/>
          </p:nvSpPr>
          <p:spPr>
            <a:xfrm>
              <a:off x="339650" y="4316275"/>
              <a:ext cx="636713"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Oracle</a:t>
              </a:r>
            </a:p>
          </p:txBody>
        </p:sp>
      </p:grpSp>
      <p:sp>
        <p:nvSpPr>
          <p:cNvPr id="86" name="圆角矩形 85"/>
          <p:cNvSpPr/>
          <p:nvPr/>
        </p:nvSpPr>
        <p:spPr>
          <a:xfrm>
            <a:off x="5027892" y="4049356"/>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94" name="圆角矩形 93"/>
          <p:cNvSpPr/>
          <p:nvPr/>
        </p:nvSpPr>
        <p:spPr>
          <a:xfrm>
            <a:off x="5753316" y="4049356"/>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98" name="圆角矩形 97"/>
          <p:cNvSpPr/>
          <p:nvPr/>
        </p:nvSpPr>
        <p:spPr>
          <a:xfrm>
            <a:off x="6478740" y="4049356"/>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104" name="圆角矩形 103"/>
          <p:cNvSpPr/>
          <p:nvPr/>
        </p:nvSpPr>
        <p:spPr>
          <a:xfrm>
            <a:off x="7204164" y="4049356"/>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grpSp>
        <p:nvGrpSpPr>
          <p:cNvPr id="15" name="组合 106"/>
          <p:cNvGrpSpPr/>
          <p:nvPr/>
        </p:nvGrpSpPr>
        <p:grpSpPr>
          <a:xfrm>
            <a:off x="7896564" y="4049356"/>
            <a:ext cx="652743" cy="428628"/>
            <a:chOff x="345135" y="4250543"/>
            <a:chExt cx="652743" cy="428628"/>
          </a:xfrm>
        </p:grpSpPr>
        <p:sp>
          <p:nvSpPr>
            <p:cNvPr id="108" name="圆角矩形 107"/>
            <p:cNvSpPr/>
            <p:nvPr/>
          </p:nvSpPr>
          <p:spPr>
            <a:xfrm>
              <a:off x="378157" y="4250543"/>
              <a:ext cx="576000" cy="428628"/>
            </a:xfrm>
            <a:prstGeom prst="roundRect">
              <a:avLst/>
            </a:prstGeom>
            <a:solidFill>
              <a:srgbClr val="8BBC5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aseline="30000" dirty="0" smtClean="0"/>
            </a:p>
          </p:txBody>
        </p:sp>
        <p:sp>
          <p:nvSpPr>
            <p:cNvPr id="109" name="TextBox 108"/>
            <p:cNvSpPr txBox="1"/>
            <p:nvPr/>
          </p:nvSpPr>
          <p:spPr>
            <a:xfrm>
              <a:off x="345135" y="4326358"/>
              <a:ext cx="652743" cy="276999"/>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Mobile</a:t>
              </a:r>
            </a:p>
          </p:txBody>
        </p:sp>
      </p:grpSp>
      <p:sp>
        <p:nvSpPr>
          <p:cNvPr id="133" name="TextBox 132"/>
          <p:cNvSpPr txBox="1"/>
          <p:nvPr/>
        </p:nvSpPr>
        <p:spPr>
          <a:xfrm>
            <a:off x="690495" y="3003798"/>
            <a:ext cx="1143008" cy="864493"/>
          </a:xfrm>
          <a:prstGeom prst="rect">
            <a:avLst/>
          </a:prstGeom>
          <a:noFill/>
        </p:spPr>
        <p:txBody>
          <a:bodyPr wrap="square" rtlCol="0">
            <a:spAutoFit/>
          </a:bodyPr>
          <a:lstStyle/>
          <a:p>
            <a:pPr>
              <a:lnSpc>
                <a:spcPct val="112000"/>
              </a:lnSpc>
              <a:spcAft>
                <a:spcPts val="200"/>
              </a:spcAft>
            </a:pPr>
            <a:r>
              <a:rPr lang="en-US" altLang="zh-CN" sz="1200" dirty="0" smtClean="0">
                <a:solidFill>
                  <a:srgbClr val="6EAB2E"/>
                </a:solidFill>
                <a:latin typeface="Arial" pitchFamily="34" charset="0"/>
                <a:ea typeface="微软雅黑" pitchFamily="34" charset="-122"/>
                <a:cs typeface="Arial" pitchFamily="34" charset="0"/>
              </a:rPr>
              <a:t>2002</a:t>
            </a:r>
          </a:p>
          <a:p>
            <a:pPr>
              <a:lnSpc>
                <a:spcPct val="112000"/>
              </a:lnSpc>
            </a:pPr>
            <a:r>
              <a:rPr lang="zh-CN" altLang="en-US" sz="1050" dirty="0" smtClean="0">
                <a:solidFill>
                  <a:schemeClr val="tx1">
                    <a:lumMod val="75000"/>
                    <a:lumOff val="25000"/>
                  </a:schemeClr>
                </a:solidFill>
                <a:latin typeface="微软雅黑" pitchFamily="34" charset="-122"/>
                <a:ea typeface="微软雅黑" pitchFamily="34" charset="-122"/>
              </a:rPr>
              <a:t>为客户建立在中国的首个全球交付中心（</a:t>
            </a:r>
            <a:r>
              <a:rPr lang="en-US" altLang="zh-CN" sz="1050" dirty="0" smtClean="0">
                <a:solidFill>
                  <a:schemeClr val="tx1">
                    <a:lumMod val="75000"/>
                    <a:lumOff val="25000"/>
                  </a:schemeClr>
                </a:solidFill>
                <a:latin typeface="微软雅黑" pitchFamily="34" charset="-122"/>
                <a:ea typeface="微软雅黑" pitchFamily="34" charset="-122"/>
              </a:rPr>
              <a:t>GDC</a:t>
            </a:r>
            <a:r>
              <a:rPr lang="zh-CN" altLang="en-US" sz="1050" dirty="0" smtClean="0">
                <a:solidFill>
                  <a:schemeClr val="tx1">
                    <a:lumMod val="75000"/>
                    <a:lumOff val="25000"/>
                  </a:schemeClr>
                </a:solidFill>
                <a:latin typeface="微软雅黑" pitchFamily="34" charset="-122"/>
                <a:ea typeface="微软雅黑" pitchFamily="34" charset="-122"/>
              </a:rPr>
              <a:t>）</a:t>
            </a:r>
          </a:p>
        </p:txBody>
      </p:sp>
      <p:grpSp>
        <p:nvGrpSpPr>
          <p:cNvPr id="16" name="组合 138"/>
          <p:cNvGrpSpPr/>
          <p:nvPr/>
        </p:nvGrpSpPr>
        <p:grpSpPr>
          <a:xfrm>
            <a:off x="666763" y="3151201"/>
            <a:ext cx="90000" cy="779338"/>
            <a:chOff x="1280992" y="3095548"/>
            <a:chExt cx="90000" cy="779338"/>
          </a:xfrm>
        </p:grpSpPr>
        <p:cxnSp>
          <p:nvCxnSpPr>
            <p:cNvPr id="138" name="直接连接符 137"/>
            <p:cNvCxnSpPr/>
            <p:nvPr/>
          </p:nvCxnSpPr>
          <p:spPr>
            <a:xfrm rot="5400000" flipH="1" flipV="1">
              <a:off x="965992" y="3454754"/>
              <a:ext cx="720000" cy="1588"/>
            </a:xfrm>
            <a:prstGeom prst="line">
              <a:avLst/>
            </a:prstGeom>
            <a:ln w="1270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37" name="椭圆 136"/>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24" name="Picture 4" descr="C:\Users\Administrator\Desktop\文思海辉图标\p20 图标18.png"/>
          <p:cNvPicPr>
            <a:picLocks noChangeAspect="1" noChangeArrowheads="1"/>
          </p:cNvPicPr>
          <p:nvPr/>
        </p:nvPicPr>
        <p:blipFill>
          <a:blip r:embed="rId4"/>
          <a:srcRect/>
          <a:stretch>
            <a:fillRect/>
          </a:stretch>
        </p:blipFill>
        <p:spPr bwMode="auto">
          <a:xfrm>
            <a:off x="7221144" y="2595502"/>
            <a:ext cx="176213" cy="252412"/>
          </a:xfrm>
          <a:prstGeom prst="rect">
            <a:avLst/>
          </a:prstGeom>
          <a:noFill/>
        </p:spPr>
      </p:pic>
      <p:pic>
        <p:nvPicPr>
          <p:cNvPr id="5125" name="Picture 5" descr="C:\Users\Administrator\Desktop\文思海辉图标\p20 图标1.png"/>
          <p:cNvPicPr>
            <a:picLocks noChangeAspect="1" noChangeArrowheads="1"/>
          </p:cNvPicPr>
          <p:nvPr/>
        </p:nvPicPr>
        <p:blipFill>
          <a:blip r:embed="rId5" cstate="print"/>
          <a:srcRect/>
          <a:stretch>
            <a:fillRect/>
          </a:stretch>
        </p:blipFill>
        <p:spPr bwMode="auto">
          <a:xfrm>
            <a:off x="1994294" y="1637118"/>
            <a:ext cx="176213" cy="252412"/>
          </a:xfrm>
          <a:prstGeom prst="rect">
            <a:avLst/>
          </a:prstGeom>
          <a:noFill/>
        </p:spPr>
      </p:pic>
      <p:pic>
        <p:nvPicPr>
          <p:cNvPr id="5129" name="Picture 9" descr="C:\Users\Administrator\Desktop\文思海辉图标\p20 图标5.png"/>
          <p:cNvPicPr>
            <a:picLocks noChangeAspect="1" noChangeArrowheads="1"/>
          </p:cNvPicPr>
          <p:nvPr/>
        </p:nvPicPr>
        <p:blipFill>
          <a:blip r:embed="rId6"/>
          <a:srcRect/>
          <a:stretch>
            <a:fillRect/>
          </a:stretch>
        </p:blipFill>
        <p:spPr bwMode="auto">
          <a:xfrm>
            <a:off x="4131496" y="1285866"/>
            <a:ext cx="249237" cy="252412"/>
          </a:xfrm>
          <a:prstGeom prst="rect">
            <a:avLst/>
          </a:prstGeom>
          <a:noFill/>
        </p:spPr>
      </p:pic>
      <p:pic>
        <p:nvPicPr>
          <p:cNvPr id="5134" name="Picture 14" descr="C:\Users\Administrator\Desktop\文思海辉图标\p20 图标10.png"/>
          <p:cNvPicPr>
            <a:picLocks noChangeAspect="1" noChangeArrowheads="1"/>
          </p:cNvPicPr>
          <p:nvPr/>
        </p:nvPicPr>
        <p:blipFill>
          <a:blip r:embed="rId7"/>
          <a:srcRect/>
          <a:stretch>
            <a:fillRect/>
          </a:stretch>
        </p:blipFill>
        <p:spPr bwMode="auto">
          <a:xfrm>
            <a:off x="4484660" y="1371193"/>
            <a:ext cx="176213" cy="252412"/>
          </a:xfrm>
          <a:prstGeom prst="rect">
            <a:avLst/>
          </a:prstGeom>
          <a:noFill/>
        </p:spPr>
      </p:pic>
      <p:pic>
        <p:nvPicPr>
          <p:cNvPr id="5135" name="Picture 15" descr="C:\Users\Administrator\Desktop\文思海辉图标\p20 图标11.png"/>
          <p:cNvPicPr>
            <a:picLocks noChangeAspect="1" noChangeArrowheads="1"/>
          </p:cNvPicPr>
          <p:nvPr/>
        </p:nvPicPr>
        <p:blipFill>
          <a:blip r:embed="rId8"/>
          <a:srcRect/>
          <a:stretch>
            <a:fillRect/>
          </a:stretch>
        </p:blipFill>
        <p:spPr bwMode="auto">
          <a:xfrm>
            <a:off x="4560124" y="1529870"/>
            <a:ext cx="176213" cy="252412"/>
          </a:xfrm>
          <a:prstGeom prst="rect">
            <a:avLst/>
          </a:prstGeom>
          <a:noFill/>
        </p:spPr>
      </p:pic>
      <p:pic>
        <p:nvPicPr>
          <p:cNvPr id="5137" name="Picture 17" descr="C:\Users\Administrator\Desktop\文思海辉图标\p20 图标13.png"/>
          <p:cNvPicPr>
            <a:picLocks noChangeAspect="1" noChangeArrowheads="1"/>
          </p:cNvPicPr>
          <p:nvPr/>
        </p:nvPicPr>
        <p:blipFill>
          <a:blip r:embed="rId9"/>
          <a:srcRect/>
          <a:stretch>
            <a:fillRect/>
          </a:stretch>
        </p:blipFill>
        <p:spPr bwMode="auto">
          <a:xfrm>
            <a:off x="6476973" y="1117225"/>
            <a:ext cx="179387" cy="255588"/>
          </a:xfrm>
          <a:prstGeom prst="rect">
            <a:avLst/>
          </a:prstGeom>
          <a:noFill/>
        </p:spPr>
      </p:pic>
      <p:pic>
        <p:nvPicPr>
          <p:cNvPr id="5138" name="Picture 18" descr="C:\Users\Administrator\Desktop\文思海辉图标\p20 图标14.png"/>
          <p:cNvPicPr>
            <a:picLocks noChangeAspect="1" noChangeArrowheads="1"/>
          </p:cNvPicPr>
          <p:nvPr/>
        </p:nvPicPr>
        <p:blipFill>
          <a:blip r:embed="rId10"/>
          <a:srcRect/>
          <a:stretch>
            <a:fillRect/>
          </a:stretch>
        </p:blipFill>
        <p:spPr bwMode="auto">
          <a:xfrm>
            <a:off x="6762826" y="1503830"/>
            <a:ext cx="176213" cy="252412"/>
          </a:xfrm>
          <a:prstGeom prst="rect">
            <a:avLst/>
          </a:prstGeom>
          <a:noFill/>
        </p:spPr>
      </p:pic>
      <p:pic>
        <p:nvPicPr>
          <p:cNvPr id="5139" name="Picture 19" descr="C:\Users\Administrator\Desktop\文思海辉图标\p20 图标15.png"/>
          <p:cNvPicPr>
            <a:picLocks noChangeAspect="1" noChangeArrowheads="1"/>
          </p:cNvPicPr>
          <p:nvPr/>
        </p:nvPicPr>
        <p:blipFill>
          <a:blip r:embed="rId11"/>
          <a:srcRect/>
          <a:stretch>
            <a:fillRect/>
          </a:stretch>
        </p:blipFill>
        <p:spPr bwMode="auto">
          <a:xfrm>
            <a:off x="6816268" y="1839374"/>
            <a:ext cx="176213" cy="252412"/>
          </a:xfrm>
          <a:prstGeom prst="rect">
            <a:avLst/>
          </a:prstGeom>
          <a:noFill/>
        </p:spPr>
      </p:pic>
      <p:pic>
        <p:nvPicPr>
          <p:cNvPr id="5140" name="Picture 20" descr="C:\Users\Administrator\Desktop\文思海辉图标\p20 图标16.png"/>
          <p:cNvPicPr>
            <a:picLocks noChangeAspect="1" noChangeArrowheads="1"/>
          </p:cNvPicPr>
          <p:nvPr/>
        </p:nvPicPr>
        <p:blipFill>
          <a:blip r:embed="rId12"/>
          <a:srcRect/>
          <a:stretch>
            <a:fillRect/>
          </a:stretch>
        </p:blipFill>
        <p:spPr bwMode="auto">
          <a:xfrm>
            <a:off x="7369958" y="1607246"/>
            <a:ext cx="179387" cy="255588"/>
          </a:xfrm>
          <a:prstGeom prst="rect">
            <a:avLst/>
          </a:prstGeom>
          <a:noFill/>
        </p:spPr>
      </p:pic>
      <p:grpSp>
        <p:nvGrpSpPr>
          <p:cNvPr id="78" name="组合 138"/>
          <p:cNvGrpSpPr/>
          <p:nvPr/>
        </p:nvGrpSpPr>
        <p:grpSpPr>
          <a:xfrm>
            <a:off x="1801820" y="3151201"/>
            <a:ext cx="90000" cy="779338"/>
            <a:chOff x="1280992" y="3095548"/>
            <a:chExt cx="90000" cy="779338"/>
          </a:xfrm>
        </p:grpSpPr>
        <p:cxnSp>
          <p:nvCxnSpPr>
            <p:cNvPr id="82" name="直接连接符 81"/>
            <p:cNvCxnSpPr/>
            <p:nvPr/>
          </p:nvCxnSpPr>
          <p:spPr>
            <a:xfrm rot="5400000" flipH="1" flipV="1">
              <a:off x="965992" y="3454754"/>
              <a:ext cx="720000" cy="1588"/>
            </a:xfrm>
            <a:prstGeom prst="line">
              <a:avLst/>
            </a:prstGeom>
            <a:ln w="1270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138"/>
          <p:cNvGrpSpPr/>
          <p:nvPr/>
        </p:nvGrpSpPr>
        <p:grpSpPr>
          <a:xfrm>
            <a:off x="4056032" y="3151201"/>
            <a:ext cx="90000" cy="779338"/>
            <a:chOff x="1280992" y="3095548"/>
            <a:chExt cx="90000" cy="779338"/>
          </a:xfrm>
        </p:grpSpPr>
        <p:cxnSp>
          <p:nvCxnSpPr>
            <p:cNvPr id="92" name="直接连接符 91"/>
            <p:cNvCxnSpPr/>
            <p:nvPr/>
          </p:nvCxnSpPr>
          <p:spPr>
            <a:xfrm rot="5400000" flipH="1" flipV="1">
              <a:off x="965992" y="3454754"/>
              <a:ext cx="720000" cy="1588"/>
            </a:xfrm>
            <a:prstGeom prst="line">
              <a:avLst/>
            </a:prstGeom>
            <a:ln w="1270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138"/>
          <p:cNvGrpSpPr/>
          <p:nvPr/>
        </p:nvGrpSpPr>
        <p:grpSpPr>
          <a:xfrm>
            <a:off x="5032311" y="3151201"/>
            <a:ext cx="90000" cy="779338"/>
            <a:chOff x="1280992" y="3095548"/>
            <a:chExt cx="90000" cy="779338"/>
          </a:xfrm>
        </p:grpSpPr>
        <p:cxnSp>
          <p:nvCxnSpPr>
            <p:cNvPr id="97" name="直接连接符 96"/>
            <p:cNvCxnSpPr/>
            <p:nvPr/>
          </p:nvCxnSpPr>
          <p:spPr>
            <a:xfrm rot="5400000" flipH="1" flipV="1">
              <a:off x="965992" y="3454754"/>
              <a:ext cx="720000" cy="1588"/>
            </a:xfrm>
            <a:prstGeom prst="line">
              <a:avLst/>
            </a:prstGeom>
            <a:ln w="1270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138"/>
          <p:cNvGrpSpPr/>
          <p:nvPr/>
        </p:nvGrpSpPr>
        <p:grpSpPr>
          <a:xfrm>
            <a:off x="6000760" y="3151201"/>
            <a:ext cx="90000" cy="779338"/>
            <a:chOff x="1280992" y="3095548"/>
            <a:chExt cx="90000" cy="779338"/>
          </a:xfrm>
        </p:grpSpPr>
        <p:cxnSp>
          <p:nvCxnSpPr>
            <p:cNvPr id="102" name="直接连接符 101"/>
            <p:cNvCxnSpPr/>
            <p:nvPr/>
          </p:nvCxnSpPr>
          <p:spPr>
            <a:xfrm rot="5400000" flipH="1" flipV="1">
              <a:off x="965992" y="3454754"/>
              <a:ext cx="720000" cy="1588"/>
            </a:xfrm>
            <a:prstGeom prst="line">
              <a:avLst/>
            </a:prstGeom>
            <a:ln w="1270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01" name="椭圆 100"/>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38"/>
          <p:cNvGrpSpPr/>
          <p:nvPr/>
        </p:nvGrpSpPr>
        <p:grpSpPr>
          <a:xfrm>
            <a:off x="6969088" y="3151201"/>
            <a:ext cx="90000" cy="779338"/>
            <a:chOff x="1280992" y="3095548"/>
            <a:chExt cx="90000" cy="779338"/>
          </a:xfrm>
        </p:grpSpPr>
        <p:cxnSp>
          <p:nvCxnSpPr>
            <p:cNvPr id="107" name="直接连接符 106"/>
            <p:cNvCxnSpPr/>
            <p:nvPr/>
          </p:nvCxnSpPr>
          <p:spPr>
            <a:xfrm rot="5400000" flipH="1" flipV="1">
              <a:off x="965992" y="3454754"/>
              <a:ext cx="720000" cy="1588"/>
            </a:xfrm>
            <a:prstGeom prst="line">
              <a:avLst/>
            </a:prstGeom>
            <a:ln w="1270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147" name="Picture 3" descr="C:\Users\Administrator\Desktop\文思海辉图标\p21 图标5.png"/>
          <p:cNvPicPr>
            <a:picLocks noChangeAspect="1" noChangeArrowheads="1"/>
          </p:cNvPicPr>
          <p:nvPr/>
        </p:nvPicPr>
        <p:blipFill>
          <a:blip r:embed="rId13"/>
          <a:srcRect/>
          <a:stretch>
            <a:fillRect/>
          </a:stretch>
        </p:blipFill>
        <p:spPr bwMode="auto">
          <a:xfrm>
            <a:off x="6572264" y="2016027"/>
            <a:ext cx="238125" cy="252412"/>
          </a:xfrm>
          <a:prstGeom prst="rect">
            <a:avLst/>
          </a:prstGeom>
          <a:noFill/>
        </p:spPr>
      </p:pic>
      <p:pic>
        <p:nvPicPr>
          <p:cNvPr id="6148" name="Picture 4" descr="C:\Users\Administrator\Desktop\文思海辉图标\p21 图标6.png"/>
          <p:cNvPicPr>
            <a:picLocks noChangeAspect="1" noChangeArrowheads="1"/>
          </p:cNvPicPr>
          <p:nvPr/>
        </p:nvPicPr>
        <p:blipFill>
          <a:blip r:embed="rId14"/>
          <a:srcRect/>
          <a:stretch>
            <a:fillRect/>
          </a:stretch>
        </p:blipFill>
        <p:spPr bwMode="auto">
          <a:xfrm>
            <a:off x="7135817" y="1643056"/>
            <a:ext cx="176213" cy="252412"/>
          </a:xfrm>
          <a:prstGeom prst="rect">
            <a:avLst/>
          </a:prstGeom>
          <a:noFill/>
        </p:spPr>
      </p:pic>
      <p:pic>
        <p:nvPicPr>
          <p:cNvPr id="6149" name="Picture 5" descr="C:\Users\Administrator\Desktop\文思海辉图标\p21 图标1.png"/>
          <p:cNvPicPr>
            <a:picLocks noChangeAspect="1" noChangeArrowheads="1"/>
          </p:cNvPicPr>
          <p:nvPr/>
        </p:nvPicPr>
        <p:blipFill>
          <a:blip r:embed="rId15"/>
          <a:srcRect/>
          <a:stretch>
            <a:fillRect/>
          </a:stretch>
        </p:blipFill>
        <p:spPr bwMode="auto">
          <a:xfrm>
            <a:off x="1754114" y="1269964"/>
            <a:ext cx="176213" cy="252412"/>
          </a:xfrm>
          <a:prstGeom prst="rect">
            <a:avLst/>
          </a:prstGeom>
          <a:noFill/>
        </p:spPr>
      </p:pic>
      <p:pic>
        <p:nvPicPr>
          <p:cNvPr id="6150" name="Picture 6" descr="C:\Users\Administrator\Desktop\文思海辉图标\p21 图标2.png"/>
          <p:cNvPicPr>
            <a:picLocks noChangeAspect="1" noChangeArrowheads="1"/>
          </p:cNvPicPr>
          <p:nvPr/>
        </p:nvPicPr>
        <p:blipFill>
          <a:blip r:embed="rId16"/>
          <a:srcRect/>
          <a:stretch>
            <a:fillRect/>
          </a:stretch>
        </p:blipFill>
        <p:spPr bwMode="auto">
          <a:xfrm>
            <a:off x="1992281" y="1635105"/>
            <a:ext cx="176213" cy="252412"/>
          </a:xfrm>
          <a:prstGeom prst="rect">
            <a:avLst/>
          </a:prstGeom>
          <a:noFill/>
        </p:spPr>
      </p:pic>
      <p:pic>
        <p:nvPicPr>
          <p:cNvPr id="6151" name="Picture 7" descr="C:\Users\Administrator\Desktop\文思海辉图标\p21 图标3.png"/>
          <p:cNvPicPr>
            <a:picLocks noChangeAspect="1" noChangeArrowheads="1"/>
          </p:cNvPicPr>
          <p:nvPr/>
        </p:nvPicPr>
        <p:blipFill>
          <a:blip r:embed="rId17"/>
          <a:srcRect/>
          <a:stretch>
            <a:fillRect/>
          </a:stretch>
        </p:blipFill>
        <p:spPr bwMode="auto">
          <a:xfrm>
            <a:off x="4532366" y="2492361"/>
            <a:ext cx="176213" cy="252412"/>
          </a:xfrm>
          <a:prstGeom prst="rect">
            <a:avLst/>
          </a:prstGeom>
          <a:noFill/>
        </p:spPr>
      </p:pic>
      <p:pic>
        <p:nvPicPr>
          <p:cNvPr id="6152" name="Picture 8" descr="C:\Users\Administrator\Desktop\文思海辉图标\p21 图标4.png"/>
          <p:cNvPicPr>
            <a:picLocks noChangeAspect="1" noChangeArrowheads="1"/>
          </p:cNvPicPr>
          <p:nvPr/>
        </p:nvPicPr>
        <p:blipFill>
          <a:blip r:embed="rId18"/>
          <a:srcRect/>
          <a:stretch>
            <a:fillRect/>
          </a:stretch>
        </p:blipFill>
        <p:spPr bwMode="auto">
          <a:xfrm>
            <a:off x="6000760" y="2055782"/>
            <a:ext cx="176213" cy="252412"/>
          </a:xfrm>
          <a:prstGeom prst="rect">
            <a:avLst/>
          </a:prstGeom>
          <a:noFill/>
        </p:spPr>
      </p:pic>
      <p:pic>
        <p:nvPicPr>
          <p:cNvPr id="5141" name="Picture 21" descr="C:\Users\Administrator\Desktop\文思海辉图标\p20 图标17.png"/>
          <p:cNvPicPr>
            <a:picLocks noChangeAspect="1" noChangeArrowheads="1"/>
          </p:cNvPicPr>
          <p:nvPr/>
        </p:nvPicPr>
        <p:blipFill>
          <a:blip r:embed="rId19"/>
          <a:srcRect/>
          <a:stretch>
            <a:fillRect/>
          </a:stretch>
        </p:blipFill>
        <p:spPr bwMode="auto">
          <a:xfrm>
            <a:off x="6560388" y="2244250"/>
            <a:ext cx="179387" cy="252412"/>
          </a:xfrm>
          <a:prstGeom prst="rect">
            <a:avLst/>
          </a:prstGeom>
          <a:noFill/>
        </p:spPr>
      </p:pic>
      <p:sp>
        <p:nvSpPr>
          <p:cNvPr id="117" name="TextBox 109"/>
          <p:cNvSpPr txBox="1"/>
          <p:nvPr/>
        </p:nvSpPr>
        <p:spPr>
          <a:xfrm>
            <a:off x="1825552" y="3003798"/>
            <a:ext cx="928694" cy="864493"/>
          </a:xfrm>
          <a:prstGeom prst="rect">
            <a:avLst/>
          </a:prstGeom>
          <a:noFill/>
        </p:spPr>
        <p:txBody>
          <a:bodyPr wrap="square" rtlCol="0">
            <a:spAutoFit/>
          </a:bodyPr>
          <a:lstStyle/>
          <a:p>
            <a:pPr>
              <a:lnSpc>
                <a:spcPct val="112000"/>
              </a:lnSpc>
              <a:spcAft>
                <a:spcPts val="200"/>
              </a:spcAft>
            </a:pPr>
            <a:r>
              <a:rPr lang="en-US" altLang="zh-CN" sz="1200" dirty="0" smtClean="0">
                <a:solidFill>
                  <a:srgbClr val="6EAB2E"/>
                </a:solidFill>
                <a:latin typeface="Arial" pitchFamily="34" charset="0"/>
                <a:ea typeface="微软雅黑" pitchFamily="34" charset="-122"/>
                <a:cs typeface="Arial" pitchFamily="34" charset="0"/>
              </a:rPr>
              <a:t>2002</a:t>
            </a:r>
          </a:p>
          <a:p>
            <a:pPr>
              <a:lnSpc>
                <a:spcPct val="112000"/>
              </a:lnSpc>
            </a:pPr>
            <a:r>
              <a:rPr lang="zh-CN" altLang="en-US" sz="1050" dirty="0" smtClean="0">
                <a:solidFill>
                  <a:schemeClr val="tx1">
                    <a:lumMod val="75000"/>
                    <a:lumOff val="25000"/>
                  </a:schemeClr>
                </a:solidFill>
                <a:latin typeface="微软雅黑" pitchFamily="34" charset="-122"/>
                <a:ea typeface="微软雅黑" pitchFamily="34" charset="-122"/>
              </a:rPr>
              <a:t>开始与客户的日本机构开展业务</a:t>
            </a:r>
          </a:p>
        </p:txBody>
      </p:sp>
      <p:grpSp>
        <p:nvGrpSpPr>
          <p:cNvPr id="119" name="组合 138"/>
          <p:cNvGrpSpPr/>
          <p:nvPr/>
        </p:nvGrpSpPr>
        <p:grpSpPr>
          <a:xfrm>
            <a:off x="2661328" y="3151201"/>
            <a:ext cx="90000" cy="779338"/>
            <a:chOff x="1280992" y="3095548"/>
            <a:chExt cx="90000" cy="779338"/>
          </a:xfrm>
        </p:grpSpPr>
        <p:cxnSp>
          <p:nvCxnSpPr>
            <p:cNvPr id="120" name="直接连接符 137"/>
            <p:cNvCxnSpPr/>
            <p:nvPr/>
          </p:nvCxnSpPr>
          <p:spPr>
            <a:xfrm rot="5400000" flipH="1" flipV="1">
              <a:off x="965992" y="3454754"/>
              <a:ext cx="720000" cy="1588"/>
            </a:xfrm>
            <a:prstGeom prst="line">
              <a:avLst/>
            </a:prstGeom>
            <a:ln w="1270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21" name="椭圆 120"/>
            <p:cNvSpPr/>
            <p:nvPr/>
          </p:nvSpPr>
          <p:spPr>
            <a:xfrm>
              <a:off x="1280992" y="3784886"/>
              <a:ext cx="90000" cy="90000"/>
            </a:xfrm>
            <a:prstGeom prst="ellipse">
              <a:avLst/>
            </a:prstGeom>
            <a:solidFill>
              <a:srgbClr val="6EA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TextBox 89"/>
          <p:cNvSpPr txBox="1"/>
          <p:nvPr/>
        </p:nvSpPr>
        <p:spPr>
          <a:xfrm>
            <a:off x="5000628" y="4024264"/>
            <a:ext cx="636713" cy="461665"/>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SQL</a:t>
            </a:r>
          </a:p>
          <a:p>
            <a:pPr algn="ctr"/>
            <a:r>
              <a:rPr lang="en-US" altLang="zh-CN" sz="1200" dirty="0" smtClean="0">
                <a:solidFill>
                  <a:schemeClr val="bg1"/>
                </a:solidFill>
                <a:latin typeface="Arial" pitchFamily="34" charset="0"/>
                <a:ea typeface="微软雅黑" pitchFamily="34" charset="-122"/>
                <a:cs typeface="Arial" pitchFamily="34" charset="0"/>
              </a:rPr>
              <a:t>Server</a:t>
            </a:r>
          </a:p>
        </p:txBody>
      </p:sp>
      <p:sp>
        <p:nvSpPr>
          <p:cNvPr id="124" name="TextBox 95"/>
          <p:cNvSpPr txBox="1"/>
          <p:nvPr/>
        </p:nvSpPr>
        <p:spPr>
          <a:xfrm>
            <a:off x="5711668" y="4034897"/>
            <a:ext cx="644728" cy="461665"/>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Power</a:t>
            </a:r>
          </a:p>
          <a:p>
            <a:pPr algn="ctr"/>
            <a:r>
              <a:rPr lang="en-US" altLang="zh-CN" sz="1200" dirty="0" smtClean="0">
                <a:solidFill>
                  <a:schemeClr val="bg1"/>
                </a:solidFill>
                <a:latin typeface="Arial" pitchFamily="34" charset="0"/>
                <a:ea typeface="微软雅黑" pitchFamily="34" charset="-122"/>
                <a:cs typeface="Arial" pitchFamily="34" charset="0"/>
              </a:rPr>
              <a:t>Center</a:t>
            </a:r>
          </a:p>
        </p:txBody>
      </p:sp>
      <p:sp>
        <p:nvSpPr>
          <p:cNvPr id="125" name="TextBox 98"/>
          <p:cNvSpPr txBox="1"/>
          <p:nvPr/>
        </p:nvSpPr>
        <p:spPr>
          <a:xfrm>
            <a:off x="6447725" y="4037890"/>
            <a:ext cx="636713" cy="461665"/>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Oracle</a:t>
            </a:r>
          </a:p>
          <a:p>
            <a:pPr algn="ctr"/>
            <a:r>
              <a:rPr lang="en-US" altLang="zh-CN" sz="1200" dirty="0" smtClean="0">
                <a:solidFill>
                  <a:schemeClr val="bg1"/>
                </a:solidFill>
                <a:latin typeface="Arial" pitchFamily="34" charset="0"/>
                <a:ea typeface="微软雅黑" pitchFamily="34" charset="-122"/>
                <a:cs typeface="Arial" pitchFamily="34" charset="0"/>
              </a:rPr>
              <a:t>ERP</a:t>
            </a:r>
          </a:p>
        </p:txBody>
      </p:sp>
      <p:sp>
        <p:nvSpPr>
          <p:cNvPr id="126" name="TextBox 105"/>
          <p:cNvSpPr txBox="1"/>
          <p:nvPr/>
        </p:nvSpPr>
        <p:spPr>
          <a:xfrm>
            <a:off x="7122589" y="4038911"/>
            <a:ext cx="723276" cy="461665"/>
          </a:xfrm>
          <a:prstGeom prst="rect">
            <a:avLst/>
          </a:prstGeom>
          <a:noFill/>
        </p:spPr>
        <p:txBody>
          <a:bodyPr wrap="none" rtlCol="0">
            <a:spAutoFit/>
          </a:bodyPr>
          <a:lstStyle/>
          <a:p>
            <a:pPr algn="ctr"/>
            <a:r>
              <a:rPr lang="en-US" altLang="zh-CN" sz="1200" dirty="0" smtClean="0">
                <a:solidFill>
                  <a:schemeClr val="bg1"/>
                </a:solidFill>
                <a:latin typeface="Arial" pitchFamily="34" charset="0"/>
                <a:ea typeface="微软雅黑" pitchFamily="34" charset="-122"/>
                <a:cs typeface="Arial" pitchFamily="34" charset="0"/>
              </a:rPr>
              <a:t>COBOL</a:t>
            </a:r>
          </a:p>
          <a:p>
            <a:pPr algn="ctr"/>
            <a:r>
              <a:rPr lang="en-US" altLang="zh-CN" sz="1200" dirty="0" smtClean="0">
                <a:solidFill>
                  <a:schemeClr val="bg1"/>
                </a:solidFill>
                <a:latin typeface="Arial" pitchFamily="34" charset="0"/>
                <a:ea typeface="微软雅黑" pitchFamily="34" charset="-122"/>
                <a:cs typeface="Arial" pitchFamily="34" charset="0"/>
              </a:rPr>
              <a:t>/RPG</a:t>
            </a:r>
          </a:p>
        </p:txBody>
      </p:sp>
      <p:sp>
        <p:nvSpPr>
          <p:cNvPr id="130" name="TextBox 114"/>
          <p:cNvSpPr txBox="1"/>
          <p:nvPr/>
        </p:nvSpPr>
        <p:spPr>
          <a:xfrm>
            <a:off x="7008843" y="3003401"/>
            <a:ext cx="1428760" cy="864493"/>
          </a:xfrm>
          <a:prstGeom prst="rect">
            <a:avLst/>
          </a:prstGeom>
          <a:noFill/>
        </p:spPr>
        <p:txBody>
          <a:bodyPr wrap="square" rtlCol="0">
            <a:spAutoFit/>
          </a:bodyPr>
          <a:lstStyle/>
          <a:p>
            <a:pPr>
              <a:lnSpc>
                <a:spcPct val="112000"/>
              </a:lnSpc>
              <a:spcAft>
                <a:spcPts val="200"/>
              </a:spcAft>
            </a:pPr>
            <a:r>
              <a:rPr lang="en-US" altLang="zh-CN" sz="1200" dirty="0" smtClean="0">
                <a:solidFill>
                  <a:srgbClr val="6EAB2E"/>
                </a:solidFill>
                <a:latin typeface="Arial" pitchFamily="34" charset="0"/>
                <a:ea typeface="微软雅黑" pitchFamily="34" charset="-122"/>
                <a:cs typeface="Arial" pitchFamily="34" charset="0"/>
              </a:rPr>
              <a:t>2012</a:t>
            </a:r>
          </a:p>
          <a:p>
            <a:pPr>
              <a:lnSpc>
                <a:spcPct val="112000"/>
              </a:lnSpc>
            </a:pPr>
            <a:r>
              <a:rPr lang="zh-CN" altLang="en-US" sz="1050" dirty="0" smtClean="0">
                <a:solidFill>
                  <a:schemeClr val="tx1">
                    <a:lumMod val="75000"/>
                    <a:lumOff val="25000"/>
                  </a:schemeClr>
                </a:solidFill>
                <a:latin typeface="微软雅黑" pitchFamily="34" charset="-122"/>
                <a:ea typeface="微软雅黑" pitchFamily="34" charset="-122"/>
              </a:rPr>
              <a:t>安全性审计方面中国排名第一，全球排名第四的供应商</a:t>
            </a:r>
          </a:p>
        </p:txBody>
      </p:sp>
      <p:sp>
        <p:nvSpPr>
          <p:cNvPr id="131" name="TextBox 113"/>
          <p:cNvSpPr txBox="1"/>
          <p:nvPr/>
        </p:nvSpPr>
        <p:spPr>
          <a:xfrm>
            <a:off x="6024613" y="3003798"/>
            <a:ext cx="995659" cy="864493"/>
          </a:xfrm>
          <a:prstGeom prst="rect">
            <a:avLst/>
          </a:prstGeom>
          <a:noFill/>
        </p:spPr>
        <p:txBody>
          <a:bodyPr wrap="square" rtlCol="0">
            <a:spAutoFit/>
          </a:bodyPr>
          <a:lstStyle/>
          <a:p>
            <a:pPr>
              <a:lnSpc>
                <a:spcPct val="112000"/>
              </a:lnSpc>
              <a:spcAft>
                <a:spcPts val="200"/>
              </a:spcAft>
            </a:pPr>
            <a:r>
              <a:rPr lang="en-US" altLang="zh-CN" sz="1200" dirty="0" smtClean="0">
                <a:solidFill>
                  <a:srgbClr val="6EAB2E"/>
                </a:solidFill>
                <a:latin typeface="Arial" pitchFamily="34" charset="0"/>
                <a:ea typeface="微软雅黑" pitchFamily="34" charset="-122"/>
                <a:cs typeface="Arial" pitchFamily="34" charset="0"/>
              </a:rPr>
              <a:t>2008</a:t>
            </a:r>
          </a:p>
          <a:p>
            <a:pPr>
              <a:lnSpc>
                <a:spcPct val="112000"/>
              </a:lnSpc>
            </a:pPr>
            <a:r>
              <a:rPr lang="zh-CN" altLang="en-US" sz="1050" dirty="0" smtClean="0">
                <a:solidFill>
                  <a:schemeClr val="tx1">
                    <a:lumMod val="75000"/>
                    <a:lumOff val="25000"/>
                  </a:schemeClr>
                </a:solidFill>
                <a:latin typeface="微软雅黑" pitchFamily="34" charset="-122"/>
                <a:ea typeface="微软雅黑" pitchFamily="34" charset="-122"/>
              </a:rPr>
              <a:t>开始与客户的欧洲机构开展业务</a:t>
            </a:r>
          </a:p>
        </p:txBody>
      </p:sp>
      <p:sp>
        <p:nvSpPr>
          <p:cNvPr id="132" name="TextBox 112"/>
          <p:cNvSpPr txBox="1"/>
          <p:nvPr/>
        </p:nvSpPr>
        <p:spPr>
          <a:xfrm>
            <a:off x="5048213" y="3003798"/>
            <a:ext cx="1035955" cy="864493"/>
          </a:xfrm>
          <a:prstGeom prst="rect">
            <a:avLst/>
          </a:prstGeom>
          <a:noFill/>
        </p:spPr>
        <p:txBody>
          <a:bodyPr wrap="square" rtlCol="0">
            <a:spAutoFit/>
          </a:bodyPr>
          <a:lstStyle/>
          <a:p>
            <a:pPr>
              <a:lnSpc>
                <a:spcPct val="112000"/>
              </a:lnSpc>
              <a:spcAft>
                <a:spcPts val="200"/>
              </a:spcAft>
            </a:pPr>
            <a:r>
              <a:rPr lang="en-US" altLang="zh-CN" sz="1200" dirty="0" smtClean="0">
                <a:solidFill>
                  <a:srgbClr val="6EAB2E"/>
                </a:solidFill>
                <a:latin typeface="Arial" pitchFamily="34" charset="0"/>
                <a:ea typeface="微软雅黑" pitchFamily="34" charset="-122"/>
                <a:cs typeface="Arial" pitchFamily="34" charset="0"/>
              </a:rPr>
              <a:t>2006</a:t>
            </a:r>
          </a:p>
          <a:p>
            <a:pPr>
              <a:lnSpc>
                <a:spcPct val="112000"/>
              </a:lnSpc>
            </a:pPr>
            <a:r>
              <a:rPr lang="zh-CN" altLang="en-US" sz="1050" dirty="0" smtClean="0">
                <a:solidFill>
                  <a:schemeClr val="tx1">
                    <a:lumMod val="75000"/>
                    <a:lumOff val="25000"/>
                  </a:schemeClr>
                </a:solidFill>
                <a:latin typeface="微软雅黑" pitchFamily="34" charset="-122"/>
                <a:ea typeface="微软雅黑" pitchFamily="34" charset="-122"/>
              </a:rPr>
              <a:t>开始与客户的亚洲分支开展业务</a:t>
            </a:r>
          </a:p>
        </p:txBody>
      </p:sp>
      <p:sp>
        <p:nvSpPr>
          <p:cNvPr id="134" name="TextBox 111"/>
          <p:cNvSpPr txBox="1"/>
          <p:nvPr/>
        </p:nvSpPr>
        <p:spPr>
          <a:xfrm>
            <a:off x="4063983" y="3003798"/>
            <a:ext cx="1000132" cy="864493"/>
          </a:xfrm>
          <a:prstGeom prst="rect">
            <a:avLst/>
          </a:prstGeom>
          <a:noFill/>
        </p:spPr>
        <p:txBody>
          <a:bodyPr wrap="square" rtlCol="0">
            <a:spAutoFit/>
          </a:bodyPr>
          <a:lstStyle/>
          <a:p>
            <a:pPr>
              <a:lnSpc>
                <a:spcPct val="112000"/>
              </a:lnSpc>
              <a:spcAft>
                <a:spcPts val="200"/>
              </a:spcAft>
            </a:pPr>
            <a:r>
              <a:rPr lang="en-US" altLang="zh-CN" sz="1200" dirty="0" smtClean="0">
                <a:solidFill>
                  <a:srgbClr val="6EAB2E"/>
                </a:solidFill>
                <a:latin typeface="Arial" pitchFamily="34" charset="0"/>
                <a:ea typeface="微软雅黑" pitchFamily="34" charset="-122"/>
                <a:cs typeface="Arial" pitchFamily="34" charset="0"/>
              </a:rPr>
              <a:t>2003</a:t>
            </a:r>
          </a:p>
          <a:p>
            <a:pPr>
              <a:lnSpc>
                <a:spcPct val="112000"/>
              </a:lnSpc>
            </a:pPr>
            <a:r>
              <a:rPr lang="zh-CN" altLang="en-US" sz="1050" dirty="0" smtClean="0">
                <a:solidFill>
                  <a:schemeClr val="tx1">
                    <a:lumMod val="75000"/>
                    <a:lumOff val="25000"/>
                  </a:schemeClr>
                </a:solidFill>
                <a:latin typeface="微软雅黑" pitchFamily="34" charset="-122"/>
                <a:ea typeface="微软雅黑" pitchFamily="34" charset="-122"/>
              </a:rPr>
              <a:t>开始与客户的美国机构开展业务</a:t>
            </a:r>
          </a:p>
        </p:txBody>
      </p:sp>
      <p:sp>
        <p:nvSpPr>
          <p:cNvPr id="135" name="TextBox 110"/>
          <p:cNvSpPr txBox="1"/>
          <p:nvPr/>
        </p:nvSpPr>
        <p:spPr>
          <a:xfrm>
            <a:off x="2682808" y="3003798"/>
            <a:ext cx="1385136" cy="851669"/>
          </a:xfrm>
          <a:prstGeom prst="rect">
            <a:avLst/>
          </a:prstGeom>
          <a:noFill/>
        </p:spPr>
        <p:txBody>
          <a:bodyPr wrap="square" rtlCol="0">
            <a:spAutoFit/>
          </a:bodyPr>
          <a:lstStyle/>
          <a:p>
            <a:pPr>
              <a:lnSpc>
                <a:spcPct val="112000"/>
              </a:lnSpc>
              <a:spcAft>
                <a:spcPts val="100"/>
              </a:spcAft>
            </a:pPr>
            <a:r>
              <a:rPr lang="en-US" altLang="zh-CN" sz="1200" dirty="0" smtClean="0">
                <a:solidFill>
                  <a:srgbClr val="6EAB2E"/>
                </a:solidFill>
                <a:latin typeface="Arial" pitchFamily="34" charset="0"/>
                <a:ea typeface="微软雅黑" pitchFamily="34" charset="-122"/>
                <a:cs typeface="Arial" pitchFamily="34" charset="0"/>
              </a:rPr>
              <a:t>2003</a:t>
            </a:r>
          </a:p>
          <a:p>
            <a:pPr>
              <a:lnSpc>
                <a:spcPct val="112000"/>
              </a:lnSpc>
            </a:pPr>
            <a:r>
              <a:rPr lang="zh-CN" altLang="en-US" sz="1050" dirty="0" smtClean="0">
                <a:solidFill>
                  <a:schemeClr val="tx1">
                    <a:lumMod val="75000"/>
                    <a:lumOff val="25000"/>
                  </a:schemeClr>
                </a:solidFill>
                <a:latin typeface="微软雅黑" pitchFamily="34" charset="-122"/>
                <a:ea typeface="微软雅黑" pitchFamily="34" charset="-122"/>
              </a:rPr>
              <a:t>成为中国首个公司整体通过</a:t>
            </a:r>
            <a:r>
              <a:rPr lang="en-US" altLang="zh-CN" sz="1050" dirty="0" smtClean="0">
                <a:solidFill>
                  <a:schemeClr val="tx1">
                    <a:lumMod val="75000"/>
                    <a:lumOff val="25000"/>
                  </a:schemeClr>
                </a:solidFill>
                <a:latin typeface="微软雅黑" pitchFamily="34" charset="-122"/>
                <a:ea typeface="微软雅黑" pitchFamily="34" charset="-122"/>
              </a:rPr>
              <a:t>CMM 5</a:t>
            </a:r>
            <a:r>
              <a:rPr lang="zh-CN" altLang="en-US" sz="1050" dirty="0" smtClean="0">
                <a:solidFill>
                  <a:schemeClr val="tx1">
                    <a:lumMod val="75000"/>
                    <a:lumOff val="25000"/>
                  </a:schemeClr>
                </a:solidFill>
                <a:latin typeface="微软雅黑" pitchFamily="34" charset="-122"/>
                <a:ea typeface="微软雅黑" pitchFamily="34" charset="-122"/>
              </a:rPr>
              <a:t>级认证的科技服务公司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27</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zh-CN" sz="2000" b="1" dirty="0" smtClean="0"/>
              <a:t>电子</a:t>
            </a:r>
            <a:r>
              <a:rPr lang="zh-CN" altLang="zh-CN" sz="2000" b="1" dirty="0"/>
              <a:t>银行应用测试</a:t>
            </a:r>
            <a:endParaRPr lang="zh-CN" altLang="zh-CN" sz="2000" dirty="0"/>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6291722" cy="553998"/>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客户为业界领先的区域性银行，为遍及亚洲及中东地区的</a:t>
            </a:r>
            <a:r>
              <a:rPr lang="en-US" altLang="zh-CN" sz="1000" dirty="0">
                <a:solidFill>
                  <a:schemeClr val="tx1">
                    <a:lumMod val="75000"/>
                    <a:lumOff val="25000"/>
                  </a:schemeClr>
                </a:solidFill>
                <a:latin typeface="微软雅黑" pitchFamily="34" charset="-122"/>
                <a:ea typeface="微软雅黑" pitchFamily="34" charset="-122"/>
              </a:rPr>
              <a:t>16</a:t>
            </a:r>
            <a:r>
              <a:rPr lang="zh-CN" altLang="en-US" sz="1000" dirty="0">
                <a:solidFill>
                  <a:schemeClr val="tx1">
                    <a:lumMod val="75000"/>
                    <a:lumOff val="25000"/>
                  </a:schemeClr>
                </a:solidFill>
                <a:latin typeface="微软雅黑" pitchFamily="34" charset="-122"/>
                <a:ea typeface="微软雅黑" pitchFamily="34" charset="-122"/>
              </a:rPr>
              <a:t>大市场提供涵盖大型企业、中小企业、个人消费者及大宗银行业务的全方位服务。</a:t>
            </a:r>
            <a:endParaRPr lang="zh-CN" altLang="en-US" sz="1000" dirty="0" smtClean="0">
              <a:solidFill>
                <a:schemeClr val="tx1">
                  <a:lumMod val="75000"/>
                  <a:lumOff val="25000"/>
                </a:schemeClr>
              </a:solidFill>
              <a:latin typeface="微软雅黑" pitchFamily="34" charset="-122"/>
              <a:ea typeface="微软雅黑" pitchFamily="34" charset="-122"/>
            </a:endParaRP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092881"/>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客户需要优化客户</a:t>
              </a:r>
              <a:r>
                <a:rPr lang="en-US" altLang="zh-CN" sz="1000" dirty="0">
                  <a:solidFill>
                    <a:schemeClr val="tx1">
                      <a:lumMod val="75000"/>
                      <a:lumOff val="25000"/>
                    </a:schemeClr>
                  </a:solidFill>
                  <a:latin typeface="微软雅黑" pitchFamily="34" charset="-122"/>
                  <a:ea typeface="微软雅黑" pitchFamily="34" charset="-122"/>
                </a:rPr>
                <a:t>UAT</a:t>
              </a:r>
              <a:r>
                <a:rPr lang="zh-CN" altLang="en-US" sz="1000" dirty="0">
                  <a:solidFill>
                    <a:schemeClr val="tx1">
                      <a:lumMod val="75000"/>
                      <a:lumOff val="25000"/>
                    </a:schemeClr>
                  </a:solidFill>
                  <a:latin typeface="微软雅黑" pitchFamily="34" charset="-122"/>
                  <a:ea typeface="微软雅黑" pitchFamily="34" charset="-122"/>
                </a:rPr>
                <a:t>过程的可视性及可控制性，同时提升客户在</a:t>
              </a:r>
              <a:r>
                <a:rPr lang="en-US" altLang="zh-CN" sz="1000" dirty="0">
                  <a:solidFill>
                    <a:schemeClr val="tx1">
                      <a:lumMod val="75000"/>
                      <a:lumOff val="25000"/>
                    </a:schemeClr>
                  </a:solidFill>
                  <a:latin typeface="微软雅黑" pitchFamily="34" charset="-122"/>
                  <a:ea typeface="微软雅黑" pitchFamily="34" charset="-122"/>
                </a:rPr>
                <a:t>7</a:t>
              </a:r>
              <a:r>
                <a:rPr lang="zh-CN" altLang="en-US" sz="1000" dirty="0">
                  <a:solidFill>
                    <a:schemeClr val="tx1">
                      <a:lumMod val="75000"/>
                      <a:lumOff val="25000"/>
                    </a:schemeClr>
                  </a:solidFill>
                  <a:latin typeface="微软雅黑" pitchFamily="34" charset="-122"/>
                  <a:ea typeface="微软雅黑" pitchFamily="34" charset="-122"/>
                </a:rPr>
                <a:t>个国家部署的网上银行应用程序的质量。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因软件供应商提供的代码存在高缺陷率问题，需要做流程测试以提高覆盖率并缩短回归周期</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目前</a:t>
              </a:r>
              <a:r>
                <a:rPr lang="zh-CN" altLang="en-US" sz="1000" dirty="0">
                  <a:solidFill>
                    <a:schemeClr val="tx1">
                      <a:lumMod val="75000"/>
                      <a:lumOff val="25000"/>
                    </a:schemeClr>
                  </a:solidFill>
                  <a:latin typeface="微软雅黑" pitchFamily="34" charset="-122"/>
                  <a:ea typeface="微软雅黑" pitchFamily="34" charset="-122"/>
                </a:rPr>
                <a:t>使用约定的测试工具的方法进行测试，并未带来客户期望的结果。 </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24" name="椭圆 123"/>
            <p:cNvSpPr/>
            <p:nvPr/>
          </p:nvSpPr>
          <p:spPr>
            <a:xfrm>
              <a:off x="682544" y="289084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292935"/>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文思文思海辉组建了一支由经验丰富的测试专家组成的团队，与银行的科技运营部（</a:t>
                </a:r>
                <a:r>
                  <a:rPr lang="en-US" altLang="zh-CN" sz="1000" dirty="0">
                    <a:solidFill>
                      <a:schemeClr val="tx1">
                        <a:lumMod val="75000"/>
                        <a:lumOff val="25000"/>
                      </a:schemeClr>
                    </a:solidFill>
                    <a:latin typeface="微软雅黑" pitchFamily="34" charset="-122"/>
                    <a:ea typeface="微软雅黑" pitchFamily="34" charset="-122"/>
                  </a:rPr>
                  <a:t>T&amp;O</a:t>
                </a:r>
                <a:r>
                  <a:rPr lang="zh-CN" altLang="en-US" sz="1000" dirty="0">
                    <a:solidFill>
                      <a:schemeClr val="tx1">
                        <a:lumMod val="75000"/>
                        <a:lumOff val="25000"/>
                      </a:schemeClr>
                    </a:solidFill>
                    <a:latin typeface="微软雅黑" pitchFamily="34" charset="-122"/>
                    <a:ea typeface="微软雅黑" pitchFamily="34" charset="-122"/>
                  </a:rPr>
                  <a:t>）及业务用户共同努力，以提高覆盖率并改善测试流程</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建立了一套综合回归测试包，可自动缩短周期，测试包内包括功能和性能方面的测试</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选定的验收测试用例曾用于一项评估代码质量的预览版预备测试。</a:t>
                </a:r>
              </a:p>
            </p:txBody>
          </p:sp>
          <p:sp>
            <p:nvSpPr>
              <p:cNvPr id="144" name="椭圆 143"/>
              <p:cNvSpPr/>
              <p:nvPr/>
            </p:nvSpPr>
            <p:spPr>
              <a:xfrm>
                <a:off x="682544" y="307139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092881"/>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流程测试用例的质量得到了提高，另外，测试覆盖率增加了</a:t>
                </a:r>
                <a:r>
                  <a:rPr lang="en-US" altLang="zh-CN" sz="1000" dirty="0">
                    <a:solidFill>
                      <a:schemeClr val="tx1">
                        <a:lumMod val="75000"/>
                        <a:lumOff val="25000"/>
                      </a:schemeClr>
                    </a:solidFill>
                    <a:latin typeface="微软雅黑" pitchFamily="34" charset="-122"/>
                    <a:ea typeface="微软雅黑" pitchFamily="34" charset="-122"/>
                  </a:rPr>
                  <a:t>200%</a:t>
                </a:r>
                <a:r>
                  <a:rPr lang="zh-CN" altLang="en-US" sz="1000" dirty="0">
                    <a:solidFill>
                      <a:schemeClr val="tx1">
                        <a:lumMod val="75000"/>
                        <a:lumOff val="25000"/>
                      </a:schemeClr>
                    </a:solidFill>
                    <a:latin typeface="微软雅黑" pitchFamily="34" charset="-122"/>
                    <a:ea typeface="微软雅黑" pitchFamily="34" charset="-122"/>
                  </a:rPr>
                  <a:t>以上。 </a:t>
                </a: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回归测试</a:t>
                </a:r>
                <a:r>
                  <a:rPr lang="zh-CN" altLang="en-US" sz="1000" dirty="0">
                    <a:solidFill>
                      <a:schemeClr val="tx1">
                        <a:lumMod val="75000"/>
                        <a:lumOff val="25000"/>
                      </a:schemeClr>
                    </a:solidFill>
                    <a:latin typeface="微软雅黑" pitchFamily="34" charset="-122"/>
                    <a:ea typeface="微软雅黑" pitchFamily="34" charset="-122"/>
                  </a:rPr>
                  <a:t>中超过</a:t>
                </a:r>
                <a:r>
                  <a:rPr lang="en-US" altLang="zh-CN" sz="1000" dirty="0">
                    <a:solidFill>
                      <a:schemeClr val="tx1">
                        <a:lumMod val="75000"/>
                        <a:lumOff val="25000"/>
                      </a:schemeClr>
                    </a:solidFill>
                    <a:latin typeface="微软雅黑" pitchFamily="34" charset="-122"/>
                    <a:ea typeface="微软雅黑" pitchFamily="34" charset="-122"/>
                  </a:rPr>
                  <a:t>60%</a:t>
                </a:r>
                <a:r>
                  <a:rPr lang="zh-CN" altLang="en-US" sz="1000" dirty="0">
                    <a:solidFill>
                      <a:schemeClr val="tx1">
                        <a:lumMod val="75000"/>
                        <a:lumOff val="25000"/>
                      </a:schemeClr>
                    </a:solidFill>
                    <a:latin typeface="微软雅黑" pitchFamily="34" charset="-122"/>
                    <a:ea typeface="微软雅黑" pitchFamily="34" charset="-122"/>
                  </a:rPr>
                  <a:t>的测试用例实现自动化操作。</a:t>
                </a: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通过</a:t>
                </a:r>
                <a:r>
                  <a:rPr lang="zh-CN" altLang="en-US" sz="1000" dirty="0">
                    <a:solidFill>
                      <a:schemeClr val="tx1">
                        <a:lumMod val="75000"/>
                        <a:lumOff val="25000"/>
                      </a:schemeClr>
                    </a:solidFill>
                    <a:latin typeface="微软雅黑" pitchFamily="34" charset="-122"/>
                    <a:ea typeface="微软雅黑" pitchFamily="34" charset="-122"/>
                  </a:rPr>
                  <a:t>与供应商合作进行</a:t>
                </a:r>
                <a:r>
                  <a:rPr lang="en-US" altLang="zh-CN" sz="1000" dirty="0">
                    <a:solidFill>
                      <a:schemeClr val="tx1">
                        <a:lumMod val="75000"/>
                        <a:lumOff val="25000"/>
                      </a:schemeClr>
                    </a:solidFill>
                    <a:latin typeface="微软雅黑" pitchFamily="34" charset="-122"/>
                    <a:ea typeface="微软雅黑" pitchFamily="34" charset="-122"/>
                  </a:rPr>
                  <a:t>UAT</a:t>
                </a:r>
                <a:r>
                  <a:rPr lang="zh-CN" altLang="en-US" sz="1000" dirty="0">
                    <a:solidFill>
                      <a:schemeClr val="tx1">
                        <a:lumMod val="75000"/>
                        <a:lumOff val="25000"/>
                      </a:schemeClr>
                    </a:solidFill>
                    <a:latin typeface="微软雅黑" pitchFamily="34" charset="-122"/>
                    <a:ea typeface="微软雅黑" pitchFamily="34" charset="-122"/>
                  </a:rPr>
                  <a:t>预测试，提高了代码传输质量并缩短了</a:t>
                </a:r>
                <a:r>
                  <a:rPr lang="en-US" altLang="zh-CN" sz="1000" dirty="0">
                    <a:solidFill>
                      <a:schemeClr val="tx1">
                        <a:lumMod val="75000"/>
                        <a:lumOff val="25000"/>
                      </a:schemeClr>
                    </a:solidFill>
                    <a:latin typeface="微软雅黑" pitchFamily="34" charset="-122"/>
                    <a:ea typeface="微软雅黑" pitchFamily="34" charset="-122"/>
                  </a:rPr>
                  <a:t>UAT</a:t>
                </a:r>
                <a:r>
                  <a:rPr lang="zh-CN" altLang="en-US" sz="1000" dirty="0">
                    <a:solidFill>
                      <a:schemeClr val="tx1">
                        <a:lumMod val="75000"/>
                        <a:lumOff val="25000"/>
                      </a:schemeClr>
                    </a:solidFill>
                    <a:latin typeface="微软雅黑" pitchFamily="34" charset="-122"/>
                    <a:ea typeface="微软雅黑" pitchFamily="34" charset="-122"/>
                  </a:rPr>
                  <a:t>周期。</a:t>
                </a: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通过性能</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过载测试，改进了生产系统的响应时间和可靠性。</a:t>
                </a:r>
              </a:p>
            </p:txBody>
          </p:sp>
          <p:sp>
            <p:nvSpPr>
              <p:cNvPr id="161" name="椭圆 160"/>
              <p:cNvSpPr/>
              <p:nvPr/>
            </p:nvSpPr>
            <p:spPr>
              <a:xfrm>
                <a:off x="682544" y="270468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TextBox 161"/>
              <p:cNvSpPr txBox="1"/>
              <p:nvPr/>
            </p:nvSpPr>
            <p:spPr>
              <a:xfrm>
                <a:off x="1359265" y="1490655"/>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椭圆 38"/>
          <p:cNvSpPr/>
          <p:nvPr/>
        </p:nvSpPr>
        <p:spPr>
          <a:xfrm>
            <a:off x="3428992" y="385763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111738" y="323213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28</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zh-CN" sz="2000" b="1" dirty="0"/>
              <a:t>典型股份制商业银行</a:t>
            </a:r>
            <a:r>
              <a:rPr lang="en-US" altLang="zh-CN" sz="2000" b="1" dirty="0"/>
              <a:t>CRM</a:t>
            </a:r>
            <a:r>
              <a:rPr lang="zh-CN" altLang="zh-CN" sz="2000" b="1" dirty="0"/>
              <a:t>系统</a:t>
            </a:r>
            <a:endParaRPr lang="zh-CN" altLang="zh-CN" sz="2000" dirty="0"/>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7" y="699323"/>
            <a:ext cx="7024847" cy="553998"/>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客户是一家全国性股份制商业银行，是经国务院、中国人民银行批准成立的首批股份制商业银行之一。国内股份制银行中的典型代表，业务发展较为全面，在业界有较大的影响力，同时技术上有独立的研发中心，技术实力较强。</a:t>
            </a:r>
            <a:endParaRPr lang="zh-CN" altLang="en-US" sz="1000" dirty="0" smtClean="0">
              <a:solidFill>
                <a:schemeClr val="tx1">
                  <a:lumMod val="75000"/>
                  <a:lumOff val="25000"/>
                </a:schemeClr>
              </a:solidFill>
              <a:latin typeface="微软雅黑" pitchFamily="34" charset="-122"/>
              <a:ea typeface="微软雅黑" pitchFamily="34" charset="-122"/>
            </a:endParaRP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693045"/>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客户数较大，业务数据量也很庞大，同时需要保证系统处理性能和效率；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外围业务系统繁多，需要整合不同业务系统的数据，处理流程复杂；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客户业务部门管理水平较高，人员队伍健全，对于系统的功能和体验型要求</a:t>
              </a:r>
              <a:r>
                <a:rPr lang="zh-CN" altLang="en-US" sz="1000" dirty="0" smtClean="0">
                  <a:solidFill>
                    <a:schemeClr val="tx1">
                      <a:lumMod val="75000"/>
                      <a:lumOff val="25000"/>
                    </a:schemeClr>
                  </a:solidFill>
                  <a:latin typeface="微软雅黑" pitchFamily="34" charset="-122"/>
                  <a:ea typeface="微软雅黑" pitchFamily="34" charset="-122"/>
                </a:rPr>
                <a:t>较高</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客户原来有一套贵宾服系统，需要进行整合，分析和整合的工作量和难度较大 </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24" name="椭圆 123"/>
            <p:cNvSpPr/>
            <p:nvPr/>
          </p:nvSpPr>
          <p:spPr>
            <a:xfrm>
              <a:off x="682544" y="269676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49299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文思基于先进的商业银行数据模型和</a:t>
                </a:r>
                <a:r>
                  <a:rPr lang="en-US" altLang="zh-CN" sz="1000" dirty="0">
                    <a:solidFill>
                      <a:schemeClr val="tx1">
                        <a:lumMod val="75000"/>
                        <a:lumOff val="25000"/>
                      </a:schemeClr>
                    </a:solidFill>
                    <a:latin typeface="微软雅黑" pitchFamily="34" charset="-122"/>
                    <a:ea typeface="微软雅黑" pitchFamily="34" charset="-122"/>
                  </a:rPr>
                  <a:t>CRM</a:t>
                </a:r>
                <a:r>
                  <a:rPr lang="zh-CN" altLang="en-US" sz="1000" dirty="0">
                    <a:solidFill>
                      <a:schemeClr val="tx1">
                        <a:lumMod val="75000"/>
                        <a:lumOff val="25000"/>
                      </a:schemeClr>
                    </a:solidFill>
                    <a:latin typeface="微软雅黑" pitchFamily="34" charset="-122"/>
                    <a:ea typeface="微软雅黑" pitchFamily="34" charset="-122"/>
                  </a:rPr>
                  <a:t>客户信息模型，系统规划和优化客户信息数据； </a:t>
                </a:r>
                <a:r>
                  <a:rPr lang="zh-CN" altLang="en-US" sz="1000" dirty="0" smtClean="0">
                    <a:solidFill>
                      <a:schemeClr val="tx1">
                        <a:lumMod val="75000"/>
                        <a:lumOff val="25000"/>
                      </a:schemeClr>
                    </a:solidFill>
                    <a:latin typeface="微软雅黑" pitchFamily="34" charset="-122"/>
                    <a:ea typeface="微软雅黑" pitchFamily="34" charset="-122"/>
                  </a:rPr>
                  <a:t>借鉴</a:t>
                </a:r>
                <a:r>
                  <a:rPr lang="zh-CN" altLang="en-US" sz="1000" dirty="0">
                    <a:solidFill>
                      <a:schemeClr val="tx1">
                        <a:lumMod val="75000"/>
                        <a:lumOff val="25000"/>
                      </a:schemeClr>
                    </a:solidFill>
                    <a:latin typeface="微软雅黑" pitchFamily="34" charset="-122"/>
                    <a:ea typeface="微软雅黑" pitchFamily="34" charset="-122"/>
                  </a:rPr>
                  <a:t>我们的营销管理模型，完整、系统实现营销服务支持；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采用支持多节点、集群数据库调度技术解决海量数据处理性能和问题；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集中团队专家资源，系统梳理和规划</a:t>
                </a:r>
                <a:r>
                  <a:rPr lang="en-US" altLang="zh-CN" sz="1000" dirty="0">
                    <a:solidFill>
                      <a:schemeClr val="tx1">
                        <a:lumMod val="75000"/>
                        <a:lumOff val="25000"/>
                      </a:schemeClr>
                    </a:solidFill>
                    <a:latin typeface="微软雅黑" pitchFamily="34" charset="-122"/>
                    <a:ea typeface="微软雅黑" pitchFamily="34" charset="-122"/>
                  </a:rPr>
                  <a:t>CRM</a:t>
                </a:r>
                <a:r>
                  <a:rPr lang="zh-CN" altLang="en-US" sz="1000" dirty="0">
                    <a:solidFill>
                      <a:schemeClr val="tx1">
                        <a:lumMod val="75000"/>
                        <a:lumOff val="25000"/>
                      </a:schemeClr>
                    </a:solidFill>
                    <a:latin typeface="微软雅黑" pitchFamily="34" charset="-122"/>
                    <a:ea typeface="微软雅黑" pitchFamily="34" charset="-122"/>
                  </a:rPr>
                  <a:t>与外围业务系统、原有贵宾系统的业务流程和数据分布，合理布局</a:t>
                </a: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项目要素： </a:t>
                </a:r>
              </a:p>
            </p:txBody>
          </p:sp>
          <p:sp>
            <p:nvSpPr>
              <p:cNvPr id="144" name="椭圆 143"/>
              <p:cNvSpPr/>
              <p:nvPr/>
            </p:nvSpPr>
            <p:spPr>
              <a:xfrm>
                <a:off x="682544" y="307139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092881"/>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流程运用完善的开发流程，同时提供相应的自动化开发工具的支持，保证了按期高质量的</a:t>
                </a:r>
                <a:r>
                  <a:rPr lang="zh-CN" altLang="en-US" sz="1000" dirty="0" smtClean="0">
                    <a:solidFill>
                      <a:schemeClr val="tx1">
                        <a:lumMod val="75000"/>
                        <a:lumOff val="25000"/>
                      </a:schemeClr>
                    </a:solidFill>
                    <a:latin typeface="微软雅黑" pitchFamily="34" charset="-122"/>
                    <a:ea typeface="微软雅黑" pitchFamily="34" charset="-122"/>
                  </a:rPr>
                  <a:t>交付</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加强与客户的沟通，减少了项目风险 </a:t>
                </a: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拓展客户经理沟通渠道，整合自动拨号功能</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在业务流程和功能实现方面，全面达到或超过客户的预期，获得客户好评。 </a:t>
                </a:r>
              </a:p>
            </p:txBody>
          </p:sp>
          <p:sp>
            <p:nvSpPr>
              <p:cNvPr id="161" name="椭圆 160"/>
              <p:cNvSpPr/>
              <p:nvPr/>
            </p:nvSpPr>
            <p:spPr>
              <a:xfrm>
                <a:off x="717537" y="292851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TextBox 161"/>
              <p:cNvSpPr txBox="1"/>
              <p:nvPr/>
            </p:nvSpPr>
            <p:spPr>
              <a:xfrm>
                <a:off x="1359265" y="1490655"/>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椭圆 38"/>
          <p:cNvSpPr/>
          <p:nvPr/>
        </p:nvSpPr>
        <p:spPr>
          <a:xfrm>
            <a:off x="660348" y="323213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14348" y="401794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57554" y="364332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143636" y="364332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13454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29</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zh-CN" sz="2000" b="1" dirty="0"/>
              <a:t>国际结算单证中心解决方案</a:t>
            </a:r>
            <a:endParaRPr lang="zh-CN" altLang="zh-CN" sz="2000" dirty="0"/>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7" y="699323"/>
            <a:ext cx="7024847"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客户</a:t>
            </a:r>
            <a:r>
              <a:rPr lang="zh-CN" altLang="en-US" sz="1000" dirty="0">
                <a:solidFill>
                  <a:schemeClr val="tx1">
                    <a:lumMod val="75000"/>
                    <a:lumOff val="25000"/>
                  </a:schemeClr>
                </a:solidFill>
                <a:latin typeface="微软雅黑" pitchFamily="34" charset="-122"/>
                <a:ea typeface="微软雅黑" pitchFamily="34" charset="-122"/>
              </a:rPr>
              <a:t>是一家面向全国经营的股份制商业银行，是国内最早组建的股份制商业银行之一。客户在中国大陆多个城市共设立了</a:t>
            </a:r>
            <a:r>
              <a:rPr lang="en-US" altLang="zh-CN" sz="1000" dirty="0">
                <a:solidFill>
                  <a:schemeClr val="tx1">
                    <a:lumMod val="75000"/>
                    <a:lumOff val="25000"/>
                  </a:schemeClr>
                </a:solidFill>
                <a:latin typeface="微软雅黑" pitchFamily="34" charset="-122"/>
                <a:ea typeface="微软雅黑" pitchFamily="34" charset="-122"/>
              </a:rPr>
              <a:t>37</a:t>
            </a:r>
            <a:r>
              <a:rPr lang="zh-CN" altLang="en-US" sz="1000" dirty="0">
                <a:solidFill>
                  <a:schemeClr val="tx1">
                    <a:lumMod val="75000"/>
                    <a:lumOff val="25000"/>
                  </a:schemeClr>
                </a:solidFill>
                <a:latin typeface="微软雅黑" pitchFamily="34" charset="-122"/>
                <a:ea typeface="微软雅黑" pitchFamily="34" charset="-122"/>
              </a:rPr>
              <a:t>家分行，</a:t>
            </a:r>
            <a:r>
              <a:rPr lang="en-US" altLang="zh-CN" sz="1000" dirty="0">
                <a:solidFill>
                  <a:schemeClr val="tx1">
                    <a:lumMod val="75000"/>
                    <a:lumOff val="25000"/>
                  </a:schemeClr>
                </a:solidFill>
                <a:latin typeface="微软雅黑" pitchFamily="34" charset="-122"/>
                <a:ea typeface="微软雅黑" pitchFamily="34" charset="-122"/>
              </a:rPr>
              <a:t>6</a:t>
            </a:r>
            <a:r>
              <a:rPr lang="zh-CN" altLang="en-US" sz="1000" dirty="0">
                <a:solidFill>
                  <a:schemeClr val="tx1">
                    <a:lumMod val="75000"/>
                    <a:lumOff val="25000"/>
                  </a:schemeClr>
                </a:solidFill>
                <a:latin typeface="微软雅黑" pitchFamily="34" charset="-122"/>
                <a:ea typeface="微软雅黑" pitchFamily="34" charset="-122"/>
              </a:rPr>
              <a:t>家直属支行另设有澳门分行和香港代表处，业务范围为中华人民共和国</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商业银行法</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规定的所有银行业务</a:t>
            </a:r>
            <a:r>
              <a:rPr lang="zh-CN" altLang="en-US" sz="1000" dirty="0" smtClean="0">
                <a:solidFill>
                  <a:schemeClr val="tx1">
                    <a:lumMod val="75000"/>
                    <a:lumOff val="25000"/>
                  </a:schemeClr>
                </a:solidFill>
                <a:latin typeface="微软雅黑" pitchFamily="34" charset="-122"/>
                <a:ea typeface="微软雅黑" pitchFamily="34" charset="-122"/>
              </a:rPr>
              <a:t>。</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1692771"/>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流程</a:t>
              </a:r>
              <a:r>
                <a:rPr lang="zh-CN" altLang="en-US" sz="1000" dirty="0">
                  <a:solidFill>
                    <a:schemeClr val="tx1">
                      <a:lumMod val="75000"/>
                      <a:lumOff val="25000"/>
                    </a:schemeClr>
                  </a:solidFill>
                  <a:latin typeface="微软雅黑" pitchFamily="34" charset="-122"/>
                  <a:ea typeface="微软雅黑" pitchFamily="34" charset="-122"/>
                </a:rPr>
                <a:t>梳理，简化</a:t>
              </a:r>
              <a:r>
                <a:rPr lang="zh-CN" altLang="en-US" sz="1000" dirty="0" smtClean="0">
                  <a:solidFill>
                    <a:schemeClr val="tx1">
                      <a:lumMod val="75000"/>
                      <a:lumOff val="25000"/>
                    </a:schemeClr>
                  </a:solidFill>
                  <a:latin typeface="微软雅黑" pitchFamily="34" charset="-122"/>
                  <a:ea typeface="微软雅黑" pitchFamily="34" charset="-122"/>
                </a:rPr>
                <a:t>流程； </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降低</a:t>
              </a:r>
              <a:r>
                <a:rPr lang="zh-CN" altLang="en-US" sz="1000" dirty="0">
                  <a:solidFill>
                    <a:schemeClr val="tx1">
                      <a:lumMod val="75000"/>
                      <a:lumOff val="25000"/>
                    </a:schemeClr>
                  </a:solidFill>
                  <a:latin typeface="微软雅黑" pitchFamily="34" charset="-122"/>
                  <a:ea typeface="微软雅黑" pitchFamily="34" charset="-122"/>
                </a:rPr>
                <a:t>人力和物力的投入 </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实现</a:t>
              </a:r>
              <a:r>
                <a:rPr lang="zh-CN" altLang="en-US" sz="1000" dirty="0">
                  <a:solidFill>
                    <a:schemeClr val="tx1">
                      <a:lumMod val="75000"/>
                      <a:lumOff val="25000"/>
                    </a:schemeClr>
                  </a:solidFill>
                  <a:latin typeface="微软雅黑" pitchFamily="34" charset="-122"/>
                  <a:ea typeface="微软雅黑" pitchFamily="34" charset="-122"/>
                </a:rPr>
                <a:t>集中化业务处理，控制</a:t>
              </a:r>
              <a:r>
                <a:rPr lang="zh-CN" altLang="en-US" sz="1000" dirty="0" smtClean="0">
                  <a:solidFill>
                    <a:schemeClr val="tx1">
                      <a:lumMod val="75000"/>
                      <a:lumOff val="25000"/>
                    </a:schemeClr>
                  </a:solidFill>
                  <a:latin typeface="微软雅黑" pitchFamily="34" charset="-122"/>
                  <a:ea typeface="微软雅黑" pitchFamily="34" charset="-122"/>
                </a:rPr>
                <a:t>风险；</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与</a:t>
              </a:r>
              <a:r>
                <a:rPr lang="zh-CN" altLang="en-US" sz="1000" dirty="0">
                  <a:solidFill>
                    <a:schemeClr val="tx1">
                      <a:lumMod val="75000"/>
                      <a:lumOff val="25000"/>
                    </a:schemeClr>
                  </a:solidFill>
                  <a:latin typeface="微软雅黑" pitchFamily="34" charset="-122"/>
                  <a:ea typeface="微软雅黑" pitchFamily="34" charset="-122"/>
                </a:rPr>
                <a:t>资金后台数据同步 </a:t>
              </a:r>
              <a:r>
                <a:rPr lang="zh-CN" altLang="en-US" sz="1000" dirty="0" smtClean="0">
                  <a:solidFill>
                    <a:schemeClr val="tx1">
                      <a:lumMod val="75000"/>
                      <a:lumOff val="25000"/>
                    </a:schemeClr>
                  </a:solidFill>
                  <a:latin typeface="微软雅黑" pitchFamily="34" charset="-122"/>
                  <a:ea typeface="微软雅黑" pitchFamily="34" charset="-122"/>
                </a:rPr>
                <a:t>；</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24" name="椭圆 123"/>
            <p:cNvSpPr/>
            <p:nvPr/>
          </p:nvSpPr>
          <p:spPr>
            <a:xfrm>
              <a:off x="682544" y="289084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1692771"/>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提供</a:t>
                </a:r>
                <a:r>
                  <a:rPr lang="zh-CN" altLang="en-US" sz="1000" dirty="0">
                    <a:solidFill>
                      <a:schemeClr val="tx1">
                        <a:lumMod val="75000"/>
                        <a:lumOff val="25000"/>
                      </a:schemeClr>
                    </a:solidFill>
                    <a:latin typeface="微软雅黑" pitchFamily="34" charset="-122"/>
                    <a:ea typeface="微软雅黑" pitchFamily="34" charset="-122"/>
                  </a:rPr>
                  <a:t>国际结算的单证中心解决方案 </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运用</a:t>
                </a:r>
                <a:r>
                  <a:rPr lang="zh-CN" altLang="en-US" sz="1000" dirty="0">
                    <a:solidFill>
                      <a:schemeClr val="tx1">
                        <a:lumMod val="75000"/>
                        <a:lumOff val="25000"/>
                      </a:schemeClr>
                    </a:solidFill>
                    <a:latin typeface="微软雅黑" pitchFamily="34" charset="-122"/>
                    <a:ea typeface="微软雅黑" pitchFamily="34" charset="-122"/>
                  </a:rPr>
                  <a:t>影像技术实现远程的电子审单和单据传输 </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打造</a:t>
                </a:r>
                <a:r>
                  <a:rPr lang="zh-CN" altLang="en-US" sz="1000" dirty="0">
                    <a:solidFill>
                      <a:schemeClr val="tx1">
                        <a:lumMod val="75000"/>
                        <a:lumOff val="25000"/>
                      </a:schemeClr>
                    </a:solidFill>
                    <a:latin typeface="微软雅黑" pitchFamily="34" charset="-122"/>
                    <a:ea typeface="微软雅黑" pitchFamily="34" charset="-122"/>
                  </a:rPr>
                  <a:t>国内领先的单证处理中心 </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采用</a:t>
                </a:r>
                <a:r>
                  <a:rPr lang="en-US" altLang="zh-CN" sz="1000" dirty="0">
                    <a:solidFill>
                      <a:schemeClr val="tx1">
                        <a:lumMod val="75000"/>
                        <a:lumOff val="25000"/>
                      </a:schemeClr>
                    </a:solidFill>
                    <a:latin typeface="微软雅黑" pitchFamily="34" charset="-122"/>
                    <a:ea typeface="微软雅黑" pitchFamily="34" charset="-122"/>
                  </a:rPr>
                  <a:t>oracle</a:t>
                </a:r>
                <a:r>
                  <a:rPr lang="zh-CN" altLang="en-US" sz="1000" dirty="0">
                    <a:solidFill>
                      <a:schemeClr val="tx1">
                        <a:lumMod val="75000"/>
                        <a:lumOff val="25000"/>
                      </a:schemeClr>
                    </a:solidFill>
                    <a:latin typeface="微软雅黑" pitchFamily="34" charset="-122"/>
                    <a:ea typeface="微软雅黑" pitchFamily="34" charset="-122"/>
                  </a:rPr>
                  <a:t>的数据管理 </a:t>
                </a:r>
              </a:p>
            </p:txBody>
          </p:sp>
          <p:sp>
            <p:nvSpPr>
              <p:cNvPr id="144" name="椭圆 143"/>
              <p:cNvSpPr/>
              <p:nvPr/>
            </p:nvSpPr>
            <p:spPr>
              <a:xfrm>
                <a:off x="682544" y="248245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1892826"/>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单</a:t>
                </a:r>
                <a:r>
                  <a:rPr lang="zh-CN" altLang="en-US" sz="1000" dirty="0">
                    <a:solidFill>
                      <a:schemeClr val="tx1">
                        <a:lumMod val="75000"/>
                        <a:lumOff val="25000"/>
                      </a:schemeClr>
                    </a:solidFill>
                    <a:latin typeface="微软雅黑" pitchFamily="34" charset="-122"/>
                    <a:ea typeface="微软雅黑" pitchFamily="34" charset="-122"/>
                  </a:rPr>
                  <a:t>证中心的思想及实际运用的</a:t>
                </a:r>
                <a:r>
                  <a:rPr lang="zh-CN" altLang="en-US" sz="1000" dirty="0" smtClean="0">
                    <a:solidFill>
                      <a:schemeClr val="tx1">
                        <a:lumMod val="75000"/>
                        <a:lumOff val="25000"/>
                      </a:schemeClr>
                    </a:solidFill>
                    <a:latin typeface="微软雅黑" pitchFamily="34" charset="-122"/>
                    <a:ea typeface="微软雅黑" pitchFamily="34" charset="-122"/>
                  </a:rPr>
                  <a:t>特点；</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被</a:t>
                </a:r>
                <a:r>
                  <a:rPr lang="zh-CN" altLang="en-US" sz="1000" dirty="0">
                    <a:solidFill>
                      <a:schemeClr val="tx1">
                        <a:lumMod val="75000"/>
                        <a:lumOff val="25000"/>
                      </a:schemeClr>
                    </a:solidFill>
                    <a:latin typeface="微软雅黑" pitchFamily="34" charset="-122"/>
                    <a:ea typeface="微软雅黑" pitchFamily="34" charset="-122"/>
                  </a:rPr>
                  <a:t>客户评为优秀供应</a:t>
                </a:r>
                <a:r>
                  <a:rPr lang="zh-CN" altLang="en-US" sz="1000" dirty="0" smtClean="0">
                    <a:solidFill>
                      <a:schemeClr val="tx1">
                        <a:lumMod val="75000"/>
                        <a:lumOff val="25000"/>
                      </a:schemeClr>
                    </a:solidFill>
                    <a:latin typeface="微软雅黑" pitchFamily="34" charset="-122"/>
                    <a:ea typeface="微软雅黑" pitchFamily="34" charset="-122"/>
                  </a:rPr>
                  <a:t>商；</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帮助</a:t>
                </a:r>
                <a:r>
                  <a:rPr lang="zh-CN" altLang="en-US" sz="1000" dirty="0">
                    <a:solidFill>
                      <a:schemeClr val="tx1">
                        <a:lumMod val="75000"/>
                        <a:lumOff val="25000"/>
                      </a:schemeClr>
                    </a:solidFill>
                    <a:latin typeface="微软雅黑" pitchFamily="34" charset="-122"/>
                    <a:ea typeface="微软雅黑" pitchFamily="34" charset="-122"/>
                  </a:rPr>
                  <a:t>客户实现了业务量的成倍增长的同时，成本大幅</a:t>
                </a:r>
                <a:r>
                  <a:rPr lang="zh-CN" altLang="en-US" sz="1000" dirty="0" smtClean="0">
                    <a:solidFill>
                      <a:schemeClr val="tx1">
                        <a:lumMod val="75000"/>
                        <a:lumOff val="25000"/>
                      </a:schemeClr>
                    </a:solidFill>
                    <a:latin typeface="微软雅黑" pitchFamily="34" charset="-122"/>
                    <a:ea typeface="微软雅黑" pitchFamily="34" charset="-122"/>
                  </a:rPr>
                  <a:t>下降；</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帮助</a:t>
                </a:r>
                <a:r>
                  <a:rPr lang="zh-CN" altLang="en-US" sz="1000" dirty="0">
                    <a:solidFill>
                      <a:schemeClr val="tx1">
                        <a:lumMod val="75000"/>
                        <a:lumOff val="25000"/>
                      </a:schemeClr>
                    </a:solidFill>
                    <a:latin typeface="微软雅黑" pitchFamily="34" charset="-122"/>
                    <a:ea typeface="微软雅黑" pitchFamily="34" charset="-122"/>
                  </a:rPr>
                  <a:t>客户实现了未来的业务快速拓展模型 </a:t>
                </a:r>
              </a:p>
            </p:txBody>
          </p:sp>
          <p:sp>
            <p:nvSpPr>
              <p:cNvPr id="161" name="椭圆 160"/>
              <p:cNvSpPr/>
              <p:nvPr/>
            </p:nvSpPr>
            <p:spPr>
              <a:xfrm>
                <a:off x="717537" y="249989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TextBox 161"/>
              <p:cNvSpPr txBox="1"/>
              <p:nvPr/>
            </p:nvSpPr>
            <p:spPr>
              <a:xfrm>
                <a:off x="1359265" y="1490655"/>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椭圆 38"/>
          <p:cNvSpPr/>
          <p:nvPr/>
        </p:nvSpPr>
        <p:spPr>
          <a:xfrm>
            <a:off x="3428992" y="3017816"/>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428992" y="344644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60348" y="242887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60348" y="323213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143636" y="287494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143636" y="344644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9017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latin typeface="微软雅黑" pitchFamily="34" charset="-122"/>
                <a:ea typeface="微软雅黑" pitchFamily="34" charset="-122"/>
              </a:rPr>
              <a:t>© Pactera. Confidential. All Rights Reserved. </a:t>
            </a:r>
            <a:endParaRPr lang="zh-CN" altLang="en-US">
              <a:latin typeface="微软雅黑" pitchFamily="34" charset="-122"/>
              <a:ea typeface="微软雅黑" pitchFamily="34" charset="-122"/>
            </a:endParaRPr>
          </a:p>
        </p:txBody>
      </p:sp>
      <p:sp>
        <p:nvSpPr>
          <p:cNvPr id="3" name="灯片编号占位符 2"/>
          <p:cNvSpPr>
            <a:spLocks noGrp="1"/>
          </p:cNvSpPr>
          <p:nvPr>
            <p:ph type="sldNum" sz="quarter" idx="12"/>
          </p:nvPr>
        </p:nvSpPr>
        <p:spPr/>
        <p:txBody>
          <a:bodyPr/>
          <a:lstStyle/>
          <a:p>
            <a:fld id="{8810F394-C716-49D3-8450-D4BAA85FC0FF}" type="slidenum">
              <a:rPr lang="zh-CN" altLang="en-US" smtClean="0">
                <a:latin typeface="微软雅黑" pitchFamily="34" charset="-122"/>
                <a:ea typeface="微软雅黑" pitchFamily="34" charset="-122"/>
              </a:rPr>
              <a:pPr/>
              <a:t>3</a:t>
            </a:fld>
            <a:endParaRPr lang="zh-CN" altLang="en-US">
              <a:latin typeface="微软雅黑" pitchFamily="34" charset="-122"/>
              <a:ea typeface="微软雅黑" pitchFamily="34" charset="-122"/>
            </a:endParaRPr>
          </a:p>
        </p:txBody>
      </p:sp>
      <p:sp>
        <p:nvSpPr>
          <p:cNvPr id="41" name="标题 1"/>
          <p:cNvSpPr>
            <a:spLocks noGrp="1"/>
          </p:cNvSpPr>
          <p:nvPr>
            <p:ph type="title"/>
          </p:nvPr>
        </p:nvSpPr>
        <p:spPr>
          <a:xfrm>
            <a:off x="467544" y="-38302"/>
            <a:ext cx="8604448" cy="609788"/>
          </a:xfrm>
        </p:spPr>
        <p:txBody>
          <a:bodyPr/>
          <a:lstStyle/>
          <a:p>
            <a:pPr lvl="2" algn="l" defTabSz="739750" rtl="0">
              <a:spcBef>
                <a:spcPct val="0"/>
              </a:spcBef>
            </a:pPr>
            <a:r>
              <a:rPr lang="zh-CN" altLang="en-US" sz="1600" b="1" kern="1200" dirty="0">
                <a:solidFill>
                  <a:schemeClr val="tx1">
                    <a:lumMod val="75000"/>
                    <a:lumOff val="25000"/>
                  </a:schemeClr>
                </a:solidFill>
                <a:latin typeface="微软雅黑" pitchFamily="34" charset="-122"/>
                <a:ea typeface="微软雅黑" pitchFamily="34" charset="-122"/>
                <a:cs typeface="+mj-cs"/>
              </a:rPr>
              <a:t>黑石带来的丰富的专业知识和资源，使文思海辉</a:t>
            </a:r>
            <a:r>
              <a:rPr lang="zh-CN" altLang="en-US" sz="1600" b="1" kern="1200" dirty="0">
                <a:solidFill>
                  <a:srgbClr val="E4793D"/>
                </a:solidFill>
                <a:latin typeface="微软雅黑" pitchFamily="34" charset="-122"/>
                <a:ea typeface="微软雅黑" pitchFamily="34" charset="-122"/>
                <a:cs typeface="+mj-cs"/>
              </a:rPr>
              <a:t>进一步</a:t>
            </a:r>
            <a:r>
              <a:rPr lang="zh-CN" altLang="en-US" sz="1600" b="1" kern="1200" dirty="0">
                <a:solidFill>
                  <a:schemeClr val="tx1">
                    <a:lumMod val="75000"/>
                    <a:lumOff val="25000"/>
                  </a:schemeClr>
                </a:solidFill>
                <a:latin typeface="微软雅黑" pitchFamily="34" charset="-122"/>
                <a:ea typeface="微软雅黑" pitchFamily="34" charset="-122"/>
                <a:cs typeface="+mj-cs"/>
              </a:rPr>
              <a:t>从其中国同行中脱颖而出，成为真正的全球化、世界级的</a:t>
            </a:r>
            <a:r>
              <a:rPr lang="en-US" altLang="zh-CN" sz="1600" b="1" kern="1200" dirty="0">
                <a:solidFill>
                  <a:schemeClr val="tx1">
                    <a:lumMod val="75000"/>
                    <a:lumOff val="25000"/>
                  </a:schemeClr>
                </a:solidFill>
                <a:latin typeface="微软雅黑" pitchFamily="34" charset="-122"/>
                <a:ea typeface="微软雅黑" pitchFamily="34" charset="-122"/>
                <a:cs typeface="+mj-cs"/>
              </a:rPr>
              <a:t>IT</a:t>
            </a:r>
            <a:r>
              <a:rPr lang="zh-CN" altLang="en-US" sz="1600" b="1" kern="1200" dirty="0">
                <a:solidFill>
                  <a:schemeClr val="tx1">
                    <a:lumMod val="75000"/>
                    <a:lumOff val="25000"/>
                  </a:schemeClr>
                </a:solidFill>
                <a:latin typeface="微软雅黑" pitchFamily="34" charset="-122"/>
                <a:ea typeface="微软雅黑" pitchFamily="34" charset="-122"/>
                <a:cs typeface="+mj-cs"/>
              </a:rPr>
              <a:t>服务供应商</a:t>
            </a:r>
          </a:p>
        </p:txBody>
      </p:sp>
      <p:sp>
        <p:nvSpPr>
          <p:cNvPr id="43" name="Textbox - with 1st bullet (L)"/>
          <p:cNvSpPr>
            <a:spLocks noGrp="1"/>
          </p:cNvSpPr>
          <p:nvPr>
            <p:custDataLst>
              <p:tags r:id="rId1"/>
            </p:custDataLst>
          </p:nvPr>
        </p:nvSpPr>
        <p:spPr>
          <a:xfrm>
            <a:off x="560399" y="854141"/>
            <a:ext cx="2722357" cy="296392"/>
          </a:xfrm>
          <a:prstGeom prst="rect">
            <a:avLst/>
          </a:prstGeom>
        </p:spPr>
        <p:txBody>
          <a:bodyPr vert="horz" wrap="square" lIns="0" tIns="40083" rIns="0" bIns="40083"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spcAft>
                <a:spcPts val="300"/>
              </a:spcAft>
              <a:buNone/>
            </a:pPr>
            <a:r>
              <a:rPr lang="zh-CN" altLang="en-US" sz="1400" dirty="0" smtClean="0">
                <a:solidFill>
                  <a:srgbClr val="008AC2"/>
                </a:solidFill>
                <a:latin typeface="微软雅黑" pitchFamily="34" charset="-122"/>
                <a:ea typeface="微软雅黑" pitchFamily="34" charset="-122"/>
                <a:cs typeface="Calibri" pitchFamily="34" charset="0"/>
              </a:rPr>
              <a:t>全球领先的投资和咨询公司</a:t>
            </a:r>
            <a:endParaRPr lang="en-US" sz="1400" dirty="0" smtClean="0">
              <a:solidFill>
                <a:srgbClr val="008AC2"/>
              </a:solidFill>
              <a:latin typeface="微软雅黑" pitchFamily="34" charset="-122"/>
              <a:ea typeface="微软雅黑" pitchFamily="34" charset="-122"/>
              <a:cs typeface="Calibri" pitchFamily="34" charset="0"/>
            </a:endParaRPr>
          </a:p>
        </p:txBody>
      </p:sp>
      <p:sp>
        <p:nvSpPr>
          <p:cNvPr id="45" name="Textbox - with 1st bullet (L)"/>
          <p:cNvSpPr>
            <a:spLocks noGrp="1"/>
          </p:cNvSpPr>
          <p:nvPr>
            <p:custDataLst>
              <p:tags r:id="rId2"/>
            </p:custDataLst>
          </p:nvPr>
        </p:nvSpPr>
        <p:spPr>
          <a:xfrm>
            <a:off x="211261" y="1142173"/>
            <a:ext cx="2920579" cy="936739"/>
          </a:xfrm>
          <a:prstGeom prst="rect">
            <a:avLst/>
          </a:prstGeom>
        </p:spPr>
        <p:txBody>
          <a:bodyPr vert="horz" wrap="square" lIns="0" tIns="40083" rIns="0" bIns="40083"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9588" lvl="1" indent="-169863">
              <a:lnSpc>
                <a:spcPts val="1600"/>
              </a:lnSpc>
              <a:spcBef>
                <a:spcPts val="300"/>
              </a:spcBef>
            </a:pPr>
            <a:r>
              <a:rPr lang="zh-CN" altLang="en-US" sz="1200" dirty="0" smtClean="0">
                <a:solidFill>
                  <a:schemeClr val="tx1">
                    <a:lumMod val="65000"/>
                    <a:lumOff val="35000"/>
                  </a:schemeClr>
                </a:solidFill>
                <a:latin typeface="微软雅黑" pitchFamily="34" charset="-122"/>
                <a:ea typeface="微软雅黑" pitchFamily="34" charset="-122"/>
              </a:rPr>
              <a:t>通过多样的业务管理</a:t>
            </a:r>
            <a:r>
              <a:rPr lang="en-US" altLang="zh-CN" sz="1200" dirty="0" smtClean="0">
                <a:solidFill>
                  <a:schemeClr val="tx1">
                    <a:lumMod val="65000"/>
                    <a:lumOff val="35000"/>
                  </a:schemeClr>
                </a:solidFill>
                <a:latin typeface="微软雅黑" pitchFamily="34" charset="-122"/>
                <a:ea typeface="微软雅黑" pitchFamily="34" charset="-122"/>
              </a:rPr>
              <a:t>2660</a:t>
            </a:r>
            <a:r>
              <a:rPr lang="zh-CN" altLang="en-US" sz="1200" dirty="0" smtClean="0">
                <a:solidFill>
                  <a:schemeClr val="tx1">
                    <a:lumMod val="65000"/>
                    <a:lumOff val="35000"/>
                  </a:schemeClr>
                </a:solidFill>
                <a:latin typeface="微软雅黑" pitchFamily="34" charset="-122"/>
                <a:ea typeface="微软雅黑" pitchFamily="34" charset="-122"/>
              </a:rPr>
              <a:t>亿美元的资产，包括私募基金、对冲基金解决方案及信贷等</a:t>
            </a:r>
            <a:endParaRPr lang="en-US" altLang="en-US" sz="1200" dirty="0" smtClean="0">
              <a:solidFill>
                <a:schemeClr val="tx1">
                  <a:lumMod val="65000"/>
                  <a:lumOff val="35000"/>
                </a:schemeClr>
              </a:solidFill>
              <a:latin typeface="微软雅黑" pitchFamily="34" charset="-122"/>
              <a:ea typeface="微软雅黑" pitchFamily="34" charset="-122"/>
            </a:endParaRPr>
          </a:p>
          <a:p>
            <a:pPr marL="509588" lvl="1" indent="-169863">
              <a:lnSpc>
                <a:spcPts val="1600"/>
              </a:lnSpc>
              <a:spcBef>
                <a:spcPts val="300"/>
              </a:spcBef>
            </a:pPr>
            <a:r>
              <a:rPr lang="zh-CN" altLang="en-US" sz="1200" dirty="0" smtClean="0">
                <a:solidFill>
                  <a:schemeClr val="tx1">
                    <a:lumMod val="65000"/>
                    <a:lumOff val="35000"/>
                  </a:schemeClr>
                </a:solidFill>
                <a:latin typeface="微软雅黑" pitchFamily="34" charset="-122"/>
                <a:ea typeface="微软雅黑" pitchFamily="34" charset="-122"/>
              </a:rPr>
              <a:t>总部位于纽约，全球有</a:t>
            </a:r>
            <a:r>
              <a:rPr lang="en-US" altLang="zh-CN" sz="1200" dirty="0" smtClean="0">
                <a:solidFill>
                  <a:schemeClr val="tx1">
                    <a:lumMod val="65000"/>
                    <a:lumOff val="35000"/>
                  </a:schemeClr>
                </a:solidFill>
                <a:latin typeface="微软雅黑" pitchFamily="34" charset="-122"/>
                <a:ea typeface="微软雅黑" pitchFamily="34" charset="-122"/>
              </a:rPr>
              <a:t>25</a:t>
            </a:r>
            <a:r>
              <a:rPr lang="zh-CN" altLang="en-US" sz="1200" dirty="0" smtClean="0">
                <a:solidFill>
                  <a:schemeClr val="tx1">
                    <a:lumMod val="65000"/>
                    <a:lumOff val="35000"/>
                  </a:schemeClr>
                </a:solidFill>
                <a:latin typeface="微软雅黑" pitchFamily="34" charset="-122"/>
                <a:ea typeface="微软雅黑" pitchFamily="34" charset="-122"/>
              </a:rPr>
              <a:t>家办公室</a:t>
            </a:r>
            <a:endParaRPr lang="en-US" altLang="en-US" sz="1200" dirty="0" smtClean="0">
              <a:solidFill>
                <a:schemeClr val="tx1">
                  <a:lumMod val="65000"/>
                  <a:lumOff val="35000"/>
                </a:schemeClr>
              </a:solidFill>
              <a:latin typeface="微软雅黑" pitchFamily="34" charset="-122"/>
              <a:ea typeface="微软雅黑" pitchFamily="34" charset="-122"/>
            </a:endParaRPr>
          </a:p>
        </p:txBody>
      </p:sp>
      <p:grpSp>
        <p:nvGrpSpPr>
          <p:cNvPr id="11" name="组 10"/>
          <p:cNvGrpSpPr/>
          <p:nvPr/>
        </p:nvGrpSpPr>
        <p:grpSpPr>
          <a:xfrm>
            <a:off x="3889058" y="949596"/>
            <a:ext cx="4931414" cy="1939654"/>
            <a:chOff x="4178138" y="907056"/>
            <a:chExt cx="4597778" cy="1808426"/>
          </a:xfrm>
        </p:grpSpPr>
        <p:grpSp>
          <p:nvGrpSpPr>
            <p:cNvPr id="51" name="Group 25"/>
            <p:cNvGrpSpPr/>
            <p:nvPr>
              <p:custDataLst>
                <p:tags r:id="rId7"/>
              </p:custDataLst>
            </p:nvPr>
          </p:nvGrpSpPr>
          <p:grpSpPr>
            <a:xfrm>
              <a:off x="4178138" y="907056"/>
              <a:ext cx="4597778" cy="1808426"/>
              <a:chOff x="3581400" y="2590800"/>
              <a:chExt cx="5086350" cy="2000594"/>
            </a:xfrm>
          </p:grpSpPr>
          <p:sp>
            <p:nvSpPr>
              <p:cNvPr id="52" name="Rectangle 21"/>
              <p:cNvSpPr/>
              <p:nvPr/>
            </p:nvSpPr>
            <p:spPr bwMode="gray">
              <a:xfrm>
                <a:off x="3581400" y="2590800"/>
                <a:ext cx="2514600" cy="975358"/>
              </a:xfrm>
              <a:prstGeom prst="rect">
                <a:avLst/>
              </a:prstGeom>
              <a:solidFill>
                <a:srgbClr val="8BBC5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defRPr/>
                </a:pPr>
                <a:r>
                  <a:rPr lang="en-US" altLang="zh-CN" sz="1200" b="1" dirty="0" smtClean="0">
                    <a:solidFill>
                      <a:srgbClr val="FFFFFF"/>
                    </a:solidFill>
                    <a:latin typeface="微软雅黑" pitchFamily="34" charset="-122"/>
                    <a:ea typeface="微软雅黑" pitchFamily="34" charset="-122"/>
                    <a:cs typeface="Arial" pitchFamily="34" charset="0"/>
                  </a:rPr>
                  <a:t>2660</a:t>
                </a:r>
                <a:r>
                  <a:rPr lang="zh-CN" altLang="en-US" sz="1200" b="1" dirty="0" smtClean="0">
                    <a:solidFill>
                      <a:srgbClr val="FFFFFF"/>
                    </a:solidFill>
                    <a:latin typeface="微软雅黑" pitchFamily="34" charset="-122"/>
                    <a:ea typeface="微软雅黑" pitchFamily="34" charset="-122"/>
                    <a:cs typeface="Arial" pitchFamily="34" charset="0"/>
                  </a:rPr>
                  <a:t>亿美元 </a:t>
                </a:r>
              </a:p>
              <a:p>
                <a:pPr>
                  <a:defRPr/>
                </a:pPr>
                <a:r>
                  <a:rPr lang="zh-CN" altLang="en-US" sz="1200" b="1" dirty="0" smtClean="0">
                    <a:solidFill>
                      <a:srgbClr val="FFFFFF"/>
                    </a:solidFill>
                    <a:latin typeface="微软雅黑" pitchFamily="34" charset="-122"/>
                    <a:ea typeface="微软雅黑" pitchFamily="34" charset="-122"/>
                    <a:cs typeface="Arial" pitchFamily="34" charset="0"/>
                  </a:rPr>
                  <a:t>管理资产</a:t>
                </a:r>
                <a:endParaRPr lang="en-US" altLang="zh-CN" sz="1200" b="1" dirty="0">
                  <a:solidFill>
                    <a:srgbClr val="FFFFFF"/>
                  </a:solidFill>
                  <a:latin typeface="微软雅黑" pitchFamily="34" charset="-122"/>
                  <a:ea typeface="微软雅黑" pitchFamily="34" charset="-122"/>
                  <a:cs typeface="Arial" pitchFamily="34" charset="0"/>
                </a:endParaRPr>
              </a:p>
            </p:txBody>
          </p:sp>
          <p:sp>
            <p:nvSpPr>
              <p:cNvPr id="53" name="Rectangle 22"/>
              <p:cNvSpPr/>
              <p:nvPr/>
            </p:nvSpPr>
            <p:spPr bwMode="gray">
              <a:xfrm>
                <a:off x="6153150" y="2590800"/>
                <a:ext cx="2514600" cy="975358"/>
              </a:xfrm>
              <a:prstGeom prst="rect">
                <a:avLst/>
              </a:prstGeom>
              <a:solidFill>
                <a:srgbClr val="008AC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r">
                  <a:defRPr/>
                </a:pPr>
                <a:r>
                  <a:rPr lang="zh-CN" altLang="en-US" sz="1200" b="1" dirty="0" smtClean="0">
                    <a:solidFill>
                      <a:srgbClr val="FFFFFF"/>
                    </a:solidFill>
                    <a:latin typeface="微软雅黑" pitchFamily="34" charset="-122"/>
                    <a:ea typeface="微软雅黑" pitchFamily="34" charset="-122"/>
                    <a:cs typeface="Arial" pitchFamily="34" charset="0"/>
                  </a:rPr>
                  <a:t>自</a:t>
                </a:r>
                <a:r>
                  <a:rPr lang="en-US" altLang="zh-CN" sz="1200" b="1" dirty="0" smtClean="0">
                    <a:solidFill>
                      <a:srgbClr val="FFFFFF"/>
                    </a:solidFill>
                    <a:latin typeface="微软雅黑" pitchFamily="34" charset="-122"/>
                    <a:ea typeface="微软雅黑" pitchFamily="34" charset="-122"/>
                    <a:cs typeface="Arial" pitchFamily="34" charset="0"/>
                  </a:rPr>
                  <a:t>1987</a:t>
                </a:r>
                <a:r>
                  <a:rPr lang="zh-CN" altLang="en-US" sz="1200" b="1" dirty="0" smtClean="0">
                    <a:solidFill>
                      <a:srgbClr val="FFFFFF"/>
                    </a:solidFill>
                    <a:latin typeface="微软雅黑" pitchFamily="34" charset="-122"/>
                    <a:ea typeface="微软雅黑" pitchFamily="34" charset="-122"/>
                    <a:cs typeface="Arial" pitchFamily="34" charset="0"/>
                  </a:rPr>
                  <a:t>年以来，</a:t>
                </a:r>
                <a:endParaRPr lang="en-US" altLang="zh-CN" sz="1200" b="1" dirty="0" smtClean="0">
                  <a:solidFill>
                    <a:srgbClr val="FFFFFF"/>
                  </a:solidFill>
                  <a:latin typeface="微软雅黑" pitchFamily="34" charset="-122"/>
                  <a:ea typeface="微软雅黑" pitchFamily="34" charset="-122"/>
                  <a:cs typeface="Arial" pitchFamily="34" charset="0"/>
                </a:endParaRPr>
              </a:p>
              <a:p>
                <a:pPr algn="r">
                  <a:defRPr/>
                </a:pPr>
                <a:r>
                  <a:rPr lang="zh-CN" altLang="en-US" sz="1200" b="1" dirty="0" smtClean="0">
                    <a:solidFill>
                      <a:srgbClr val="FFFFFF"/>
                    </a:solidFill>
                    <a:latin typeface="微软雅黑" pitchFamily="34" charset="-122"/>
                    <a:ea typeface="微软雅黑" pitchFamily="34" charset="-122"/>
                    <a:cs typeface="Arial" pitchFamily="34" charset="0"/>
                  </a:rPr>
                  <a:t>通过</a:t>
                </a:r>
                <a:r>
                  <a:rPr lang="en-US" altLang="zh-CN" sz="1200" b="1" dirty="0" smtClean="0">
                    <a:solidFill>
                      <a:srgbClr val="FFFFFF"/>
                    </a:solidFill>
                    <a:latin typeface="微软雅黑" pitchFamily="34" charset="-122"/>
                    <a:ea typeface="微软雅黑" pitchFamily="34" charset="-122"/>
                    <a:cs typeface="Arial" pitchFamily="34" charset="0"/>
                  </a:rPr>
                  <a:t>172</a:t>
                </a:r>
                <a:r>
                  <a:rPr lang="zh-CN" altLang="en-US" sz="1200" b="1" dirty="0" smtClean="0">
                    <a:solidFill>
                      <a:srgbClr val="FFFFFF"/>
                    </a:solidFill>
                    <a:latin typeface="微软雅黑" pitchFamily="34" charset="-122"/>
                    <a:ea typeface="微软雅黑" pitchFamily="34" charset="-122"/>
                    <a:cs typeface="Arial" pitchFamily="34" charset="0"/>
                  </a:rPr>
                  <a:t>次收购获得了总价值</a:t>
                </a:r>
                <a:r>
                  <a:rPr lang="en-US" altLang="zh-CN" sz="1200" b="1" dirty="0" smtClean="0">
                    <a:solidFill>
                      <a:srgbClr val="FFFFFF"/>
                    </a:solidFill>
                    <a:latin typeface="微软雅黑" pitchFamily="34" charset="-122"/>
                    <a:ea typeface="微软雅黑" pitchFamily="34" charset="-122"/>
                    <a:cs typeface="Arial" pitchFamily="34" charset="0"/>
                  </a:rPr>
                  <a:t>420</a:t>
                </a:r>
                <a:r>
                  <a:rPr lang="zh-CN" altLang="en-US" sz="1200" b="1" dirty="0" smtClean="0">
                    <a:solidFill>
                      <a:srgbClr val="FFFFFF"/>
                    </a:solidFill>
                    <a:latin typeface="微软雅黑" pitchFamily="34" charset="-122"/>
                    <a:ea typeface="微软雅黑" pitchFamily="34" charset="-122"/>
                    <a:cs typeface="Arial" pitchFamily="34" charset="0"/>
                  </a:rPr>
                  <a:t>亿美元的权益</a:t>
                </a:r>
                <a:endParaRPr lang="en-US" altLang="zh-CN" sz="1200" b="1" dirty="0">
                  <a:solidFill>
                    <a:srgbClr val="FFFFFF"/>
                  </a:solidFill>
                  <a:latin typeface="微软雅黑" pitchFamily="34" charset="-122"/>
                  <a:ea typeface="微软雅黑" pitchFamily="34" charset="-122"/>
                  <a:cs typeface="Arial" pitchFamily="34" charset="0"/>
                </a:endParaRPr>
              </a:p>
            </p:txBody>
          </p:sp>
          <p:sp>
            <p:nvSpPr>
              <p:cNvPr id="54" name="Rectangle 23"/>
              <p:cNvSpPr/>
              <p:nvPr/>
            </p:nvSpPr>
            <p:spPr bwMode="gray">
              <a:xfrm>
                <a:off x="3581400" y="3616036"/>
                <a:ext cx="2514600" cy="975358"/>
              </a:xfrm>
              <a:prstGeom prst="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defRPr/>
                </a:pPr>
                <a:endParaRPr lang="en-US" altLang="zh-CN" sz="1200" b="1" dirty="0" smtClean="0">
                  <a:solidFill>
                    <a:srgbClr val="FFFFFF"/>
                  </a:solidFill>
                  <a:latin typeface="微软雅黑" pitchFamily="34" charset="-122"/>
                  <a:ea typeface="微软雅黑" pitchFamily="34" charset="-122"/>
                  <a:cs typeface="Arial" pitchFamily="34" charset="0"/>
                </a:endParaRPr>
              </a:p>
              <a:p>
                <a:pPr>
                  <a:defRPr/>
                </a:pPr>
                <a:r>
                  <a:rPr lang="en-US" altLang="zh-CN" sz="1200" b="1" dirty="0" smtClean="0">
                    <a:solidFill>
                      <a:srgbClr val="FFFFFF"/>
                    </a:solidFill>
                    <a:latin typeface="微软雅黑" pitchFamily="34" charset="-122"/>
                    <a:ea typeface="微软雅黑" pitchFamily="34" charset="-122"/>
                    <a:cs typeface="Arial" pitchFamily="34" charset="0"/>
                  </a:rPr>
                  <a:t>160</a:t>
                </a:r>
                <a:r>
                  <a:rPr lang="zh-CN" altLang="en-US" sz="1200" b="1" dirty="0" smtClean="0">
                    <a:solidFill>
                      <a:srgbClr val="FFFFFF"/>
                    </a:solidFill>
                    <a:latin typeface="微软雅黑" pitchFamily="34" charset="-122"/>
                    <a:ea typeface="微软雅黑" pitchFamily="34" charset="-122"/>
                    <a:cs typeface="Arial" pitchFamily="34" charset="0"/>
                  </a:rPr>
                  <a:t>亿承诺的</a:t>
                </a:r>
                <a:endParaRPr lang="en-US" altLang="zh-CN" sz="1200" b="1" dirty="0" smtClean="0">
                  <a:solidFill>
                    <a:srgbClr val="FFFFFF"/>
                  </a:solidFill>
                  <a:latin typeface="微软雅黑" pitchFamily="34" charset="-122"/>
                  <a:ea typeface="微软雅黑" pitchFamily="34" charset="-122"/>
                  <a:cs typeface="Arial" pitchFamily="34" charset="0"/>
                </a:endParaRPr>
              </a:p>
              <a:p>
                <a:pPr>
                  <a:defRPr/>
                </a:pPr>
                <a:r>
                  <a:rPr lang="zh-CN" altLang="en-US" sz="1200" b="1" dirty="0" smtClean="0">
                    <a:solidFill>
                      <a:srgbClr val="FFFFFF"/>
                    </a:solidFill>
                    <a:latin typeface="微软雅黑" pitchFamily="34" charset="-122"/>
                    <a:ea typeface="微软雅黑" pitchFamily="34" charset="-122"/>
                    <a:cs typeface="Arial" pitchFamily="34" charset="0"/>
                  </a:rPr>
                  <a:t>私募股权基金</a:t>
                </a:r>
                <a:endParaRPr lang="en-US" altLang="zh-CN" sz="1200" b="1" dirty="0" smtClean="0">
                  <a:solidFill>
                    <a:srgbClr val="FFFFFF"/>
                  </a:solidFill>
                  <a:latin typeface="微软雅黑" pitchFamily="34" charset="-122"/>
                  <a:ea typeface="微软雅黑" pitchFamily="34" charset="-122"/>
                  <a:cs typeface="Arial" pitchFamily="34" charset="0"/>
                </a:endParaRPr>
              </a:p>
            </p:txBody>
          </p:sp>
          <p:sp>
            <p:nvSpPr>
              <p:cNvPr id="55" name="Rectangle 24"/>
              <p:cNvSpPr/>
              <p:nvPr/>
            </p:nvSpPr>
            <p:spPr bwMode="gray">
              <a:xfrm>
                <a:off x="6153150" y="3616036"/>
                <a:ext cx="2514600" cy="975358"/>
              </a:xfrm>
              <a:prstGeom prst="rect">
                <a:avLst/>
              </a:prstGeom>
              <a:solidFill>
                <a:srgbClr val="77C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r">
                  <a:defRPr/>
                </a:pPr>
                <a:endParaRPr lang="en-US" altLang="zh-CN" sz="1200" b="1" dirty="0" smtClean="0">
                  <a:solidFill>
                    <a:srgbClr val="FFFFFF"/>
                  </a:solidFill>
                  <a:latin typeface="微软雅黑" pitchFamily="34" charset="-122"/>
                  <a:ea typeface="微软雅黑" pitchFamily="34" charset="-122"/>
                  <a:cs typeface="Arial" pitchFamily="34" charset="0"/>
                </a:endParaRPr>
              </a:p>
              <a:p>
                <a:pPr algn="r">
                  <a:defRPr/>
                </a:pPr>
                <a:r>
                  <a:rPr lang="zh-CN" altLang="en-US" sz="1200" b="1" dirty="0" smtClean="0">
                    <a:solidFill>
                      <a:srgbClr val="FFFFFF"/>
                    </a:solidFill>
                    <a:latin typeface="微软雅黑" pitchFamily="34" charset="-122"/>
                    <a:ea typeface="微软雅黑" pitchFamily="34" charset="-122"/>
                    <a:cs typeface="Arial" pitchFamily="34" charset="0"/>
                  </a:rPr>
                  <a:t>     拥有</a:t>
                </a:r>
                <a:r>
                  <a:rPr lang="en-US" altLang="zh-CN" sz="1200" b="1" dirty="0" smtClean="0">
                    <a:solidFill>
                      <a:srgbClr val="FFFFFF"/>
                    </a:solidFill>
                    <a:latin typeface="微软雅黑" pitchFamily="34" charset="-122"/>
                    <a:ea typeface="微软雅黑" pitchFamily="34" charset="-122"/>
                    <a:cs typeface="Arial" pitchFamily="34" charset="0"/>
                  </a:rPr>
                  <a:t>82</a:t>
                </a:r>
                <a:r>
                  <a:rPr lang="zh-CN" altLang="en-US" sz="1200" b="1" dirty="0" smtClean="0">
                    <a:solidFill>
                      <a:srgbClr val="FFFFFF"/>
                    </a:solidFill>
                    <a:latin typeface="微软雅黑" pitchFamily="34" charset="-122"/>
                    <a:ea typeface="微软雅黑" pitchFamily="34" charset="-122"/>
                    <a:cs typeface="Arial" pitchFamily="34" charset="0"/>
                  </a:rPr>
                  <a:t>家投资组合公司，收入达</a:t>
                </a:r>
                <a:r>
                  <a:rPr lang="en-US" altLang="zh-CN" sz="1200" b="1" dirty="0" smtClean="0">
                    <a:solidFill>
                      <a:srgbClr val="FFFFFF"/>
                    </a:solidFill>
                    <a:latin typeface="微软雅黑" pitchFamily="34" charset="-122"/>
                    <a:ea typeface="微软雅黑" pitchFamily="34" charset="-122"/>
                    <a:cs typeface="Arial" pitchFamily="34" charset="0"/>
                  </a:rPr>
                  <a:t>1130</a:t>
                </a:r>
                <a:r>
                  <a:rPr lang="zh-CN" altLang="en-US" sz="1200" b="1" dirty="0" smtClean="0">
                    <a:solidFill>
                      <a:srgbClr val="FFFFFF"/>
                    </a:solidFill>
                    <a:latin typeface="微软雅黑" pitchFamily="34" charset="-122"/>
                    <a:ea typeface="微软雅黑" pitchFamily="34" charset="-122"/>
                    <a:cs typeface="Arial" pitchFamily="34" charset="0"/>
                  </a:rPr>
                  <a:t>亿美元</a:t>
                </a:r>
                <a:endParaRPr lang="en-US" altLang="zh-CN" sz="1200" b="1" dirty="0">
                  <a:solidFill>
                    <a:srgbClr val="FFFFFF"/>
                  </a:solidFill>
                  <a:latin typeface="微软雅黑" pitchFamily="34" charset="-122"/>
                  <a:ea typeface="微软雅黑" pitchFamily="34" charset="-122"/>
                  <a:cs typeface="Arial" pitchFamily="34" charset="0"/>
                </a:endParaRPr>
              </a:p>
            </p:txBody>
          </p:sp>
        </p:grpSp>
        <p:grpSp>
          <p:nvGrpSpPr>
            <p:cNvPr id="56" name="Group 46"/>
            <p:cNvGrpSpPr/>
            <p:nvPr>
              <p:custDataLst>
                <p:tags r:id="rId8"/>
              </p:custDataLst>
            </p:nvPr>
          </p:nvGrpSpPr>
          <p:grpSpPr>
            <a:xfrm>
              <a:off x="5835208" y="1563638"/>
              <a:ext cx="1283638" cy="494190"/>
              <a:chOff x="2209800" y="-990600"/>
              <a:chExt cx="1946275" cy="749300"/>
            </a:xfrm>
          </p:grpSpPr>
          <p:sp>
            <p:nvSpPr>
              <p:cNvPr id="57" name="AutoShape 2"/>
              <p:cNvSpPr>
                <a:spLocks noChangeAspect="1" noChangeArrowheads="1" noTextEdit="1"/>
              </p:cNvSpPr>
              <p:nvPr/>
            </p:nvSpPr>
            <p:spPr bwMode="auto">
              <a:xfrm>
                <a:off x="2209800" y="-990600"/>
                <a:ext cx="1946275" cy="749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58" name="Rectangle 4"/>
              <p:cNvSpPr>
                <a:spLocks noChangeArrowheads="1"/>
              </p:cNvSpPr>
              <p:nvPr/>
            </p:nvSpPr>
            <p:spPr bwMode="auto">
              <a:xfrm>
                <a:off x="2209800" y="-990600"/>
                <a:ext cx="1946275" cy="749300"/>
              </a:xfrm>
              <a:prstGeom prst="rect">
                <a:avLst/>
              </a:prstGeom>
              <a:solidFill>
                <a:schemeClr val="tx1">
                  <a:lumMod val="75000"/>
                  <a:lumOff val="25000"/>
                </a:schemeClr>
              </a:solidFill>
              <a:ln w="762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59" name="Freeform 5"/>
              <p:cNvSpPr>
                <a:spLocks noEditPoints="1"/>
              </p:cNvSpPr>
              <p:nvPr/>
            </p:nvSpPr>
            <p:spPr bwMode="auto">
              <a:xfrm>
                <a:off x="2301875" y="-601662"/>
                <a:ext cx="223838" cy="258763"/>
              </a:xfrm>
              <a:custGeom>
                <a:avLst/>
                <a:gdLst/>
                <a:ahLst/>
                <a:cxnLst>
                  <a:cxn ang="0">
                    <a:pos x="671" y="2000"/>
                  </a:cxn>
                  <a:cxn ang="0">
                    <a:pos x="701" y="2089"/>
                  </a:cxn>
                  <a:cxn ang="0">
                    <a:pos x="757" y="2147"/>
                  </a:cxn>
                  <a:cxn ang="0">
                    <a:pos x="841" y="2181"/>
                  </a:cxn>
                  <a:cxn ang="0">
                    <a:pos x="1048" y="2198"/>
                  </a:cxn>
                  <a:cxn ang="0">
                    <a:pos x="1237" y="2176"/>
                  </a:cxn>
                  <a:cxn ang="0">
                    <a:pos x="1388" y="2113"/>
                  </a:cxn>
                  <a:cxn ang="0">
                    <a:pos x="1501" y="2013"/>
                  </a:cxn>
                  <a:cxn ang="0">
                    <a:pos x="1574" y="1878"/>
                  </a:cxn>
                  <a:cxn ang="0">
                    <a:pos x="1607" y="1713"/>
                  </a:cxn>
                  <a:cxn ang="0">
                    <a:pos x="1594" y="1516"/>
                  </a:cxn>
                  <a:cxn ang="0">
                    <a:pos x="1518" y="1358"/>
                  </a:cxn>
                  <a:cxn ang="0">
                    <a:pos x="1390" y="1248"/>
                  </a:cxn>
                  <a:cxn ang="0">
                    <a:pos x="1224" y="1182"/>
                  </a:cxn>
                  <a:cxn ang="0">
                    <a:pos x="1032" y="1149"/>
                  </a:cxn>
                  <a:cxn ang="0">
                    <a:pos x="666" y="95"/>
                  </a:cxn>
                  <a:cxn ang="0">
                    <a:pos x="775" y="1046"/>
                  </a:cxn>
                  <a:cxn ang="0">
                    <a:pos x="972" y="1044"/>
                  </a:cxn>
                  <a:cxn ang="0">
                    <a:pos x="1123" y="1010"/>
                  </a:cxn>
                  <a:cxn ang="0">
                    <a:pos x="1244" y="944"/>
                  </a:cxn>
                  <a:cxn ang="0">
                    <a:pos x="1333" y="843"/>
                  </a:cxn>
                  <a:cxn ang="0">
                    <a:pos x="1385" y="706"/>
                  </a:cxn>
                  <a:cxn ang="0">
                    <a:pos x="1399" y="537"/>
                  </a:cxn>
                  <a:cxn ang="0">
                    <a:pos x="1373" y="389"/>
                  </a:cxn>
                  <a:cxn ang="0">
                    <a:pos x="1310" y="267"/>
                  </a:cxn>
                  <a:cxn ang="0">
                    <a:pos x="1212" y="174"/>
                  </a:cxn>
                  <a:cxn ang="0">
                    <a:pos x="1082" y="113"/>
                  </a:cxn>
                  <a:cxn ang="0">
                    <a:pos x="923" y="87"/>
                  </a:cxn>
                  <a:cxn ang="0">
                    <a:pos x="710" y="93"/>
                  </a:cxn>
                  <a:cxn ang="0">
                    <a:pos x="1005" y="1"/>
                  </a:cxn>
                  <a:cxn ang="0">
                    <a:pos x="1231" y="21"/>
                  </a:cxn>
                  <a:cxn ang="0">
                    <a:pos x="1434" y="74"/>
                  </a:cxn>
                  <a:cxn ang="0">
                    <a:pos x="1599" y="166"/>
                  </a:cxn>
                  <a:cxn ang="0">
                    <a:pos x="1710" y="307"/>
                  </a:cxn>
                  <a:cxn ang="0">
                    <a:pos x="1751" y="504"/>
                  </a:cxn>
                  <a:cxn ang="0">
                    <a:pos x="1719" y="674"/>
                  </a:cxn>
                  <a:cxn ang="0">
                    <a:pos x="1638" y="812"/>
                  </a:cxn>
                  <a:cxn ang="0">
                    <a:pos x="1523" y="919"/>
                  </a:cxn>
                  <a:cxn ang="0">
                    <a:pos x="1394" y="997"/>
                  </a:cxn>
                  <a:cxn ang="0">
                    <a:pos x="1269" y="1049"/>
                  </a:cxn>
                  <a:cxn ang="0">
                    <a:pos x="1369" y="1079"/>
                  </a:cxn>
                  <a:cxn ang="0">
                    <a:pos x="1566" y="1137"/>
                  </a:cxn>
                  <a:cxn ang="0">
                    <a:pos x="1740" y="1229"/>
                  </a:cxn>
                  <a:cxn ang="0">
                    <a:pos x="1875" y="1356"/>
                  </a:cxn>
                  <a:cxn ang="0">
                    <a:pos x="1955" y="1516"/>
                  </a:cxn>
                  <a:cxn ang="0">
                    <a:pos x="1968" y="1717"/>
                  </a:cxn>
                  <a:cxn ang="0">
                    <a:pos x="1906" y="1917"/>
                  </a:cxn>
                  <a:cxn ang="0">
                    <a:pos x="1782" y="2076"/>
                  </a:cxn>
                  <a:cxn ang="0">
                    <a:pos x="1609" y="2193"/>
                  </a:cxn>
                  <a:cxn ang="0">
                    <a:pos x="1400" y="2264"/>
                  </a:cxn>
                  <a:cxn ang="0">
                    <a:pos x="1168" y="2288"/>
                  </a:cxn>
                  <a:cxn ang="0">
                    <a:pos x="241" y="2187"/>
                  </a:cxn>
                  <a:cxn ang="0">
                    <a:pos x="301" y="2153"/>
                  </a:cxn>
                  <a:cxn ang="0">
                    <a:pos x="321" y="2064"/>
                  </a:cxn>
                  <a:cxn ang="0">
                    <a:pos x="324" y="1757"/>
                  </a:cxn>
                  <a:cxn ang="0">
                    <a:pos x="324" y="585"/>
                  </a:cxn>
                  <a:cxn ang="0">
                    <a:pos x="321" y="246"/>
                  </a:cxn>
                  <a:cxn ang="0">
                    <a:pos x="307" y="144"/>
                  </a:cxn>
                  <a:cxn ang="0">
                    <a:pos x="255" y="102"/>
                  </a:cxn>
                  <a:cxn ang="0">
                    <a:pos x="0" y="0"/>
                  </a:cxn>
                </a:cxnLst>
                <a:rect l="0" t="0" r="r" b="b"/>
                <a:pathLst>
                  <a:path w="1973" h="2288">
                    <a:moveTo>
                      <a:pt x="666" y="1143"/>
                    </a:moveTo>
                    <a:lnTo>
                      <a:pt x="666" y="1921"/>
                    </a:lnTo>
                    <a:lnTo>
                      <a:pt x="667" y="1942"/>
                    </a:lnTo>
                    <a:lnTo>
                      <a:pt x="668" y="1963"/>
                    </a:lnTo>
                    <a:lnTo>
                      <a:pt x="669" y="1982"/>
                    </a:lnTo>
                    <a:lnTo>
                      <a:pt x="671" y="2000"/>
                    </a:lnTo>
                    <a:lnTo>
                      <a:pt x="675" y="2017"/>
                    </a:lnTo>
                    <a:lnTo>
                      <a:pt x="679" y="2034"/>
                    </a:lnTo>
                    <a:lnTo>
                      <a:pt x="683" y="2049"/>
                    </a:lnTo>
                    <a:lnTo>
                      <a:pt x="689" y="2064"/>
                    </a:lnTo>
                    <a:lnTo>
                      <a:pt x="694" y="2076"/>
                    </a:lnTo>
                    <a:lnTo>
                      <a:pt x="701" y="2089"/>
                    </a:lnTo>
                    <a:lnTo>
                      <a:pt x="709" y="2101"/>
                    </a:lnTo>
                    <a:lnTo>
                      <a:pt x="716" y="2112"/>
                    </a:lnTo>
                    <a:lnTo>
                      <a:pt x="725" y="2122"/>
                    </a:lnTo>
                    <a:lnTo>
                      <a:pt x="735" y="2131"/>
                    </a:lnTo>
                    <a:lnTo>
                      <a:pt x="745" y="2140"/>
                    </a:lnTo>
                    <a:lnTo>
                      <a:pt x="757" y="2147"/>
                    </a:lnTo>
                    <a:lnTo>
                      <a:pt x="769" y="2155"/>
                    </a:lnTo>
                    <a:lnTo>
                      <a:pt x="782" y="2161"/>
                    </a:lnTo>
                    <a:lnTo>
                      <a:pt x="795" y="2167"/>
                    </a:lnTo>
                    <a:lnTo>
                      <a:pt x="810" y="2172"/>
                    </a:lnTo>
                    <a:lnTo>
                      <a:pt x="825" y="2176"/>
                    </a:lnTo>
                    <a:lnTo>
                      <a:pt x="841" y="2181"/>
                    </a:lnTo>
                    <a:lnTo>
                      <a:pt x="858" y="2184"/>
                    </a:lnTo>
                    <a:lnTo>
                      <a:pt x="875" y="2187"/>
                    </a:lnTo>
                    <a:lnTo>
                      <a:pt x="914" y="2192"/>
                    </a:lnTo>
                    <a:lnTo>
                      <a:pt x="955" y="2196"/>
                    </a:lnTo>
                    <a:lnTo>
                      <a:pt x="1000" y="2197"/>
                    </a:lnTo>
                    <a:lnTo>
                      <a:pt x="1048" y="2198"/>
                    </a:lnTo>
                    <a:lnTo>
                      <a:pt x="1082" y="2197"/>
                    </a:lnTo>
                    <a:lnTo>
                      <a:pt x="1114" y="2196"/>
                    </a:lnTo>
                    <a:lnTo>
                      <a:pt x="1147" y="2192"/>
                    </a:lnTo>
                    <a:lnTo>
                      <a:pt x="1178" y="2188"/>
                    </a:lnTo>
                    <a:lnTo>
                      <a:pt x="1208" y="2183"/>
                    </a:lnTo>
                    <a:lnTo>
                      <a:pt x="1237" y="2176"/>
                    </a:lnTo>
                    <a:lnTo>
                      <a:pt x="1265" y="2169"/>
                    </a:lnTo>
                    <a:lnTo>
                      <a:pt x="1291" y="2159"/>
                    </a:lnTo>
                    <a:lnTo>
                      <a:pt x="1317" y="2149"/>
                    </a:lnTo>
                    <a:lnTo>
                      <a:pt x="1342" y="2139"/>
                    </a:lnTo>
                    <a:lnTo>
                      <a:pt x="1365" y="2127"/>
                    </a:lnTo>
                    <a:lnTo>
                      <a:pt x="1388" y="2113"/>
                    </a:lnTo>
                    <a:lnTo>
                      <a:pt x="1409" y="2099"/>
                    </a:lnTo>
                    <a:lnTo>
                      <a:pt x="1430" y="2084"/>
                    </a:lnTo>
                    <a:lnTo>
                      <a:pt x="1449" y="2068"/>
                    </a:lnTo>
                    <a:lnTo>
                      <a:pt x="1467" y="2051"/>
                    </a:lnTo>
                    <a:lnTo>
                      <a:pt x="1485" y="2033"/>
                    </a:lnTo>
                    <a:lnTo>
                      <a:pt x="1501" y="2013"/>
                    </a:lnTo>
                    <a:lnTo>
                      <a:pt x="1515" y="1993"/>
                    </a:lnTo>
                    <a:lnTo>
                      <a:pt x="1529" y="1971"/>
                    </a:lnTo>
                    <a:lnTo>
                      <a:pt x="1541" y="1950"/>
                    </a:lnTo>
                    <a:lnTo>
                      <a:pt x="1553" y="1926"/>
                    </a:lnTo>
                    <a:lnTo>
                      <a:pt x="1564" y="1903"/>
                    </a:lnTo>
                    <a:lnTo>
                      <a:pt x="1574" y="1878"/>
                    </a:lnTo>
                    <a:lnTo>
                      <a:pt x="1582" y="1852"/>
                    </a:lnTo>
                    <a:lnTo>
                      <a:pt x="1589" y="1827"/>
                    </a:lnTo>
                    <a:lnTo>
                      <a:pt x="1595" y="1799"/>
                    </a:lnTo>
                    <a:lnTo>
                      <a:pt x="1600" y="1771"/>
                    </a:lnTo>
                    <a:lnTo>
                      <a:pt x="1605" y="1742"/>
                    </a:lnTo>
                    <a:lnTo>
                      <a:pt x="1607" y="1713"/>
                    </a:lnTo>
                    <a:lnTo>
                      <a:pt x="1609" y="1682"/>
                    </a:lnTo>
                    <a:lnTo>
                      <a:pt x="1609" y="1651"/>
                    </a:lnTo>
                    <a:lnTo>
                      <a:pt x="1608" y="1614"/>
                    </a:lnTo>
                    <a:lnTo>
                      <a:pt x="1606" y="1580"/>
                    </a:lnTo>
                    <a:lnTo>
                      <a:pt x="1600" y="1547"/>
                    </a:lnTo>
                    <a:lnTo>
                      <a:pt x="1594" y="1516"/>
                    </a:lnTo>
                    <a:lnTo>
                      <a:pt x="1585" y="1486"/>
                    </a:lnTo>
                    <a:lnTo>
                      <a:pt x="1575" y="1458"/>
                    </a:lnTo>
                    <a:lnTo>
                      <a:pt x="1563" y="1430"/>
                    </a:lnTo>
                    <a:lnTo>
                      <a:pt x="1550" y="1405"/>
                    </a:lnTo>
                    <a:lnTo>
                      <a:pt x="1535" y="1380"/>
                    </a:lnTo>
                    <a:lnTo>
                      <a:pt x="1518" y="1358"/>
                    </a:lnTo>
                    <a:lnTo>
                      <a:pt x="1500" y="1336"/>
                    </a:lnTo>
                    <a:lnTo>
                      <a:pt x="1480" y="1316"/>
                    </a:lnTo>
                    <a:lnTo>
                      <a:pt x="1460" y="1298"/>
                    </a:lnTo>
                    <a:lnTo>
                      <a:pt x="1437" y="1281"/>
                    </a:lnTo>
                    <a:lnTo>
                      <a:pt x="1415" y="1263"/>
                    </a:lnTo>
                    <a:lnTo>
                      <a:pt x="1390" y="1248"/>
                    </a:lnTo>
                    <a:lnTo>
                      <a:pt x="1365" y="1235"/>
                    </a:lnTo>
                    <a:lnTo>
                      <a:pt x="1339" y="1222"/>
                    </a:lnTo>
                    <a:lnTo>
                      <a:pt x="1312" y="1210"/>
                    </a:lnTo>
                    <a:lnTo>
                      <a:pt x="1283" y="1200"/>
                    </a:lnTo>
                    <a:lnTo>
                      <a:pt x="1254" y="1191"/>
                    </a:lnTo>
                    <a:lnTo>
                      <a:pt x="1224" y="1182"/>
                    </a:lnTo>
                    <a:lnTo>
                      <a:pt x="1194" y="1174"/>
                    </a:lnTo>
                    <a:lnTo>
                      <a:pt x="1162" y="1167"/>
                    </a:lnTo>
                    <a:lnTo>
                      <a:pt x="1131" y="1162"/>
                    </a:lnTo>
                    <a:lnTo>
                      <a:pt x="1097" y="1156"/>
                    </a:lnTo>
                    <a:lnTo>
                      <a:pt x="1065" y="1152"/>
                    </a:lnTo>
                    <a:lnTo>
                      <a:pt x="1032" y="1149"/>
                    </a:lnTo>
                    <a:lnTo>
                      <a:pt x="998" y="1147"/>
                    </a:lnTo>
                    <a:lnTo>
                      <a:pt x="963" y="1144"/>
                    </a:lnTo>
                    <a:lnTo>
                      <a:pt x="929" y="1144"/>
                    </a:lnTo>
                    <a:lnTo>
                      <a:pt x="895" y="1143"/>
                    </a:lnTo>
                    <a:lnTo>
                      <a:pt x="666" y="1143"/>
                    </a:lnTo>
                    <a:close/>
                    <a:moveTo>
                      <a:pt x="666" y="95"/>
                    </a:moveTo>
                    <a:lnTo>
                      <a:pt x="666" y="1041"/>
                    </a:lnTo>
                    <a:lnTo>
                      <a:pt x="672" y="1041"/>
                    </a:lnTo>
                    <a:lnTo>
                      <a:pt x="687" y="1043"/>
                    </a:lnTo>
                    <a:lnTo>
                      <a:pt x="711" y="1044"/>
                    </a:lnTo>
                    <a:lnTo>
                      <a:pt x="741" y="1045"/>
                    </a:lnTo>
                    <a:lnTo>
                      <a:pt x="775" y="1046"/>
                    </a:lnTo>
                    <a:lnTo>
                      <a:pt x="812" y="1047"/>
                    </a:lnTo>
                    <a:lnTo>
                      <a:pt x="849" y="1047"/>
                    </a:lnTo>
                    <a:lnTo>
                      <a:pt x="886" y="1048"/>
                    </a:lnTo>
                    <a:lnTo>
                      <a:pt x="915" y="1047"/>
                    </a:lnTo>
                    <a:lnTo>
                      <a:pt x="944" y="1046"/>
                    </a:lnTo>
                    <a:lnTo>
                      <a:pt x="972" y="1044"/>
                    </a:lnTo>
                    <a:lnTo>
                      <a:pt x="999" y="1040"/>
                    </a:lnTo>
                    <a:lnTo>
                      <a:pt x="1025" y="1036"/>
                    </a:lnTo>
                    <a:lnTo>
                      <a:pt x="1051" y="1032"/>
                    </a:lnTo>
                    <a:lnTo>
                      <a:pt x="1076" y="1025"/>
                    </a:lnTo>
                    <a:lnTo>
                      <a:pt x="1100" y="1019"/>
                    </a:lnTo>
                    <a:lnTo>
                      <a:pt x="1123" y="1010"/>
                    </a:lnTo>
                    <a:lnTo>
                      <a:pt x="1146" y="1002"/>
                    </a:lnTo>
                    <a:lnTo>
                      <a:pt x="1167" y="992"/>
                    </a:lnTo>
                    <a:lnTo>
                      <a:pt x="1188" y="981"/>
                    </a:lnTo>
                    <a:lnTo>
                      <a:pt x="1208" y="971"/>
                    </a:lnTo>
                    <a:lnTo>
                      <a:pt x="1227" y="958"/>
                    </a:lnTo>
                    <a:lnTo>
                      <a:pt x="1244" y="944"/>
                    </a:lnTo>
                    <a:lnTo>
                      <a:pt x="1261" y="930"/>
                    </a:lnTo>
                    <a:lnTo>
                      <a:pt x="1277" y="915"/>
                    </a:lnTo>
                    <a:lnTo>
                      <a:pt x="1293" y="898"/>
                    </a:lnTo>
                    <a:lnTo>
                      <a:pt x="1308" y="881"/>
                    </a:lnTo>
                    <a:lnTo>
                      <a:pt x="1320" y="862"/>
                    </a:lnTo>
                    <a:lnTo>
                      <a:pt x="1333" y="843"/>
                    </a:lnTo>
                    <a:lnTo>
                      <a:pt x="1344" y="823"/>
                    </a:lnTo>
                    <a:lnTo>
                      <a:pt x="1355" y="801"/>
                    </a:lnTo>
                    <a:lnTo>
                      <a:pt x="1363" y="779"/>
                    </a:lnTo>
                    <a:lnTo>
                      <a:pt x="1372" y="756"/>
                    </a:lnTo>
                    <a:lnTo>
                      <a:pt x="1379" y="732"/>
                    </a:lnTo>
                    <a:lnTo>
                      <a:pt x="1385" y="706"/>
                    </a:lnTo>
                    <a:lnTo>
                      <a:pt x="1390" y="680"/>
                    </a:lnTo>
                    <a:lnTo>
                      <a:pt x="1394" y="652"/>
                    </a:lnTo>
                    <a:lnTo>
                      <a:pt x="1397" y="624"/>
                    </a:lnTo>
                    <a:lnTo>
                      <a:pt x="1399" y="594"/>
                    </a:lnTo>
                    <a:lnTo>
                      <a:pt x="1399" y="564"/>
                    </a:lnTo>
                    <a:lnTo>
                      <a:pt x="1399" y="537"/>
                    </a:lnTo>
                    <a:lnTo>
                      <a:pt x="1397" y="511"/>
                    </a:lnTo>
                    <a:lnTo>
                      <a:pt x="1394" y="485"/>
                    </a:lnTo>
                    <a:lnTo>
                      <a:pt x="1390" y="460"/>
                    </a:lnTo>
                    <a:lnTo>
                      <a:pt x="1386" y="435"/>
                    </a:lnTo>
                    <a:lnTo>
                      <a:pt x="1379" y="412"/>
                    </a:lnTo>
                    <a:lnTo>
                      <a:pt x="1373" y="389"/>
                    </a:lnTo>
                    <a:lnTo>
                      <a:pt x="1364" y="367"/>
                    </a:lnTo>
                    <a:lnTo>
                      <a:pt x="1356" y="345"/>
                    </a:lnTo>
                    <a:lnTo>
                      <a:pt x="1345" y="325"/>
                    </a:lnTo>
                    <a:lnTo>
                      <a:pt x="1334" y="305"/>
                    </a:lnTo>
                    <a:lnTo>
                      <a:pt x="1323" y="285"/>
                    </a:lnTo>
                    <a:lnTo>
                      <a:pt x="1310" y="267"/>
                    </a:lnTo>
                    <a:lnTo>
                      <a:pt x="1296" y="249"/>
                    </a:lnTo>
                    <a:lnTo>
                      <a:pt x="1281" y="233"/>
                    </a:lnTo>
                    <a:lnTo>
                      <a:pt x="1265" y="217"/>
                    </a:lnTo>
                    <a:lnTo>
                      <a:pt x="1249" y="202"/>
                    </a:lnTo>
                    <a:lnTo>
                      <a:pt x="1230" y="187"/>
                    </a:lnTo>
                    <a:lnTo>
                      <a:pt x="1212" y="174"/>
                    </a:lnTo>
                    <a:lnTo>
                      <a:pt x="1193" y="161"/>
                    </a:lnTo>
                    <a:lnTo>
                      <a:pt x="1172" y="149"/>
                    </a:lnTo>
                    <a:lnTo>
                      <a:pt x="1151" y="139"/>
                    </a:lnTo>
                    <a:lnTo>
                      <a:pt x="1129" y="130"/>
                    </a:lnTo>
                    <a:lnTo>
                      <a:pt x="1107" y="120"/>
                    </a:lnTo>
                    <a:lnTo>
                      <a:pt x="1082" y="113"/>
                    </a:lnTo>
                    <a:lnTo>
                      <a:pt x="1059" y="106"/>
                    </a:lnTo>
                    <a:lnTo>
                      <a:pt x="1033" y="100"/>
                    </a:lnTo>
                    <a:lnTo>
                      <a:pt x="1007" y="95"/>
                    </a:lnTo>
                    <a:lnTo>
                      <a:pt x="980" y="92"/>
                    </a:lnTo>
                    <a:lnTo>
                      <a:pt x="952" y="89"/>
                    </a:lnTo>
                    <a:lnTo>
                      <a:pt x="923" y="87"/>
                    </a:lnTo>
                    <a:lnTo>
                      <a:pt x="895" y="87"/>
                    </a:lnTo>
                    <a:lnTo>
                      <a:pt x="854" y="87"/>
                    </a:lnTo>
                    <a:lnTo>
                      <a:pt x="813" y="88"/>
                    </a:lnTo>
                    <a:lnTo>
                      <a:pt x="775" y="90"/>
                    </a:lnTo>
                    <a:lnTo>
                      <a:pt x="740" y="91"/>
                    </a:lnTo>
                    <a:lnTo>
                      <a:pt x="710" y="93"/>
                    </a:lnTo>
                    <a:lnTo>
                      <a:pt x="686" y="94"/>
                    </a:lnTo>
                    <a:lnTo>
                      <a:pt x="671" y="95"/>
                    </a:lnTo>
                    <a:lnTo>
                      <a:pt x="666" y="95"/>
                    </a:lnTo>
                    <a:close/>
                    <a:moveTo>
                      <a:pt x="928" y="0"/>
                    </a:moveTo>
                    <a:lnTo>
                      <a:pt x="966" y="0"/>
                    </a:lnTo>
                    <a:lnTo>
                      <a:pt x="1005" y="1"/>
                    </a:lnTo>
                    <a:lnTo>
                      <a:pt x="1044" y="2"/>
                    </a:lnTo>
                    <a:lnTo>
                      <a:pt x="1082" y="5"/>
                    </a:lnTo>
                    <a:lnTo>
                      <a:pt x="1120" y="8"/>
                    </a:lnTo>
                    <a:lnTo>
                      <a:pt x="1157" y="12"/>
                    </a:lnTo>
                    <a:lnTo>
                      <a:pt x="1195" y="16"/>
                    </a:lnTo>
                    <a:lnTo>
                      <a:pt x="1231" y="21"/>
                    </a:lnTo>
                    <a:lnTo>
                      <a:pt x="1267" y="28"/>
                    </a:lnTo>
                    <a:lnTo>
                      <a:pt x="1302" y="35"/>
                    </a:lnTo>
                    <a:lnTo>
                      <a:pt x="1337" y="43"/>
                    </a:lnTo>
                    <a:lnTo>
                      <a:pt x="1370" y="53"/>
                    </a:lnTo>
                    <a:lnTo>
                      <a:pt x="1403" y="63"/>
                    </a:lnTo>
                    <a:lnTo>
                      <a:pt x="1434" y="74"/>
                    </a:lnTo>
                    <a:lnTo>
                      <a:pt x="1465" y="87"/>
                    </a:lnTo>
                    <a:lnTo>
                      <a:pt x="1494" y="100"/>
                    </a:lnTo>
                    <a:lnTo>
                      <a:pt x="1523" y="115"/>
                    </a:lnTo>
                    <a:lnTo>
                      <a:pt x="1550" y="131"/>
                    </a:lnTo>
                    <a:lnTo>
                      <a:pt x="1575" y="148"/>
                    </a:lnTo>
                    <a:lnTo>
                      <a:pt x="1599" y="166"/>
                    </a:lnTo>
                    <a:lnTo>
                      <a:pt x="1622" y="187"/>
                    </a:lnTo>
                    <a:lnTo>
                      <a:pt x="1643" y="208"/>
                    </a:lnTo>
                    <a:lnTo>
                      <a:pt x="1663" y="231"/>
                    </a:lnTo>
                    <a:lnTo>
                      <a:pt x="1680" y="254"/>
                    </a:lnTo>
                    <a:lnTo>
                      <a:pt x="1696" y="280"/>
                    </a:lnTo>
                    <a:lnTo>
                      <a:pt x="1710" y="307"/>
                    </a:lnTo>
                    <a:lnTo>
                      <a:pt x="1722" y="336"/>
                    </a:lnTo>
                    <a:lnTo>
                      <a:pt x="1732" y="366"/>
                    </a:lnTo>
                    <a:lnTo>
                      <a:pt x="1740" y="398"/>
                    </a:lnTo>
                    <a:lnTo>
                      <a:pt x="1745" y="432"/>
                    </a:lnTo>
                    <a:lnTo>
                      <a:pt x="1750" y="468"/>
                    </a:lnTo>
                    <a:lnTo>
                      <a:pt x="1751" y="504"/>
                    </a:lnTo>
                    <a:lnTo>
                      <a:pt x="1750" y="535"/>
                    </a:lnTo>
                    <a:lnTo>
                      <a:pt x="1746" y="564"/>
                    </a:lnTo>
                    <a:lnTo>
                      <a:pt x="1742" y="593"/>
                    </a:lnTo>
                    <a:lnTo>
                      <a:pt x="1736" y="621"/>
                    </a:lnTo>
                    <a:lnTo>
                      <a:pt x="1728" y="648"/>
                    </a:lnTo>
                    <a:lnTo>
                      <a:pt x="1719" y="674"/>
                    </a:lnTo>
                    <a:lnTo>
                      <a:pt x="1709" y="699"/>
                    </a:lnTo>
                    <a:lnTo>
                      <a:pt x="1697" y="723"/>
                    </a:lnTo>
                    <a:lnTo>
                      <a:pt x="1683" y="747"/>
                    </a:lnTo>
                    <a:lnTo>
                      <a:pt x="1669" y="769"/>
                    </a:lnTo>
                    <a:lnTo>
                      <a:pt x="1654" y="790"/>
                    </a:lnTo>
                    <a:lnTo>
                      <a:pt x="1638" y="812"/>
                    </a:lnTo>
                    <a:lnTo>
                      <a:pt x="1620" y="831"/>
                    </a:lnTo>
                    <a:lnTo>
                      <a:pt x="1603" y="851"/>
                    </a:lnTo>
                    <a:lnTo>
                      <a:pt x="1583" y="869"/>
                    </a:lnTo>
                    <a:lnTo>
                      <a:pt x="1564" y="887"/>
                    </a:lnTo>
                    <a:lnTo>
                      <a:pt x="1544" y="903"/>
                    </a:lnTo>
                    <a:lnTo>
                      <a:pt x="1523" y="919"/>
                    </a:lnTo>
                    <a:lnTo>
                      <a:pt x="1503" y="934"/>
                    </a:lnTo>
                    <a:lnTo>
                      <a:pt x="1481" y="948"/>
                    </a:lnTo>
                    <a:lnTo>
                      <a:pt x="1460" y="962"/>
                    </a:lnTo>
                    <a:lnTo>
                      <a:pt x="1437" y="975"/>
                    </a:lnTo>
                    <a:lnTo>
                      <a:pt x="1416" y="987"/>
                    </a:lnTo>
                    <a:lnTo>
                      <a:pt x="1394" y="997"/>
                    </a:lnTo>
                    <a:lnTo>
                      <a:pt x="1373" y="1008"/>
                    </a:lnTo>
                    <a:lnTo>
                      <a:pt x="1352" y="1018"/>
                    </a:lnTo>
                    <a:lnTo>
                      <a:pt x="1330" y="1026"/>
                    </a:lnTo>
                    <a:lnTo>
                      <a:pt x="1310" y="1035"/>
                    </a:lnTo>
                    <a:lnTo>
                      <a:pt x="1289" y="1041"/>
                    </a:lnTo>
                    <a:lnTo>
                      <a:pt x="1269" y="1049"/>
                    </a:lnTo>
                    <a:lnTo>
                      <a:pt x="1250" y="1054"/>
                    </a:lnTo>
                    <a:lnTo>
                      <a:pt x="1231" y="1060"/>
                    </a:lnTo>
                    <a:lnTo>
                      <a:pt x="1266" y="1063"/>
                    </a:lnTo>
                    <a:lnTo>
                      <a:pt x="1300" y="1067"/>
                    </a:lnTo>
                    <a:lnTo>
                      <a:pt x="1334" y="1074"/>
                    </a:lnTo>
                    <a:lnTo>
                      <a:pt x="1369" y="1079"/>
                    </a:lnTo>
                    <a:lnTo>
                      <a:pt x="1403" y="1087"/>
                    </a:lnTo>
                    <a:lnTo>
                      <a:pt x="1436" y="1095"/>
                    </a:lnTo>
                    <a:lnTo>
                      <a:pt x="1470" y="1104"/>
                    </a:lnTo>
                    <a:lnTo>
                      <a:pt x="1503" y="1114"/>
                    </a:lnTo>
                    <a:lnTo>
                      <a:pt x="1535" y="1125"/>
                    </a:lnTo>
                    <a:lnTo>
                      <a:pt x="1566" y="1137"/>
                    </a:lnTo>
                    <a:lnTo>
                      <a:pt x="1597" y="1150"/>
                    </a:lnTo>
                    <a:lnTo>
                      <a:pt x="1628" y="1164"/>
                    </a:lnTo>
                    <a:lnTo>
                      <a:pt x="1657" y="1179"/>
                    </a:lnTo>
                    <a:lnTo>
                      <a:pt x="1686" y="1195"/>
                    </a:lnTo>
                    <a:lnTo>
                      <a:pt x="1713" y="1212"/>
                    </a:lnTo>
                    <a:lnTo>
                      <a:pt x="1740" y="1229"/>
                    </a:lnTo>
                    <a:lnTo>
                      <a:pt x="1766" y="1247"/>
                    </a:lnTo>
                    <a:lnTo>
                      <a:pt x="1790" y="1268"/>
                    </a:lnTo>
                    <a:lnTo>
                      <a:pt x="1813" y="1288"/>
                    </a:lnTo>
                    <a:lnTo>
                      <a:pt x="1835" y="1310"/>
                    </a:lnTo>
                    <a:lnTo>
                      <a:pt x="1856" y="1332"/>
                    </a:lnTo>
                    <a:lnTo>
                      <a:pt x="1875" y="1356"/>
                    </a:lnTo>
                    <a:lnTo>
                      <a:pt x="1892" y="1379"/>
                    </a:lnTo>
                    <a:lnTo>
                      <a:pt x="1908" y="1405"/>
                    </a:lnTo>
                    <a:lnTo>
                      <a:pt x="1923" y="1431"/>
                    </a:lnTo>
                    <a:lnTo>
                      <a:pt x="1936" y="1459"/>
                    </a:lnTo>
                    <a:lnTo>
                      <a:pt x="1947" y="1487"/>
                    </a:lnTo>
                    <a:lnTo>
                      <a:pt x="1955" y="1516"/>
                    </a:lnTo>
                    <a:lnTo>
                      <a:pt x="1963" y="1546"/>
                    </a:lnTo>
                    <a:lnTo>
                      <a:pt x="1968" y="1577"/>
                    </a:lnTo>
                    <a:lnTo>
                      <a:pt x="1972" y="1609"/>
                    </a:lnTo>
                    <a:lnTo>
                      <a:pt x="1973" y="1642"/>
                    </a:lnTo>
                    <a:lnTo>
                      <a:pt x="1972" y="1680"/>
                    </a:lnTo>
                    <a:lnTo>
                      <a:pt x="1968" y="1717"/>
                    </a:lnTo>
                    <a:lnTo>
                      <a:pt x="1963" y="1754"/>
                    </a:lnTo>
                    <a:lnTo>
                      <a:pt x="1955" y="1788"/>
                    </a:lnTo>
                    <a:lnTo>
                      <a:pt x="1946" y="1822"/>
                    </a:lnTo>
                    <a:lnTo>
                      <a:pt x="1934" y="1854"/>
                    </a:lnTo>
                    <a:lnTo>
                      <a:pt x="1921" y="1887"/>
                    </a:lnTo>
                    <a:lnTo>
                      <a:pt x="1906" y="1917"/>
                    </a:lnTo>
                    <a:lnTo>
                      <a:pt x="1890" y="1947"/>
                    </a:lnTo>
                    <a:lnTo>
                      <a:pt x="1871" y="1975"/>
                    </a:lnTo>
                    <a:lnTo>
                      <a:pt x="1851" y="2001"/>
                    </a:lnTo>
                    <a:lnTo>
                      <a:pt x="1830" y="2028"/>
                    </a:lnTo>
                    <a:lnTo>
                      <a:pt x="1806" y="2053"/>
                    </a:lnTo>
                    <a:lnTo>
                      <a:pt x="1782" y="2076"/>
                    </a:lnTo>
                    <a:lnTo>
                      <a:pt x="1756" y="2099"/>
                    </a:lnTo>
                    <a:lnTo>
                      <a:pt x="1729" y="2120"/>
                    </a:lnTo>
                    <a:lnTo>
                      <a:pt x="1700" y="2140"/>
                    </a:lnTo>
                    <a:lnTo>
                      <a:pt x="1671" y="2159"/>
                    </a:lnTo>
                    <a:lnTo>
                      <a:pt x="1640" y="2176"/>
                    </a:lnTo>
                    <a:lnTo>
                      <a:pt x="1609" y="2193"/>
                    </a:lnTo>
                    <a:lnTo>
                      <a:pt x="1576" y="2208"/>
                    </a:lnTo>
                    <a:lnTo>
                      <a:pt x="1542" y="2222"/>
                    </a:lnTo>
                    <a:lnTo>
                      <a:pt x="1507" y="2234"/>
                    </a:lnTo>
                    <a:lnTo>
                      <a:pt x="1472" y="2246"/>
                    </a:lnTo>
                    <a:lnTo>
                      <a:pt x="1436" y="2256"/>
                    </a:lnTo>
                    <a:lnTo>
                      <a:pt x="1400" y="2264"/>
                    </a:lnTo>
                    <a:lnTo>
                      <a:pt x="1362" y="2272"/>
                    </a:lnTo>
                    <a:lnTo>
                      <a:pt x="1324" y="2277"/>
                    </a:lnTo>
                    <a:lnTo>
                      <a:pt x="1285" y="2282"/>
                    </a:lnTo>
                    <a:lnTo>
                      <a:pt x="1246" y="2286"/>
                    </a:lnTo>
                    <a:lnTo>
                      <a:pt x="1208" y="2287"/>
                    </a:lnTo>
                    <a:lnTo>
                      <a:pt x="1168" y="2288"/>
                    </a:lnTo>
                    <a:lnTo>
                      <a:pt x="0" y="2288"/>
                    </a:lnTo>
                    <a:lnTo>
                      <a:pt x="0" y="2206"/>
                    </a:lnTo>
                    <a:lnTo>
                      <a:pt x="189" y="2194"/>
                    </a:lnTo>
                    <a:lnTo>
                      <a:pt x="208" y="2192"/>
                    </a:lnTo>
                    <a:lnTo>
                      <a:pt x="225" y="2190"/>
                    </a:lnTo>
                    <a:lnTo>
                      <a:pt x="241" y="2187"/>
                    </a:lnTo>
                    <a:lnTo>
                      <a:pt x="255" y="2184"/>
                    </a:lnTo>
                    <a:lnTo>
                      <a:pt x="267" y="2179"/>
                    </a:lnTo>
                    <a:lnTo>
                      <a:pt x="278" y="2174"/>
                    </a:lnTo>
                    <a:lnTo>
                      <a:pt x="286" y="2168"/>
                    </a:lnTo>
                    <a:lnTo>
                      <a:pt x="295" y="2160"/>
                    </a:lnTo>
                    <a:lnTo>
                      <a:pt x="301" y="2153"/>
                    </a:lnTo>
                    <a:lnTo>
                      <a:pt x="307" y="2142"/>
                    </a:lnTo>
                    <a:lnTo>
                      <a:pt x="311" y="2130"/>
                    </a:lnTo>
                    <a:lnTo>
                      <a:pt x="314" y="2117"/>
                    </a:lnTo>
                    <a:lnTo>
                      <a:pt x="317" y="2101"/>
                    </a:lnTo>
                    <a:lnTo>
                      <a:pt x="320" y="2084"/>
                    </a:lnTo>
                    <a:lnTo>
                      <a:pt x="321" y="2064"/>
                    </a:lnTo>
                    <a:lnTo>
                      <a:pt x="321" y="2041"/>
                    </a:lnTo>
                    <a:lnTo>
                      <a:pt x="322" y="1978"/>
                    </a:lnTo>
                    <a:lnTo>
                      <a:pt x="323" y="1919"/>
                    </a:lnTo>
                    <a:lnTo>
                      <a:pt x="324" y="1864"/>
                    </a:lnTo>
                    <a:lnTo>
                      <a:pt x="324" y="1810"/>
                    </a:lnTo>
                    <a:lnTo>
                      <a:pt x="324" y="1757"/>
                    </a:lnTo>
                    <a:lnTo>
                      <a:pt x="324" y="1702"/>
                    </a:lnTo>
                    <a:lnTo>
                      <a:pt x="324" y="1644"/>
                    </a:lnTo>
                    <a:lnTo>
                      <a:pt x="324" y="1582"/>
                    </a:lnTo>
                    <a:lnTo>
                      <a:pt x="324" y="706"/>
                    </a:lnTo>
                    <a:lnTo>
                      <a:pt x="324" y="642"/>
                    </a:lnTo>
                    <a:lnTo>
                      <a:pt x="324" y="585"/>
                    </a:lnTo>
                    <a:lnTo>
                      <a:pt x="324" y="530"/>
                    </a:lnTo>
                    <a:lnTo>
                      <a:pt x="324" y="477"/>
                    </a:lnTo>
                    <a:lnTo>
                      <a:pt x="324" y="424"/>
                    </a:lnTo>
                    <a:lnTo>
                      <a:pt x="323" y="368"/>
                    </a:lnTo>
                    <a:lnTo>
                      <a:pt x="322" y="309"/>
                    </a:lnTo>
                    <a:lnTo>
                      <a:pt x="321" y="246"/>
                    </a:lnTo>
                    <a:lnTo>
                      <a:pt x="321" y="223"/>
                    </a:lnTo>
                    <a:lnTo>
                      <a:pt x="320" y="204"/>
                    </a:lnTo>
                    <a:lnTo>
                      <a:pt x="317" y="186"/>
                    </a:lnTo>
                    <a:lnTo>
                      <a:pt x="314" y="169"/>
                    </a:lnTo>
                    <a:lnTo>
                      <a:pt x="311" y="156"/>
                    </a:lnTo>
                    <a:lnTo>
                      <a:pt x="307" y="144"/>
                    </a:lnTo>
                    <a:lnTo>
                      <a:pt x="301" y="133"/>
                    </a:lnTo>
                    <a:lnTo>
                      <a:pt x="295" y="124"/>
                    </a:lnTo>
                    <a:lnTo>
                      <a:pt x="286" y="117"/>
                    </a:lnTo>
                    <a:lnTo>
                      <a:pt x="278" y="110"/>
                    </a:lnTo>
                    <a:lnTo>
                      <a:pt x="267" y="106"/>
                    </a:lnTo>
                    <a:lnTo>
                      <a:pt x="255" y="102"/>
                    </a:lnTo>
                    <a:lnTo>
                      <a:pt x="241" y="99"/>
                    </a:lnTo>
                    <a:lnTo>
                      <a:pt x="225" y="97"/>
                    </a:lnTo>
                    <a:lnTo>
                      <a:pt x="208" y="94"/>
                    </a:lnTo>
                    <a:lnTo>
                      <a:pt x="189" y="93"/>
                    </a:lnTo>
                    <a:lnTo>
                      <a:pt x="0" y="80"/>
                    </a:lnTo>
                    <a:lnTo>
                      <a:pt x="0" y="0"/>
                    </a:lnTo>
                    <a:lnTo>
                      <a:pt x="9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60" name="Freeform 6"/>
              <p:cNvSpPr>
                <a:spLocks/>
              </p:cNvSpPr>
              <p:nvPr/>
            </p:nvSpPr>
            <p:spPr bwMode="auto">
              <a:xfrm>
                <a:off x="2535238" y="-620712"/>
                <a:ext cx="98425" cy="277813"/>
              </a:xfrm>
              <a:custGeom>
                <a:avLst/>
                <a:gdLst/>
                <a:ahLst/>
                <a:cxnLst>
                  <a:cxn ang="0">
                    <a:pos x="621" y="1815"/>
                  </a:cxn>
                  <a:cxn ang="0">
                    <a:pos x="621" y="1928"/>
                  </a:cxn>
                  <a:cxn ang="0">
                    <a:pos x="622" y="2035"/>
                  </a:cxn>
                  <a:cxn ang="0">
                    <a:pos x="623" y="2149"/>
                  </a:cxn>
                  <a:cxn ang="0">
                    <a:pos x="625" y="2235"/>
                  </a:cxn>
                  <a:cxn ang="0">
                    <a:pos x="628" y="2272"/>
                  </a:cxn>
                  <a:cxn ang="0">
                    <a:pos x="635" y="2301"/>
                  </a:cxn>
                  <a:cxn ang="0">
                    <a:pos x="644" y="2323"/>
                  </a:cxn>
                  <a:cxn ang="0">
                    <a:pos x="658" y="2339"/>
                  </a:cxn>
                  <a:cxn ang="0">
                    <a:pos x="679" y="2350"/>
                  </a:cxn>
                  <a:cxn ang="0">
                    <a:pos x="704" y="2357"/>
                  </a:cxn>
                  <a:cxn ang="0">
                    <a:pos x="737" y="2364"/>
                  </a:cxn>
                  <a:cxn ang="0">
                    <a:pos x="876" y="2377"/>
                  </a:cxn>
                  <a:cxn ang="0">
                    <a:pos x="56" y="2456"/>
                  </a:cxn>
                  <a:cxn ang="0">
                    <a:pos x="177" y="2366"/>
                  </a:cxn>
                  <a:cxn ang="0">
                    <a:pos x="213" y="2360"/>
                  </a:cxn>
                  <a:cxn ang="0">
                    <a:pos x="242" y="2354"/>
                  </a:cxn>
                  <a:cxn ang="0">
                    <a:pos x="266" y="2345"/>
                  </a:cxn>
                  <a:cxn ang="0">
                    <a:pos x="282" y="2331"/>
                  </a:cxn>
                  <a:cxn ang="0">
                    <a:pos x="295" y="2313"/>
                  </a:cxn>
                  <a:cxn ang="0">
                    <a:pos x="302" y="2287"/>
                  </a:cxn>
                  <a:cxn ang="0">
                    <a:pos x="306" y="2254"/>
                  </a:cxn>
                  <a:cxn ang="0">
                    <a:pos x="308" y="2212"/>
                  </a:cxn>
                  <a:cxn ang="0">
                    <a:pos x="311" y="2090"/>
                  </a:cxn>
                  <a:cxn ang="0">
                    <a:pos x="312" y="1982"/>
                  </a:cxn>
                  <a:cxn ang="0">
                    <a:pos x="312" y="1873"/>
                  </a:cxn>
                  <a:cxn ang="0">
                    <a:pos x="312" y="1753"/>
                  </a:cxn>
                  <a:cxn ang="0">
                    <a:pos x="312" y="356"/>
                  </a:cxn>
                  <a:cxn ang="0">
                    <a:pos x="306" y="311"/>
                  </a:cxn>
                  <a:cxn ang="0">
                    <a:pos x="298" y="275"/>
                  </a:cxn>
                  <a:cxn ang="0">
                    <a:pos x="283" y="247"/>
                  </a:cxn>
                  <a:cxn ang="0">
                    <a:pos x="262" y="226"/>
                  </a:cxn>
                  <a:cxn ang="0">
                    <a:pos x="237" y="211"/>
                  </a:cxn>
                  <a:cxn ang="0">
                    <a:pos x="203" y="200"/>
                  </a:cxn>
                  <a:cxn ang="0">
                    <a:pos x="164" y="194"/>
                  </a:cxn>
                  <a:cxn ang="0">
                    <a:pos x="0" y="183"/>
                  </a:cxn>
                  <a:cxn ang="0">
                    <a:pos x="84" y="104"/>
                  </a:cxn>
                  <a:cxn ang="0">
                    <a:pos x="252" y="79"/>
                  </a:cxn>
                  <a:cxn ang="0">
                    <a:pos x="413" y="49"/>
                  </a:cxn>
                  <a:cxn ang="0">
                    <a:pos x="562" y="17"/>
                  </a:cxn>
                  <a:cxn ang="0">
                    <a:pos x="629" y="14"/>
                  </a:cxn>
                  <a:cxn ang="0">
                    <a:pos x="627" y="118"/>
                  </a:cxn>
                  <a:cxn ang="0">
                    <a:pos x="624" y="299"/>
                  </a:cxn>
                  <a:cxn ang="0">
                    <a:pos x="622" y="533"/>
                  </a:cxn>
                  <a:cxn ang="0">
                    <a:pos x="621" y="1753"/>
                  </a:cxn>
                </a:cxnLst>
                <a:rect l="0" t="0" r="r" b="b"/>
                <a:pathLst>
                  <a:path w="876" h="2456">
                    <a:moveTo>
                      <a:pt x="621" y="1753"/>
                    </a:moveTo>
                    <a:lnTo>
                      <a:pt x="621" y="1815"/>
                    </a:lnTo>
                    <a:lnTo>
                      <a:pt x="621" y="1873"/>
                    </a:lnTo>
                    <a:lnTo>
                      <a:pt x="621" y="1928"/>
                    </a:lnTo>
                    <a:lnTo>
                      <a:pt x="622" y="1982"/>
                    </a:lnTo>
                    <a:lnTo>
                      <a:pt x="622" y="2035"/>
                    </a:lnTo>
                    <a:lnTo>
                      <a:pt x="623" y="2090"/>
                    </a:lnTo>
                    <a:lnTo>
                      <a:pt x="623" y="2149"/>
                    </a:lnTo>
                    <a:lnTo>
                      <a:pt x="624" y="2212"/>
                    </a:lnTo>
                    <a:lnTo>
                      <a:pt x="625" y="2235"/>
                    </a:lnTo>
                    <a:lnTo>
                      <a:pt x="626" y="2254"/>
                    </a:lnTo>
                    <a:lnTo>
                      <a:pt x="628" y="2272"/>
                    </a:lnTo>
                    <a:lnTo>
                      <a:pt x="630" y="2287"/>
                    </a:lnTo>
                    <a:lnTo>
                      <a:pt x="635" y="2301"/>
                    </a:lnTo>
                    <a:lnTo>
                      <a:pt x="639" y="2313"/>
                    </a:lnTo>
                    <a:lnTo>
                      <a:pt x="644" y="2323"/>
                    </a:lnTo>
                    <a:lnTo>
                      <a:pt x="651" y="2331"/>
                    </a:lnTo>
                    <a:lnTo>
                      <a:pt x="658" y="2339"/>
                    </a:lnTo>
                    <a:lnTo>
                      <a:pt x="668" y="2345"/>
                    </a:lnTo>
                    <a:lnTo>
                      <a:pt x="679" y="2350"/>
                    </a:lnTo>
                    <a:lnTo>
                      <a:pt x="690" y="2354"/>
                    </a:lnTo>
                    <a:lnTo>
                      <a:pt x="704" y="2357"/>
                    </a:lnTo>
                    <a:lnTo>
                      <a:pt x="719" y="2360"/>
                    </a:lnTo>
                    <a:lnTo>
                      <a:pt x="737" y="2364"/>
                    </a:lnTo>
                    <a:lnTo>
                      <a:pt x="756" y="2366"/>
                    </a:lnTo>
                    <a:lnTo>
                      <a:pt x="876" y="2377"/>
                    </a:lnTo>
                    <a:lnTo>
                      <a:pt x="876" y="2456"/>
                    </a:lnTo>
                    <a:lnTo>
                      <a:pt x="56" y="2456"/>
                    </a:lnTo>
                    <a:lnTo>
                      <a:pt x="56" y="2377"/>
                    </a:lnTo>
                    <a:lnTo>
                      <a:pt x="177" y="2366"/>
                    </a:lnTo>
                    <a:lnTo>
                      <a:pt x="196" y="2364"/>
                    </a:lnTo>
                    <a:lnTo>
                      <a:pt x="213" y="2360"/>
                    </a:lnTo>
                    <a:lnTo>
                      <a:pt x="229" y="2357"/>
                    </a:lnTo>
                    <a:lnTo>
                      <a:pt x="242" y="2354"/>
                    </a:lnTo>
                    <a:lnTo>
                      <a:pt x="255" y="2350"/>
                    </a:lnTo>
                    <a:lnTo>
                      <a:pt x="266" y="2345"/>
                    </a:lnTo>
                    <a:lnTo>
                      <a:pt x="274" y="2339"/>
                    </a:lnTo>
                    <a:lnTo>
                      <a:pt x="282" y="2331"/>
                    </a:lnTo>
                    <a:lnTo>
                      <a:pt x="289" y="2323"/>
                    </a:lnTo>
                    <a:lnTo>
                      <a:pt x="295" y="2313"/>
                    </a:lnTo>
                    <a:lnTo>
                      <a:pt x="299" y="2301"/>
                    </a:lnTo>
                    <a:lnTo>
                      <a:pt x="302" y="2287"/>
                    </a:lnTo>
                    <a:lnTo>
                      <a:pt x="304" y="2272"/>
                    </a:lnTo>
                    <a:lnTo>
                      <a:pt x="306" y="2254"/>
                    </a:lnTo>
                    <a:lnTo>
                      <a:pt x="308" y="2235"/>
                    </a:lnTo>
                    <a:lnTo>
                      <a:pt x="308" y="2212"/>
                    </a:lnTo>
                    <a:lnTo>
                      <a:pt x="310" y="2149"/>
                    </a:lnTo>
                    <a:lnTo>
                      <a:pt x="311" y="2090"/>
                    </a:lnTo>
                    <a:lnTo>
                      <a:pt x="311" y="2035"/>
                    </a:lnTo>
                    <a:lnTo>
                      <a:pt x="312" y="1982"/>
                    </a:lnTo>
                    <a:lnTo>
                      <a:pt x="312" y="1928"/>
                    </a:lnTo>
                    <a:lnTo>
                      <a:pt x="312" y="1873"/>
                    </a:lnTo>
                    <a:lnTo>
                      <a:pt x="312" y="1815"/>
                    </a:lnTo>
                    <a:lnTo>
                      <a:pt x="312" y="1753"/>
                    </a:lnTo>
                    <a:lnTo>
                      <a:pt x="312" y="380"/>
                    </a:lnTo>
                    <a:lnTo>
                      <a:pt x="312" y="356"/>
                    </a:lnTo>
                    <a:lnTo>
                      <a:pt x="310" y="332"/>
                    </a:lnTo>
                    <a:lnTo>
                      <a:pt x="306" y="311"/>
                    </a:lnTo>
                    <a:lnTo>
                      <a:pt x="303" y="291"/>
                    </a:lnTo>
                    <a:lnTo>
                      <a:pt x="298" y="275"/>
                    </a:lnTo>
                    <a:lnTo>
                      <a:pt x="291" y="260"/>
                    </a:lnTo>
                    <a:lnTo>
                      <a:pt x="283" y="247"/>
                    </a:lnTo>
                    <a:lnTo>
                      <a:pt x="273" y="236"/>
                    </a:lnTo>
                    <a:lnTo>
                      <a:pt x="262" y="226"/>
                    </a:lnTo>
                    <a:lnTo>
                      <a:pt x="251" y="217"/>
                    </a:lnTo>
                    <a:lnTo>
                      <a:pt x="237" y="211"/>
                    </a:lnTo>
                    <a:lnTo>
                      <a:pt x="221" y="204"/>
                    </a:lnTo>
                    <a:lnTo>
                      <a:pt x="203" y="200"/>
                    </a:lnTo>
                    <a:lnTo>
                      <a:pt x="184" y="197"/>
                    </a:lnTo>
                    <a:lnTo>
                      <a:pt x="164" y="194"/>
                    </a:lnTo>
                    <a:lnTo>
                      <a:pt x="141" y="192"/>
                    </a:lnTo>
                    <a:lnTo>
                      <a:pt x="0" y="183"/>
                    </a:lnTo>
                    <a:lnTo>
                      <a:pt x="0" y="113"/>
                    </a:lnTo>
                    <a:lnTo>
                      <a:pt x="84" y="104"/>
                    </a:lnTo>
                    <a:lnTo>
                      <a:pt x="168" y="92"/>
                    </a:lnTo>
                    <a:lnTo>
                      <a:pt x="252" y="79"/>
                    </a:lnTo>
                    <a:lnTo>
                      <a:pt x="333" y="64"/>
                    </a:lnTo>
                    <a:lnTo>
                      <a:pt x="413" y="49"/>
                    </a:lnTo>
                    <a:lnTo>
                      <a:pt x="489" y="33"/>
                    </a:lnTo>
                    <a:lnTo>
                      <a:pt x="562" y="17"/>
                    </a:lnTo>
                    <a:lnTo>
                      <a:pt x="630" y="0"/>
                    </a:lnTo>
                    <a:lnTo>
                      <a:pt x="629" y="14"/>
                    </a:lnTo>
                    <a:lnTo>
                      <a:pt x="628" y="54"/>
                    </a:lnTo>
                    <a:lnTo>
                      <a:pt x="627" y="118"/>
                    </a:lnTo>
                    <a:lnTo>
                      <a:pt x="626" y="200"/>
                    </a:lnTo>
                    <a:lnTo>
                      <a:pt x="624" y="299"/>
                    </a:lnTo>
                    <a:lnTo>
                      <a:pt x="623" y="411"/>
                    </a:lnTo>
                    <a:lnTo>
                      <a:pt x="622" y="533"/>
                    </a:lnTo>
                    <a:lnTo>
                      <a:pt x="621" y="660"/>
                    </a:lnTo>
                    <a:lnTo>
                      <a:pt x="621" y="175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61" name="Freeform 7"/>
              <p:cNvSpPr>
                <a:spLocks noEditPoints="1"/>
              </p:cNvSpPr>
              <p:nvPr/>
            </p:nvSpPr>
            <p:spPr bwMode="auto">
              <a:xfrm>
                <a:off x="2652713" y="-519112"/>
                <a:ext cx="168275" cy="179388"/>
              </a:xfrm>
              <a:custGeom>
                <a:avLst/>
                <a:gdLst/>
                <a:ahLst/>
                <a:cxnLst>
                  <a:cxn ang="0">
                    <a:pos x="607" y="826"/>
                  </a:cxn>
                  <a:cxn ang="0">
                    <a:pos x="478" y="867"/>
                  </a:cxn>
                  <a:cxn ang="0">
                    <a:pos x="373" y="928"/>
                  </a:cxn>
                  <a:cxn ang="0">
                    <a:pos x="305" y="1013"/>
                  </a:cxn>
                  <a:cxn ang="0">
                    <a:pos x="285" y="1120"/>
                  </a:cxn>
                  <a:cxn ang="0">
                    <a:pos x="304" y="1204"/>
                  </a:cxn>
                  <a:cxn ang="0">
                    <a:pos x="345" y="1279"/>
                  </a:cxn>
                  <a:cxn ang="0">
                    <a:pos x="407" y="1339"/>
                  </a:cxn>
                  <a:cxn ang="0">
                    <a:pos x="479" y="1381"/>
                  </a:cxn>
                  <a:cxn ang="0">
                    <a:pos x="562" y="1399"/>
                  </a:cxn>
                  <a:cxn ang="0">
                    <a:pos x="671" y="1388"/>
                  </a:cxn>
                  <a:cxn ang="0">
                    <a:pos x="762" y="1353"/>
                  </a:cxn>
                  <a:cxn ang="0">
                    <a:pos x="816" y="796"/>
                  </a:cxn>
                  <a:cxn ang="0">
                    <a:pos x="694" y="1481"/>
                  </a:cxn>
                  <a:cxn ang="0">
                    <a:pos x="528" y="1561"/>
                  </a:cxn>
                  <a:cxn ang="0">
                    <a:pos x="367" y="1585"/>
                  </a:cxn>
                  <a:cxn ang="0">
                    <a:pos x="252" y="1561"/>
                  </a:cxn>
                  <a:cxn ang="0">
                    <a:pos x="154" y="1506"/>
                  </a:cxn>
                  <a:cxn ang="0">
                    <a:pos x="76" y="1428"/>
                  </a:cxn>
                  <a:cxn ang="0">
                    <a:pos x="22" y="1333"/>
                  </a:cxn>
                  <a:cxn ang="0">
                    <a:pos x="0" y="1228"/>
                  </a:cxn>
                  <a:cxn ang="0">
                    <a:pos x="29" y="1065"/>
                  </a:cxn>
                  <a:cxn ang="0">
                    <a:pos x="133" y="930"/>
                  </a:cxn>
                  <a:cxn ang="0">
                    <a:pos x="294" y="831"/>
                  </a:cxn>
                  <a:cxn ang="0">
                    <a:pos x="491" y="765"/>
                  </a:cxn>
                  <a:cxn ang="0">
                    <a:pos x="743" y="718"/>
                  </a:cxn>
                  <a:cxn ang="0">
                    <a:pos x="803" y="236"/>
                  </a:cxn>
                  <a:cxn ang="0">
                    <a:pos x="778" y="174"/>
                  </a:cxn>
                  <a:cxn ang="0">
                    <a:pos x="737" y="131"/>
                  </a:cxn>
                  <a:cxn ang="0">
                    <a:pos x="680" y="105"/>
                  </a:cxn>
                  <a:cxn ang="0">
                    <a:pos x="566" y="99"/>
                  </a:cxn>
                  <a:cxn ang="0">
                    <a:pos x="472" y="139"/>
                  </a:cxn>
                  <a:cxn ang="0">
                    <a:pos x="393" y="240"/>
                  </a:cxn>
                  <a:cxn ang="0">
                    <a:pos x="299" y="378"/>
                  </a:cxn>
                  <a:cxn ang="0">
                    <a:pos x="220" y="424"/>
                  </a:cxn>
                  <a:cxn ang="0">
                    <a:pos x="136" y="416"/>
                  </a:cxn>
                  <a:cxn ang="0">
                    <a:pos x="84" y="371"/>
                  </a:cxn>
                  <a:cxn ang="0">
                    <a:pos x="65" y="307"/>
                  </a:cxn>
                  <a:cxn ang="0">
                    <a:pos x="101" y="221"/>
                  </a:cxn>
                  <a:cxn ang="0">
                    <a:pos x="193" y="143"/>
                  </a:cxn>
                  <a:cxn ang="0">
                    <a:pos x="321" y="75"/>
                  </a:cxn>
                  <a:cxn ang="0">
                    <a:pos x="466" y="27"/>
                  </a:cxn>
                  <a:cxn ang="0">
                    <a:pos x="606" y="2"/>
                  </a:cxn>
                  <a:cxn ang="0">
                    <a:pos x="766" y="6"/>
                  </a:cxn>
                  <a:cxn ang="0">
                    <a:pos x="911" y="32"/>
                  </a:cxn>
                  <a:cxn ang="0">
                    <a:pos x="1019" y="85"/>
                  </a:cxn>
                  <a:cxn ang="0">
                    <a:pos x="1092" y="166"/>
                  </a:cxn>
                  <a:cxn ang="0">
                    <a:pos x="1131" y="276"/>
                  </a:cxn>
                  <a:cxn ang="0">
                    <a:pos x="1137" y="433"/>
                  </a:cxn>
                  <a:cxn ang="0">
                    <a:pos x="1130" y="794"/>
                  </a:cxn>
                  <a:cxn ang="0">
                    <a:pos x="1123" y="1149"/>
                  </a:cxn>
                  <a:cxn ang="0">
                    <a:pos x="1133" y="1280"/>
                  </a:cxn>
                  <a:cxn ang="0">
                    <a:pos x="1181" y="1346"/>
                  </a:cxn>
                  <a:cxn ang="0">
                    <a:pos x="1267" y="1369"/>
                  </a:cxn>
                  <a:cxn ang="0">
                    <a:pos x="1348" y="1352"/>
                  </a:cxn>
                  <a:cxn ang="0">
                    <a:pos x="1452" y="1294"/>
                  </a:cxn>
                  <a:cxn ang="0">
                    <a:pos x="1297" y="1501"/>
                  </a:cxn>
                  <a:cxn ang="0">
                    <a:pos x="1142" y="1573"/>
                  </a:cxn>
                  <a:cxn ang="0">
                    <a:pos x="1050" y="1582"/>
                  </a:cxn>
                  <a:cxn ang="0">
                    <a:pos x="985" y="1568"/>
                  </a:cxn>
                  <a:cxn ang="0">
                    <a:pos x="890" y="1502"/>
                  </a:cxn>
                  <a:cxn ang="0">
                    <a:pos x="828" y="1406"/>
                  </a:cxn>
                </a:cxnLst>
                <a:rect l="0" t="0" r="r" b="b"/>
                <a:pathLst>
                  <a:path w="1482" h="1585">
                    <a:moveTo>
                      <a:pt x="816" y="796"/>
                    </a:moveTo>
                    <a:lnTo>
                      <a:pt x="770" y="800"/>
                    </a:lnTo>
                    <a:lnTo>
                      <a:pt x="723" y="806"/>
                    </a:lnTo>
                    <a:lnTo>
                      <a:pt x="677" y="812"/>
                    </a:lnTo>
                    <a:lnTo>
                      <a:pt x="631" y="821"/>
                    </a:lnTo>
                    <a:lnTo>
                      <a:pt x="607" y="826"/>
                    </a:lnTo>
                    <a:lnTo>
                      <a:pt x="585" y="831"/>
                    </a:lnTo>
                    <a:lnTo>
                      <a:pt x="563" y="838"/>
                    </a:lnTo>
                    <a:lnTo>
                      <a:pt x="541" y="844"/>
                    </a:lnTo>
                    <a:lnTo>
                      <a:pt x="519" y="851"/>
                    </a:lnTo>
                    <a:lnTo>
                      <a:pt x="499" y="858"/>
                    </a:lnTo>
                    <a:lnTo>
                      <a:pt x="478" y="867"/>
                    </a:lnTo>
                    <a:lnTo>
                      <a:pt x="459" y="875"/>
                    </a:lnTo>
                    <a:lnTo>
                      <a:pt x="440" y="884"/>
                    </a:lnTo>
                    <a:lnTo>
                      <a:pt x="423" y="895"/>
                    </a:lnTo>
                    <a:lnTo>
                      <a:pt x="405" y="904"/>
                    </a:lnTo>
                    <a:lnTo>
                      <a:pt x="388" y="916"/>
                    </a:lnTo>
                    <a:lnTo>
                      <a:pt x="373" y="928"/>
                    </a:lnTo>
                    <a:lnTo>
                      <a:pt x="359" y="940"/>
                    </a:lnTo>
                    <a:lnTo>
                      <a:pt x="345" y="954"/>
                    </a:lnTo>
                    <a:lnTo>
                      <a:pt x="334" y="967"/>
                    </a:lnTo>
                    <a:lnTo>
                      <a:pt x="323" y="982"/>
                    </a:lnTo>
                    <a:lnTo>
                      <a:pt x="313" y="997"/>
                    </a:lnTo>
                    <a:lnTo>
                      <a:pt x="305" y="1013"/>
                    </a:lnTo>
                    <a:lnTo>
                      <a:pt x="297" y="1030"/>
                    </a:lnTo>
                    <a:lnTo>
                      <a:pt x="292" y="1047"/>
                    </a:lnTo>
                    <a:lnTo>
                      <a:pt x="287" y="1066"/>
                    </a:lnTo>
                    <a:lnTo>
                      <a:pt x="285" y="1086"/>
                    </a:lnTo>
                    <a:lnTo>
                      <a:pt x="284" y="1105"/>
                    </a:lnTo>
                    <a:lnTo>
                      <a:pt x="285" y="1120"/>
                    </a:lnTo>
                    <a:lnTo>
                      <a:pt x="286" y="1134"/>
                    </a:lnTo>
                    <a:lnTo>
                      <a:pt x="289" y="1149"/>
                    </a:lnTo>
                    <a:lnTo>
                      <a:pt x="291" y="1163"/>
                    </a:lnTo>
                    <a:lnTo>
                      <a:pt x="294" y="1177"/>
                    </a:lnTo>
                    <a:lnTo>
                      <a:pt x="298" y="1191"/>
                    </a:lnTo>
                    <a:lnTo>
                      <a:pt x="304" y="1204"/>
                    </a:lnTo>
                    <a:lnTo>
                      <a:pt x="309" y="1217"/>
                    </a:lnTo>
                    <a:lnTo>
                      <a:pt x="315" y="1230"/>
                    </a:lnTo>
                    <a:lnTo>
                      <a:pt x="322" y="1242"/>
                    </a:lnTo>
                    <a:lnTo>
                      <a:pt x="329" y="1255"/>
                    </a:lnTo>
                    <a:lnTo>
                      <a:pt x="337" y="1267"/>
                    </a:lnTo>
                    <a:lnTo>
                      <a:pt x="345" y="1279"/>
                    </a:lnTo>
                    <a:lnTo>
                      <a:pt x="355" y="1289"/>
                    </a:lnTo>
                    <a:lnTo>
                      <a:pt x="364" y="1300"/>
                    </a:lnTo>
                    <a:lnTo>
                      <a:pt x="374" y="1311"/>
                    </a:lnTo>
                    <a:lnTo>
                      <a:pt x="384" y="1320"/>
                    </a:lnTo>
                    <a:lnTo>
                      <a:pt x="395" y="1330"/>
                    </a:lnTo>
                    <a:lnTo>
                      <a:pt x="407" y="1339"/>
                    </a:lnTo>
                    <a:lnTo>
                      <a:pt x="417" y="1347"/>
                    </a:lnTo>
                    <a:lnTo>
                      <a:pt x="429" y="1355"/>
                    </a:lnTo>
                    <a:lnTo>
                      <a:pt x="442" y="1362"/>
                    </a:lnTo>
                    <a:lnTo>
                      <a:pt x="454" y="1369"/>
                    </a:lnTo>
                    <a:lnTo>
                      <a:pt x="467" y="1375"/>
                    </a:lnTo>
                    <a:lnTo>
                      <a:pt x="479" y="1381"/>
                    </a:lnTo>
                    <a:lnTo>
                      <a:pt x="493" y="1386"/>
                    </a:lnTo>
                    <a:lnTo>
                      <a:pt x="506" y="1390"/>
                    </a:lnTo>
                    <a:lnTo>
                      <a:pt x="520" y="1393"/>
                    </a:lnTo>
                    <a:lnTo>
                      <a:pt x="534" y="1396"/>
                    </a:lnTo>
                    <a:lnTo>
                      <a:pt x="548" y="1398"/>
                    </a:lnTo>
                    <a:lnTo>
                      <a:pt x="562" y="1399"/>
                    </a:lnTo>
                    <a:lnTo>
                      <a:pt x="576" y="1399"/>
                    </a:lnTo>
                    <a:lnTo>
                      <a:pt x="596" y="1399"/>
                    </a:lnTo>
                    <a:lnTo>
                      <a:pt x="616" y="1398"/>
                    </a:lnTo>
                    <a:lnTo>
                      <a:pt x="635" y="1396"/>
                    </a:lnTo>
                    <a:lnTo>
                      <a:pt x="653" y="1392"/>
                    </a:lnTo>
                    <a:lnTo>
                      <a:pt x="671" y="1388"/>
                    </a:lnTo>
                    <a:lnTo>
                      <a:pt x="688" y="1384"/>
                    </a:lnTo>
                    <a:lnTo>
                      <a:pt x="704" y="1378"/>
                    </a:lnTo>
                    <a:lnTo>
                      <a:pt x="720" y="1373"/>
                    </a:lnTo>
                    <a:lnTo>
                      <a:pt x="734" y="1367"/>
                    </a:lnTo>
                    <a:lnTo>
                      <a:pt x="749" y="1359"/>
                    </a:lnTo>
                    <a:lnTo>
                      <a:pt x="762" y="1353"/>
                    </a:lnTo>
                    <a:lnTo>
                      <a:pt x="773" y="1345"/>
                    </a:lnTo>
                    <a:lnTo>
                      <a:pt x="785" y="1337"/>
                    </a:lnTo>
                    <a:lnTo>
                      <a:pt x="797" y="1329"/>
                    </a:lnTo>
                    <a:lnTo>
                      <a:pt x="807" y="1320"/>
                    </a:lnTo>
                    <a:lnTo>
                      <a:pt x="816" y="1312"/>
                    </a:lnTo>
                    <a:lnTo>
                      <a:pt x="816" y="796"/>
                    </a:lnTo>
                    <a:close/>
                    <a:moveTo>
                      <a:pt x="822" y="1390"/>
                    </a:moveTo>
                    <a:lnTo>
                      <a:pt x="797" y="1409"/>
                    </a:lnTo>
                    <a:lnTo>
                      <a:pt x="772" y="1428"/>
                    </a:lnTo>
                    <a:lnTo>
                      <a:pt x="747" y="1446"/>
                    </a:lnTo>
                    <a:lnTo>
                      <a:pt x="721" y="1464"/>
                    </a:lnTo>
                    <a:lnTo>
                      <a:pt x="694" y="1481"/>
                    </a:lnTo>
                    <a:lnTo>
                      <a:pt x="667" y="1497"/>
                    </a:lnTo>
                    <a:lnTo>
                      <a:pt x="639" y="1512"/>
                    </a:lnTo>
                    <a:lnTo>
                      <a:pt x="612" y="1526"/>
                    </a:lnTo>
                    <a:lnTo>
                      <a:pt x="585" y="1539"/>
                    </a:lnTo>
                    <a:lnTo>
                      <a:pt x="557" y="1551"/>
                    </a:lnTo>
                    <a:lnTo>
                      <a:pt x="528" y="1561"/>
                    </a:lnTo>
                    <a:lnTo>
                      <a:pt x="500" y="1569"/>
                    </a:lnTo>
                    <a:lnTo>
                      <a:pt x="472" y="1576"/>
                    </a:lnTo>
                    <a:lnTo>
                      <a:pt x="443" y="1581"/>
                    </a:lnTo>
                    <a:lnTo>
                      <a:pt x="415" y="1584"/>
                    </a:lnTo>
                    <a:lnTo>
                      <a:pt x="387" y="1585"/>
                    </a:lnTo>
                    <a:lnTo>
                      <a:pt x="367" y="1585"/>
                    </a:lnTo>
                    <a:lnTo>
                      <a:pt x="346" y="1583"/>
                    </a:lnTo>
                    <a:lnTo>
                      <a:pt x="327" y="1581"/>
                    </a:lnTo>
                    <a:lnTo>
                      <a:pt x="308" y="1577"/>
                    </a:lnTo>
                    <a:lnTo>
                      <a:pt x="290" y="1573"/>
                    </a:lnTo>
                    <a:lnTo>
                      <a:pt x="270" y="1567"/>
                    </a:lnTo>
                    <a:lnTo>
                      <a:pt x="252" y="1561"/>
                    </a:lnTo>
                    <a:lnTo>
                      <a:pt x="235" y="1554"/>
                    </a:lnTo>
                    <a:lnTo>
                      <a:pt x="218" y="1546"/>
                    </a:lnTo>
                    <a:lnTo>
                      <a:pt x="201" y="1537"/>
                    </a:lnTo>
                    <a:lnTo>
                      <a:pt x="184" y="1527"/>
                    </a:lnTo>
                    <a:lnTo>
                      <a:pt x="169" y="1518"/>
                    </a:lnTo>
                    <a:lnTo>
                      <a:pt x="154" y="1506"/>
                    </a:lnTo>
                    <a:lnTo>
                      <a:pt x="139" y="1495"/>
                    </a:lnTo>
                    <a:lnTo>
                      <a:pt x="125" y="1482"/>
                    </a:lnTo>
                    <a:lnTo>
                      <a:pt x="112" y="1470"/>
                    </a:lnTo>
                    <a:lnTo>
                      <a:pt x="99" y="1457"/>
                    </a:lnTo>
                    <a:lnTo>
                      <a:pt x="87" y="1443"/>
                    </a:lnTo>
                    <a:lnTo>
                      <a:pt x="76" y="1428"/>
                    </a:lnTo>
                    <a:lnTo>
                      <a:pt x="65" y="1414"/>
                    </a:lnTo>
                    <a:lnTo>
                      <a:pt x="55" y="1398"/>
                    </a:lnTo>
                    <a:lnTo>
                      <a:pt x="46" y="1383"/>
                    </a:lnTo>
                    <a:lnTo>
                      <a:pt x="38" y="1367"/>
                    </a:lnTo>
                    <a:lnTo>
                      <a:pt x="30" y="1349"/>
                    </a:lnTo>
                    <a:lnTo>
                      <a:pt x="22" y="1333"/>
                    </a:lnTo>
                    <a:lnTo>
                      <a:pt x="17" y="1316"/>
                    </a:lnTo>
                    <a:lnTo>
                      <a:pt x="12" y="1299"/>
                    </a:lnTo>
                    <a:lnTo>
                      <a:pt x="7" y="1282"/>
                    </a:lnTo>
                    <a:lnTo>
                      <a:pt x="4" y="1264"/>
                    </a:lnTo>
                    <a:lnTo>
                      <a:pt x="1" y="1246"/>
                    </a:lnTo>
                    <a:lnTo>
                      <a:pt x="0" y="1228"/>
                    </a:lnTo>
                    <a:lnTo>
                      <a:pt x="0" y="1210"/>
                    </a:lnTo>
                    <a:lnTo>
                      <a:pt x="1" y="1179"/>
                    </a:lnTo>
                    <a:lnTo>
                      <a:pt x="4" y="1148"/>
                    </a:lnTo>
                    <a:lnTo>
                      <a:pt x="11" y="1119"/>
                    </a:lnTo>
                    <a:lnTo>
                      <a:pt x="18" y="1091"/>
                    </a:lnTo>
                    <a:lnTo>
                      <a:pt x="29" y="1065"/>
                    </a:lnTo>
                    <a:lnTo>
                      <a:pt x="42" y="1039"/>
                    </a:lnTo>
                    <a:lnTo>
                      <a:pt x="57" y="1015"/>
                    </a:lnTo>
                    <a:lnTo>
                      <a:pt x="73" y="992"/>
                    </a:lnTo>
                    <a:lnTo>
                      <a:pt x="91" y="970"/>
                    </a:lnTo>
                    <a:lnTo>
                      <a:pt x="112" y="949"/>
                    </a:lnTo>
                    <a:lnTo>
                      <a:pt x="133" y="930"/>
                    </a:lnTo>
                    <a:lnTo>
                      <a:pt x="157" y="911"/>
                    </a:lnTo>
                    <a:lnTo>
                      <a:pt x="181" y="894"/>
                    </a:lnTo>
                    <a:lnTo>
                      <a:pt x="207" y="876"/>
                    </a:lnTo>
                    <a:lnTo>
                      <a:pt x="235" y="860"/>
                    </a:lnTo>
                    <a:lnTo>
                      <a:pt x="264" y="845"/>
                    </a:lnTo>
                    <a:lnTo>
                      <a:pt x="294" y="831"/>
                    </a:lnTo>
                    <a:lnTo>
                      <a:pt x="324" y="819"/>
                    </a:lnTo>
                    <a:lnTo>
                      <a:pt x="356" y="807"/>
                    </a:lnTo>
                    <a:lnTo>
                      <a:pt x="388" y="795"/>
                    </a:lnTo>
                    <a:lnTo>
                      <a:pt x="423" y="784"/>
                    </a:lnTo>
                    <a:lnTo>
                      <a:pt x="456" y="775"/>
                    </a:lnTo>
                    <a:lnTo>
                      <a:pt x="491" y="765"/>
                    </a:lnTo>
                    <a:lnTo>
                      <a:pt x="527" y="756"/>
                    </a:lnTo>
                    <a:lnTo>
                      <a:pt x="562" y="749"/>
                    </a:lnTo>
                    <a:lnTo>
                      <a:pt x="597" y="741"/>
                    </a:lnTo>
                    <a:lnTo>
                      <a:pt x="634" y="735"/>
                    </a:lnTo>
                    <a:lnTo>
                      <a:pt x="670" y="728"/>
                    </a:lnTo>
                    <a:lnTo>
                      <a:pt x="743" y="718"/>
                    </a:lnTo>
                    <a:lnTo>
                      <a:pt x="816" y="709"/>
                    </a:lnTo>
                    <a:lnTo>
                      <a:pt x="816" y="346"/>
                    </a:lnTo>
                    <a:lnTo>
                      <a:pt x="815" y="314"/>
                    </a:lnTo>
                    <a:lnTo>
                      <a:pt x="813" y="287"/>
                    </a:lnTo>
                    <a:lnTo>
                      <a:pt x="809" y="260"/>
                    </a:lnTo>
                    <a:lnTo>
                      <a:pt x="803" y="236"/>
                    </a:lnTo>
                    <a:lnTo>
                      <a:pt x="800" y="224"/>
                    </a:lnTo>
                    <a:lnTo>
                      <a:pt x="796" y="214"/>
                    </a:lnTo>
                    <a:lnTo>
                      <a:pt x="793" y="203"/>
                    </a:lnTo>
                    <a:lnTo>
                      <a:pt x="787" y="193"/>
                    </a:lnTo>
                    <a:lnTo>
                      <a:pt x="783" y="184"/>
                    </a:lnTo>
                    <a:lnTo>
                      <a:pt x="778" y="174"/>
                    </a:lnTo>
                    <a:lnTo>
                      <a:pt x="771" y="166"/>
                    </a:lnTo>
                    <a:lnTo>
                      <a:pt x="766" y="158"/>
                    </a:lnTo>
                    <a:lnTo>
                      <a:pt x="758" y="150"/>
                    </a:lnTo>
                    <a:lnTo>
                      <a:pt x="752" y="144"/>
                    </a:lnTo>
                    <a:lnTo>
                      <a:pt x="744" y="137"/>
                    </a:lnTo>
                    <a:lnTo>
                      <a:pt x="737" y="131"/>
                    </a:lnTo>
                    <a:lnTo>
                      <a:pt x="728" y="126"/>
                    </a:lnTo>
                    <a:lnTo>
                      <a:pt x="720" y="120"/>
                    </a:lnTo>
                    <a:lnTo>
                      <a:pt x="710" y="116"/>
                    </a:lnTo>
                    <a:lnTo>
                      <a:pt x="700" y="112"/>
                    </a:lnTo>
                    <a:lnTo>
                      <a:pt x="691" y="108"/>
                    </a:lnTo>
                    <a:lnTo>
                      <a:pt x="680" y="105"/>
                    </a:lnTo>
                    <a:lnTo>
                      <a:pt x="669" y="102"/>
                    </a:lnTo>
                    <a:lnTo>
                      <a:pt x="659" y="100"/>
                    </a:lnTo>
                    <a:lnTo>
                      <a:pt x="634" y="98"/>
                    </a:lnTo>
                    <a:lnTo>
                      <a:pt x="609" y="97"/>
                    </a:lnTo>
                    <a:lnTo>
                      <a:pt x="587" y="97"/>
                    </a:lnTo>
                    <a:lnTo>
                      <a:pt x="566" y="99"/>
                    </a:lnTo>
                    <a:lnTo>
                      <a:pt x="547" y="103"/>
                    </a:lnTo>
                    <a:lnTo>
                      <a:pt x="530" y="107"/>
                    </a:lnTo>
                    <a:lnTo>
                      <a:pt x="513" y="114"/>
                    </a:lnTo>
                    <a:lnTo>
                      <a:pt x="498" y="120"/>
                    </a:lnTo>
                    <a:lnTo>
                      <a:pt x="485" y="129"/>
                    </a:lnTo>
                    <a:lnTo>
                      <a:pt x="472" y="139"/>
                    </a:lnTo>
                    <a:lnTo>
                      <a:pt x="459" y="148"/>
                    </a:lnTo>
                    <a:lnTo>
                      <a:pt x="448" y="159"/>
                    </a:lnTo>
                    <a:lnTo>
                      <a:pt x="438" y="171"/>
                    </a:lnTo>
                    <a:lnTo>
                      <a:pt x="428" y="184"/>
                    </a:lnTo>
                    <a:lnTo>
                      <a:pt x="410" y="211"/>
                    </a:lnTo>
                    <a:lnTo>
                      <a:pt x="393" y="240"/>
                    </a:lnTo>
                    <a:lnTo>
                      <a:pt x="369" y="282"/>
                    </a:lnTo>
                    <a:lnTo>
                      <a:pt x="346" y="319"/>
                    </a:lnTo>
                    <a:lnTo>
                      <a:pt x="335" y="336"/>
                    </a:lnTo>
                    <a:lnTo>
                      <a:pt x="323" y="351"/>
                    </a:lnTo>
                    <a:lnTo>
                      <a:pt x="311" y="365"/>
                    </a:lnTo>
                    <a:lnTo>
                      <a:pt x="299" y="378"/>
                    </a:lnTo>
                    <a:lnTo>
                      <a:pt x="287" y="388"/>
                    </a:lnTo>
                    <a:lnTo>
                      <a:pt x="275" y="399"/>
                    </a:lnTo>
                    <a:lnTo>
                      <a:pt x="262" y="407"/>
                    </a:lnTo>
                    <a:lnTo>
                      <a:pt x="248" y="414"/>
                    </a:lnTo>
                    <a:lnTo>
                      <a:pt x="234" y="420"/>
                    </a:lnTo>
                    <a:lnTo>
                      <a:pt x="220" y="424"/>
                    </a:lnTo>
                    <a:lnTo>
                      <a:pt x="205" y="426"/>
                    </a:lnTo>
                    <a:lnTo>
                      <a:pt x="189" y="427"/>
                    </a:lnTo>
                    <a:lnTo>
                      <a:pt x="174" y="426"/>
                    </a:lnTo>
                    <a:lnTo>
                      <a:pt x="161" y="424"/>
                    </a:lnTo>
                    <a:lnTo>
                      <a:pt x="148" y="421"/>
                    </a:lnTo>
                    <a:lnTo>
                      <a:pt x="136" y="416"/>
                    </a:lnTo>
                    <a:lnTo>
                      <a:pt x="125" y="411"/>
                    </a:lnTo>
                    <a:lnTo>
                      <a:pt x="115" y="404"/>
                    </a:lnTo>
                    <a:lnTo>
                      <a:pt x="106" y="397"/>
                    </a:lnTo>
                    <a:lnTo>
                      <a:pt x="98" y="389"/>
                    </a:lnTo>
                    <a:lnTo>
                      <a:pt x="90" y="380"/>
                    </a:lnTo>
                    <a:lnTo>
                      <a:pt x="84" y="371"/>
                    </a:lnTo>
                    <a:lnTo>
                      <a:pt x="78" y="361"/>
                    </a:lnTo>
                    <a:lnTo>
                      <a:pt x="74" y="351"/>
                    </a:lnTo>
                    <a:lnTo>
                      <a:pt x="70" y="340"/>
                    </a:lnTo>
                    <a:lnTo>
                      <a:pt x="68" y="329"/>
                    </a:lnTo>
                    <a:lnTo>
                      <a:pt x="66" y="318"/>
                    </a:lnTo>
                    <a:lnTo>
                      <a:pt x="65" y="307"/>
                    </a:lnTo>
                    <a:lnTo>
                      <a:pt x="66" y="292"/>
                    </a:lnTo>
                    <a:lnTo>
                      <a:pt x="70" y="278"/>
                    </a:lnTo>
                    <a:lnTo>
                      <a:pt x="75" y="264"/>
                    </a:lnTo>
                    <a:lnTo>
                      <a:pt x="81" y="249"/>
                    </a:lnTo>
                    <a:lnTo>
                      <a:pt x="90" y="235"/>
                    </a:lnTo>
                    <a:lnTo>
                      <a:pt x="101" y="221"/>
                    </a:lnTo>
                    <a:lnTo>
                      <a:pt x="113" y="207"/>
                    </a:lnTo>
                    <a:lnTo>
                      <a:pt x="127" y="194"/>
                    </a:lnTo>
                    <a:lnTo>
                      <a:pt x="140" y="180"/>
                    </a:lnTo>
                    <a:lnTo>
                      <a:pt x="157" y="167"/>
                    </a:lnTo>
                    <a:lnTo>
                      <a:pt x="175" y="155"/>
                    </a:lnTo>
                    <a:lnTo>
                      <a:pt x="193" y="143"/>
                    </a:lnTo>
                    <a:lnTo>
                      <a:pt x="212" y="130"/>
                    </a:lnTo>
                    <a:lnTo>
                      <a:pt x="233" y="118"/>
                    </a:lnTo>
                    <a:lnTo>
                      <a:pt x="254" y="107"/>
                    </a:lnTo>
                    <a:lnTo>
                      <a:pt x="276" y="96"/>
                    </a:lnTo>
                    <a:lnTo>
                      <a:pt x="298" y="86"/>
                    </a:lnTo>
                    <a:lnTo>
                      <a:pt x="321" y="75"/>
                    </a:lnTo>
                    <a:lnTo>
                      <a:pt x="344" y="66"/>
                    </a:lnTo>
                    <a:lnTo>
                      <a:pt x="369" y="57"/>
                    </a:lnTo>
                    <a:lnTo>
                      <a:pt x="393" y="48"/>
                    </a:lnTo>
                    <a:lnTo>
                      <a:pt x="417" y="41"/>
                    </a:lnTo>
                    <a:lnTo>
                      <a:pt x="441" y="33"/>
                    </a:lnTo>
                    <a:lnTo>
                      <a:pt x="466" y="27"/>
                    </a:lnTo>
                    <a:lnTo>
                      <a:pt x="490" y="21"/>
                    </a:lnTo>
                    <a:lnTo>
                      <a:pt x="514" y="15"/>
                    </a:lnTo>
                    <a:lnTo>
                      <a:pt x="537" y="11"/>
                    </a:lnTo>
                    <a:lnTo>
                      <a:pt x="561" y="8"/>
                    </a:lnTo>
                    <a:lnTo>
                      <a:pt x="584" y="4"/>
                    </a:lnTo>
                    <a:lnTo>
                      <a:pt x="606" y="2"/>
                    </a:lnTo>
                    <a:lnTo>
                      <a:pt x="628" y="0"/>
                    </a:lnTo>
                    <a:lnTo>
                      <a:pt x="648" y="0"/>
                    </a:lnTo>
                    <a:lnTo>
                      <a:pt x="679" y="0"/>
                    </a:lnTo>
                    <a:lnTo>
                      <a:pt x="709" y="1"/>
                    </a:lnTo>
                    <a:lnTo>
                      <a:pt x="738" y="3"/>
                    </a:lnTo>
                    <a:lnTo>
                      <a:pt x="766" y="6"/>
                    </a:lnTo>
                    <a:lnTo>
                      <a:pt x="793" y="8"/>
                    </a:lnTo>
                    <a:lnTo>
                      <a:pt x="818" y="12"/>
                    </a:lnTo>
                    <a:lnTo>
                      <a:pt x="843" y="16"/>
                    </a:lnTo>
                    <a:lnTo>
                      <a:pt x="867" y="21"/>
                    </a:lnTo>
                    <a:lnTo>
                      <a:pt x="889" y="26"/>
                    </a:lnTo>
                    <a:lnTo>
                      <a:pt x="911" y="32"/>
                    </a:lnTo>
                    <a:lnTo>
                      <a:pt x="931" y="40"/>
                    </a:lnTo>
                    <a:lnTo>
                      <a:pt x="950" y="47"/>
                    </a:lnTo>
                    <a:lnTo>
                      <a:pt x="969" y="56"/>
                    </a:lnTo>
                    <a:lnTo>
                      <a:pt x="987" y="64"/>
                    </a:lnTo>
                    <a:lnTo>
                      <a:pt x="1003" y="75"/>
                    </a:lnTo>
                    <a:lnTo>
                      <a:pt x="1019" y="85"/>
                    </a:lnTo>
                    <a:lnTo>
                      <a:pt x="1033" y="97"/>
                    </a:lnTo>
                    <a:lnTo>
                      <a:pt x="1047" y="110"/>
                    </a:lnTo>
                    <a:lnTo>
                      <a:pt x="1060" y="122"/>
                    </a:lnTo>
                    <a:lnTo>
                      <a:pt x="1072" y="136"/>
                    </a:lnTo>
                    <a:lnTo>
                      <a:pt x="1081" y="150"/>
                    </a:lnTo>
                    <a:lnTo>
                      <a:pt x="1092" y="166"/>
                    </a:lnTo>
                    <a:lnTo>
                      <a:pt x="1101" y="182"/>
                    </a:lnTo>
                    <a:lnTo>
                      <a:pt x="1108" y="199"/>
                    </a:lnTo>
                    <a:lnTo>
                      <a:pt x="1115" y="217"/>
                    </a:lnTo>
                    <a:lnTo>
                      <a:pt x="1121" y="236"/>
                    </a:lnTo>
                    <a:lnTo>
                      <a:pt x="1126" y="255"/>
                    </a:lnTo>
                    <a:lnTo>
                      <a:pt x="1131" y="276"/>
                    </a:lnTo>
                    <a:lnTo>
                      <a:pt x="1133" y="297"/>
                    </a:lnTo>
                    <a:lnTo>
                      <a:pt x="1136" y="320"/>
                    </a:lnTo>
                    <a:lnTo>
                      <a:pt x="1137" y="342"/>
                    </a:lnTo>
                    <a:lnTo>
                      <a:pt x="1137" y="367"/>
                    </a:lnTo>
                    <a:lnTo>
                      <a:pt x="1137" y="395"/>
                    </a:lnTo>
                    <a:lnTo>
                      <a:pt x="1137" y="433"/>
                    </a:lnTo>
                    <a:lnTo>
                      <a:pt x="1136" y="480"/>
                    </a:lnTo>
                    <a:lnTo>
                      <a:pt x="1135" y="534"/>
                    </a:lnTo>
                    <a:lnTo>
                      <a:pt x="1134" y="594"/>
                    </a:lnTo>
                    <a:lnTo>
                      <a:pt x="1133" y="659"/>
                    </a:lnTo>
                    <a:lnTo>
                      <a:pt x="1132" y="725"/>
                    </a:lnTo>
                    <a:lnTo>
                      <a:pt x="1130" y="794"/>
                    </a:lnTo>
                    <a:lnTo>
                      <a:pt x="1128" y="862"/>
                    </a:lnTo>
                    <a:lnTo>
                      <a:pt x="1127" y="929"/>
                    </a:lnTo>
                    <a:lnTo>
                      <a:pt x="1125" y="992"/>
                    </a:lnTo>
                    <a:lnTo>
                      <a:pt x="1124" y="1051"/>
                    </a:lnTo>
                    <a:lnTo>
                      <a:pt x="1124" y="1104"/>
                    </a:lnTo>
                    <a:lnTo>
                      <a:pt x="1123" y="1149"/>
                    </a:lnTo>
                    <a:lnTo>
                      <a:pt x="1122" y="1184"/>
                    </a:lnTo>
                    <a:lnTo>
                      <a:pt x="1122" y="1210"/>
                    </a:lnTo>
                    <a:lnTo>
                      <a:pt x="1123" y="1229"/>
                    </a:lnTo>
                    <a:lnTo>
                      <a:pt x="1125" y="1248"/>
                    </a:lnTo>
                    <a:lnTo>
                      <a:pt x="1128" y="1264"/>
                    </a:lnTo>
                    <a:lnTo>
                      <a:pt x="1133" y="1280"/>
                    </a:lnTo>
                    <a:lnTo>
                      <a:pt x="1138" y="1294"/>
                    </a:lnTo>
                    <a:lnTo>
                      <a:pt x="1145" y="1307"/>
                    </a:lnTo>
                    <a:lnTo>
                      <a:pt x="1152" y="1318"/>
                    </a:lnTo>
                    <a:lnTo>
                      <a:pt x="1161" y="1329"/>
                    </a:lnTo>
                    <a:lnTo>
                      <a:pt x="1170" y="1339"/>
                    </a:lnTo>
                    <a:lnTo>
                      <a:pt x="1181" y="1346"/>
                    </a:lnTo>
                    <a:lnTo>
                      <a:pt x="1193" y="1354"/>
                    </a:lnTo>
                    <a:lnTo>
                      <a:pt x="1206" y="1359"/>
                    </a:lnTo>
                    <a:lnTo>
                      <a:pt x="1220" y="1363"/>
                    </a:lnTo>
                    <a:lnTo>
                      <a:pt x="1235" y="1367"/>
                    </a:lnTo>
                    <a:lnTo>
                      <a:pt x="1250" y="1369"/>
                    </a:lnTo>
                    <a:lnTo>
                      <a:pt x="1267" y="1369"/>
                    </a:lnTo>
                    <a:lnTo>
                      <a:pt x="1281" y="1369"/>
                    </a:lnTo>
                    <a:lnTo>
                      <a:pt x="1295" y="1367"/>
                    </a:lnTo>
                    <a:lnTo>
                      <a:pt x="1309" y="1364"/>
                    </a:lnTo>
                    <a:lnTo>
                      <a:pt x="1322" y="1361"/>
                    </a:lnTo>
                    <a:lnTo>
                      <a:pt x="1336" y="1357"/>
                    </a:lnTo>
                    <a:lnTo>
                      <a:pt x="1348" y="1352"/>
                    </a:lnTo>
                    <a:lnTo>
                      <a:pt x="1360" y="1346"/>
                    </a:lnTo>
                    <a:lnTo>
                      <a:pt x="1373" y="1341"/>
                    </a:lnTo>
                    <a:lnTo>
                      <a:pt x="1397" y="1329"/>
                    </a:lnTo>
                    <a:lnTo>
                      <a:pt x="1418" y="1316"/>
                    </a:lnTo>
                    <a:lnTo>
                      <a:pt x="1436" y="1304"/>
                    </a:lnTo>
                    <a:lnTo>
                      <a:pt x="1452" y="1294"/>
                    </a:lnTo>
                    <a:lnTo>
                      <a:pt x="1482" y="1360"/>
                    </a:lnTo>
                    <a:lnTo>
                      <a:pt x="1428" y="1404"/>
                    </a:lnTo>
                    <a:lnTo>
                      <a:pt x="1375" y="1446"/>
                    </a:lnTo>
                    <a:lnTo>
                      <a:pt x="1349" y="1465"/>
                    </a:lnTo>
                    <a:lnTo>
                      <a:pt x="1323" y="1483"/>
                    </a:lnTo>
                    <a:lnTo>
                      <a:pt x="1297" y="1501"/>
                    </a:lnTo>
                    <a:lnTo>
                      <a:pt x="1271" y="1517"/>
                    </a:lnTo>
                    <a:lnTo>
                      <a:pt x="1245" y="1531"/>
                    </a:lnTo>
                    <a:lnTo>
                      <a:pt x="1220" y="1544"/>
                    </a:lnTo>
                    <a:lnTo>
                      <a:pt x="1194" y="1555"/>
                    </a:lnTo>
                    <a:lnTo>
                      <a:pt x="1168" y="1565"/>
                    </a:lnTo>
                    <a:lnTo>
                      <a:pt x="1142" y="1573"/>
                    </a:lnTo>
                    <a:lnTo>
                      <a:pt x="1116" y="1578"/>
                    </a:lnTo>
                    <a:lnTo>
                      <a:pt x="1103" y="1580"/>
                    </a:lnTo>
                    <a:lnTo>
                      <a:pt x="1089" y="1581"/>
                    </a:lnTo>
                    <a:lnTo>
                      <a:pt x="1076" y="1582"/>
                    </a:lnTo>
                    <a:lnTo>
                      <a:pt x="1062" y="1582"/>
                    </a:lnTo>
                    <a:lnTo>
                      <a:pt x="1050" y="1582"/>
                    </a:lnTo>
                    <a:lnTo>
                      <a:pt x="1038" y="1581"/>
                    </a:lnTo>
                    <a:lnTo>
                      <a:pt x="1028" y="1580"/>
                    </a:lnTo>
                    <a:lnTo>
                      <a:pt x="1016" y="1578"/>
                    </a:lnTo>
                    <a:lnTo>
                      <a:pt x="1005" y="1575"/>
                    </a:lnTo>
                    <a:lnTo>
                      <a:pt x="994" y="1571"/>
                    </a:lnTo>
                    <a:lnTo>
                      <a:pt x="985" y="1568"/>
                    </a:lnTo>
                    <a:lnTo>
                      <a:pt x="974" y="1564"/>
                    </a:lnTo>
                    <a:lnTo>
                      <a:pt x="956" y="1554"/>
                    </a:lnTo>
                    <a:lnTo>
                      <a:pt x="938" y="1542"/>
                    </a:lnTo>
                    <a:lnTo>
                      <a:pt x="920" y="1531"/>
                    </a:lnTo>
                    <a:lnTo>
                      <a:pt x="905" y="1517"/>
                    </a:lnTo>
                    <a:lnTo>
                      <a:pt x="890" y="1502"/>
                    </a:lnTo>
                    <a:lnTo>
                      <a:pt x="877" y="1487"/>
                    </a:lnTo>
                    <a:lnTo>
                      <a:pt x="865" y="1471"/>
                    </a:lnTo>
                    <a:lnTo>
                      <a:pt x="854" y="1455"/>
                    </a:lnTo>
                    <a:lnTo>
                      <a:pt x="844" y="1438"/>
                    </a:lnTo>
                    <a:lnTo>
                      <a:pt x="836" y="1421"/>
                    </a:lnTo>
                    <a:lnTo>
                      <a:pt x="828" y="1406"/>
                    </a:lnTo>
                    <a:lnTo>
                      <a:pt x="822" y="13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62" name="Freeform 8"/>
              <p:cNvSpPr>
                <a:spLocks/>
              </p:cNvSpPr>
              <p:nvPr/>
            </p:nvSpPr>
            <p:spPr bwMode="auto">
              <a:xfrm>
                <a:off x="2832100" y="-519112"/>
                <a:ext cx="146050" cy="180975"/>
              </a:xfrm>
              <a:custGeom>
                <a:avLst/>
                <a:gdLst/>
                <a:ahLst/>
                <a:cxnLst>
                  <a:cxn ang="0">
                    <a:pos x="1267" y="262"/>
                  </a:cxn>
                  <a:cxn ang="0">
                    <a:pos x="1242" y="311"/>
                  </a:cxn>
                  <a:cxn ang="0">
                    <a:pos x="1201" y="344"/>
                  </a:cxn>
                  <a:cxn ang="0">
                    <a:pos x="1150" y="361"/>
                  </a:cxn>
                  <a:cxn ang="0">
                    <a:pos x="1089" y="353"/>
                  </a:cxn>
                  <a:cxn ang="0">
                    <a:pos x="1037" y="325"/>
                  </a:cxn>
                  <a:cxn ang="0">
                    <a:pos x="992" y="281"/>
                  </a:cxn>
                  <a:cxn ang="0">
                    <a:pos x="919" y="196"/>
                  </a:cxn>
                  <a:cxn ang="0">
                    <a:pos x="857" y="143"/>
                  </a:cxn>
                  <a:cxn ang="0">
                    <a:pos x="798" y="113"/>
                  </a:cxn>
                  <a:cxn ang="0">
                    <a:pos x="728" y="97"/>
                  </a:cxn>
                  <a:cxn ang="0">
                    <a:pos x="643" y="103"/>
                  </a:cxn>
                  <a:cxn ang="0">
                    <a:pos x="562" y="130"/>
                  </a:cxn>
                  <a:cxn ang="0">
                    <a:pos x="488" y="176"/>
                  </a:cxn>
                  <a:cxn ang="0">
                    <a:pos x="423" y="240"/>
                  </a:cxn>
                  <a:cxn ang="0">
                    <a:pos x="370" y="322"/>
                  </a:cxn>
                  <a:cxn ang="0">
                    <a:pos x="329" y="418"/>
                  </a:cxn>
                  <a:cxn ang="0">
                    <a:pos x="301" y="528"/>
                  </a:cxn>
                  <a:cxn ang="0">
                    <a:pos x="289" y="650"/>
                  </a:cxn>
                  <a:cxn ang="0">
                    <a:pos x="294" y="787"/>
                  </a:cxn>
                  <a:cxn ang="0">
                    <a:pos x="315" y="918"/>
                  </a:cxn>
                  <a:cxn ang="0">
                    <a:pos x="356" y="1038"/>
                  </a:cxn>
                  <a:cxn ang="0">
                    <a:pos x="414" y="1143"/>
                  </a:cxn>
                  <a:cxn ang="0">
                    <a:pos x="490" y="1231"/>
                  </a:cxn>
                  <a:cxn ang="0">
                    <a:pos x="583" y="1299"/>
                  </a:cxn>
                  <a:cxn ang="0">
                    <a:pos x="696" y="1345"/>
                  </a:cxn>
                  <a:cxn ang="0">
                    <a:pos x="827" y="1366"/>
                  </a:cxn>
                  <a:cxn ang="0">
                    <a:pos x="958" y="1358"/>
                  </a:cxn>
                  <a:cxn ang="0">
                    <a:pos x="1065" y="1326"/>
                  </a:cxn>
                  <a:cxn ang="0">
                    <a:pos x="1155" y="1276"/>
                  </a:cxn>
                  <a:cxn ang="0">
                    <a:pos x="1295" y="1265"/>
                  </a:cxn>
                  <a:cxn ang="0">
                    <a:pos x="1151" y="1400"/>
                  </a:cxn>
                  <a:cxn ang="0">
                    <a:pos x="1006" y="1503"/>
                  </a:cxn>
                  <a:cxn ang="0">
                    <a:pos x="931" y="1541"/>
                  </a:cxn>
                  <a:cxn ang="0">
                    <a:pos x="855" y="1568"/>
                  </a:cxn>
                  <a:cxn ang="0">
                    <a:pos x="774" y="1585"/>
                  </a:cxn>
                  <a:cxn ang="0">
                    <a:pos x="691" y="1592"/>
                  </a:cxn>
                  <a:cxn ang="0">
                    <a:pos x="546" y="1576"/>
                  </a:cxn>
                  <a:cxn ang="0">
                    <a:pos x="413" y="1529"/>
                  </a:cxn>
                  <a:cxn ang="0">
                    <a:pos x="296" y="1456"/>
                  </a:cxn>
                  <a:cxn ang="0">
                    <a:pos x="195" y="1360"/>
                  </a:cxn>
                  <a:cxn ang="0">
                    <a:pos x="112" y="1245"/>
                  </a:cxn>
                  <a:cxn ang="0">
                    <a:pos x="51" y="1115"/>
                  </a:cxn>
                  <a:cxn ang="0">
                    <a:pos x="14" y="971"/>
                  </a:cxn>
                  <a:cxn ang="0">
                    <a:pos x="0" y="820"/>
                  </a:cxn>
                  <a:cxn ang="0">
                    <a:pos x="14" y="653"/>
                  </a:cxn>
                  <a:cxn ang="0">
                    <a:pos x="52" y="499"/>
                  </a:cxn>
                  <a:cxn ang="0">
                    <a:pos x="116" y="361"/>
                  </a:cxn>
                  <a:cxn ang="0">
                    <a:pos x="203" y="239"/>
                  </a:cxn>
                  <a:cxn ang="0">
                    <a:pos x="313" y="140"/>
                  </a:cxn>
                  <a:cxn ang="0">
                    <a:pos x="445" y="64"/>
                  </a:cxn>
                  <a:cxn ang="0">
                    <a:pos x="598" y="16"/>
                  </a:cxn>
                  <a:cxn ang="0">
                    <a:pos x="772" y="0"/>
                  </a:cxn>
                  <a:cxn ang="0">
                    <a:pos x="869" y="6"/>
                  </a:cxn>
                  <a:cxn ang="0">
                    <a:pos x="960" y="19"/>
                  </a:cxn>
                  <a:cxn ang="0">
                    <a:pos x="1046" y="41"/>
                  </a:cxn>
                  <a:cxn ang="0">
                    <a:pos x="1121" y="69"/>
                  </a:cxn>
                  <a:cxn ang="0">
                    <a:pos x="1183" y="102"/>
                  </a:cxn>
                  <a:cxn ang="0">
                    <a:pos x="1231" y="139"/>
                  </a:cxn>
                  <a:cxn ang="0">
                    <a:pos x="1262" y="177"/>
                  </a:cxn>
                  <a:cxn ang="0">
                    <a:pos x="1273" y="217"/>
                  </a:cxn>
                </a:cxnLst>
                <a:rect l="0" t="0" r="r" b="b"/>
                <a:pathLst>
                  <a:path w="1295" h="1592">
                    <a:moveTo>
                      <a:pt x="1273" y="217"/>
                    </a:moveTo>
                    <a:lnTo>
                      <a:pt x="1272" y="233"/>
                    </a:lnTo>
                    <a:lnTo>
                      <a:pt x="1271" y="248"/>
                    </a:lnTo>
                    <a:lnTo>
                      <a:pt x="1267" y="262"/>
                    </a:lnTo>
                    <a:lnTo>
                      <a:pt x="1262" y="276"/>
                    </a:lnTo>
                    <a:lnTo>
                      <a:pt x="1257" y="289"/>
                    </a:lnTo>
                    <a:lnTo>
                      <a:pt x="1251" y="300"/>
                    </a:lnTo>
                    <a:lnTo>
                      <a:pt x="1242" y="311"/>
                    </a:lnTo>
                    <a:lnTo>
                      <a:pt x="1233" y="321"/>
                    </a:lnTo>
                    <a:lnTo>
                      <a:pt x="1224" y="330"/>
                    </a:lnTo>
                    <a:lnTo>
                      <a:pt x="1213" y="338"/>
                    </a:lnTo>
                    <a:lnTo>
                      <a:pt x="1201" y="344"/>
                    </a:lnTo>
                    <a:lnTo>
                      <a:pt x="1189" y="351"/>
                    </a:lnTo>
                    <a:lnTo>
                      <a:pt x="1177" y="355"/>
                    </a:lnTo>
                    <a:lnTo>
                      <a:pt x="1164" y="358"/>
                    </a:lnTo>
                    <a:lnTo>
                      <a:pt x="1150" y="361"/>
                    </a:lnTo>
                    <a:lnTo>
                      <a:pt x="1135" y="361"/>
                    </a:lnTo>
                    <a:lnTo>
                      <a:pt x="1119" y="359"/>
                    </a:lnTo>
                    <a:lnTo>
                      <a:pt x="1104" y="357"/>
                    </a:lnTo>
                    <a:lnTo>
                      <a:pt x="1089" y="353"/>
                    </a:lnTo>
                    <a:lnTo>
                      <a:pt x="1075" y="348"/>
                    </a:lnTo>
                    <a:lnTo>
                      <a:pt x="1062" y="341"/>
                    </a:lnTo>
                    <a:lnTo>
                      <a:pt x="1049" y="334"/>
                    </a:lnTo>
                    <a:lnTo>
                      <a:pt x="1037" y="325"/>
                    </a:lnTo>
                    <a:lnTo>
                      <a:pt x="1025" y="314"/>
                    </a:lnTo>
                    <a:lnTo>
                      <a:pt x="1014" y="305"/>
                    </a:lnTo>
                    <a:lnTo>
                      <a:pt x="1003" y="293"/>
                    </a:lnTo>
                    <a:lnTo>
                      <a:pt x="992" y="281"/>
                    </a:lnTo>
                    <a:lnTo>
                      <a:pt x="981" y="269"/>
                    </a:lnTo>
                    <a:lnTo>
                      <a:pt x="961" y="245"/>
                    </a:lnTo>
                    <a:lnTo>
                      <a:pt x="939" y="219"/>
                    </a:lnTo>
                    <a:lnTo>
                      <a:pt x="919" y="196"/>
                    </a:lnTo>
                    <a:lnTo>
                      <a:pt x="895" y="174"/>
                    </a:lnTo>
                    <a:lnTo>
                      <a:pt x="884" y="163"/>
                    </a:lnTo>
                    <a:lnTo>
                      <a:pt x="871" y="152"/>
                    </a:lnTo>
                    <a:lnTo>
                      <a:pt x="857" y="143"/>
                    </a:lnTo>
                    <a:lnTo>
                      <a:pt x="844" y="134"/>
                    </a:lnTo>
                    <a:lnTo>
                      <a:pt x="829" y="126"/>
                    </a:lnTo>
                    <a:lnTo>
                      <a:pt x="814" y="119"/>
                    </a:lnTo>
                    <a:lnTo>
                      <a:pt x="798" y="113"/>
                    </a:lnTo>
                    <a:lnTo>
                      <a:pt x="782" y="106"/>
                    </a:lnTo>
                    <a:lnTo>
                      <a:pt x="765" y="102"/>
                    </a:lnTo>
                    <a:lnTo>
                      <a:pt x="746" y="99"/>
                    </a:lnTo>
                    <a:lnTo>
                      <a:pt x="728" y="97"/>
                    </a:lnTo>
                    <a:lnTo>
                      <a:pt x="709" y="97"/>
                    </a:lnTo>
                    <a:lnTo>
                      <a:pt x="686" y="97"/>
                    </a:lnTo>
                    <a:lnTo>
                      <a:pt x="665" y="99"/>
                    </a:lnTo>
                    <a:lnTo>
                      <a:pt x="643" y="103"/>
                    </a:lnTo>
                    <a:lnTo>
                      <a:pt x="622" y="107"/>
                    </a:lnTo>
                    <a:lnTo>
                      <a:pt x="602" y="114"/>
                    </a:lnTo>
                    <a:lnTo>
                      <a:pt x="581" y="121"/>
                    </a:lnTo>
                    <a:lnTo>
                      <a:pt x="562" y="130"/>
                    </a:lnTo>
                    <a:lnTo>
                      <a:pt x="543" y="140"/>
                    </a:lnTo>
                    <a:lnTo>
                      <a:pt x="524" y="150"/>
                    </a:lnTo>
                    <a:lnTo>
                      <a:pt x="506" y="163"/>
                    </a:lnTo>
                    <a:lnTo>
                      <a:pt x="488" y="176"/>
                    </a:lnTo>
                    <a:lnTo>
                      <a:pt x="472" y="191"/>
                    </a:lnTo>
                    <a:lnTo>
                      <a:pt x="455" y="206"/>
                    </a:lnTo>
                    <a:lnTo>
                      <a:pt x="440" y="223"/>
                    </a:lnTo>
                    <a:lnTo>
                      <a:pt x="423" y="240"/>
                    </a:lnTo>
                    <a:lnTo>
                      <a:pt x="410" y="260"/>
                    </a:lnTo>
                    <a:lnTo>
                      <a:pt x="396" y="279"/>
                    </a:lnTo>
                    <a:lnTo>
                      <a:pt x="383" y="300"/>
                    </a:lnTo>
                    <a:lnTo>
                      <a:pt x="370" y="322"/>
                    </a:lnTo>
                    <a:lnTo>
                      <a:pt x="359" y="344"/>
                    </a:lnTo>
                    <a:lnTo>
                      <a:pt x="348" y="368"/>
                    </a:lnTo>
                    <a:lnTo>
                      <a:pt x="338" y="393"/>
                    </a:lnTo>
                    <a:lnTo>
                      <a:pt x="329" y="418"/>
                    </a:lnTo>
                    <a:lnTo>
                      <a:pt x="321" y="444"/>
                    </a:lnTo>
                    <a:lnTo>
                      <a:pt x="313" y="472"/>
                    </a:lnTo>
                    <a:lnTo>
                      <a:pt x="307" y="500"/>
                    </a:lnTo>
                    <a:lnTo>
                      <a:pt x="301" y="528"/>
                    </a:lnTo>
                    <a:lnTo>
                      <a:pt x="297" y="558"/>
                    </a:lnTo>
                    <a:lnTo>
                      <a:pt x="293" y="588"/>
                    </a:lnTo>
                    <a:lnTo>
                      <a:pt x="290" y="618"/>
                    </a:lnTo>
                    <a:lnTo>
                      <a:pt x="289" y="650"/>
                    </a:lnTo>
                    <a:lnTo>
                      <a:pt x="288" y="682"/>
                    </a:lnTo>
                    <a:lnTo>
                      <a:pt x="289" y="718"/>
                    </a:lnTo>
                    <a:lnTo>
                      <a:pt x="290" y="752"/>
                    </a:lnTo>
                    <a:lnTo>
                      <a:pt x="294" y="787"/>
                    </a:lnTo>
                    <a:lnTo>
                      <a:pt x="297" y="821"/>
                    </a:lnTo>
                    <a:lnTo>
                      <a:pt x="302" y="854"/>
                    </a:lnTo>
                    <a:lnTo>
                      <a:pt x="309" y="887"/>
                    </a:lnTo>
                    <a:lnTo>
                      <a:pt x="315" y="918"/>
                    </a:lnTo>
                    <a:lnTo>
                      <a:pt x="324" y="949"/>
                    </a:lnTo>
                    <a:lnTo>
                      <a:pt x="333" y="980"/>
                    </a:lnTo>
                    <a:lnTo>
                      <a:pt x="344" y="1009"/>
                    </a:lnTo>
                    <a:lnTo>
                      <a:pt x="356" y="1038"/>
                    </a:lnTo>
                    <a:lnTo>
                      <a:pt x="369" y="1066"/>
                    </a:lnTo>
                    <a:lnTo>
                      <a:pt x="383" y="1093"/>
                    </a:lnTo>
                    <a:lnTo>
                      <a:pt x="398" y="1119"/>
                    </a:lnTo>
                    <a:lnTo>
                      <a:pt x="414" y="1143"/>
                    </a:lnTo>
                    <a:lnTo>
                      <a:pt x="431" y="1167"/>
                    </a:lnTo>
                    <a:lnTo>
                      <a:pt x="449" y="1190"/>
                    </a:lnTo>
                    <a:lnTo>
                      <a:pt x="469" y="1211"/>
                    </a:lnTo>
                    <a:lnTo>
                      <a:pt x="490" y="1231"/>
                    </a:lnTo>
                    <a:lnTo>
                      <a:pt x="511" y="1251"/>
                    </a:lnTo>
                    <a:lnTo>
                      <a:pt x="534" y="1268"/>
                    </a:lnTo>
                    <a:lnTo>
                      <a:pt x="559" y="1284"/>
                    </a:lnTo>
                    <a:lnTo>
                      <a:pt x="583" y="1299"/>
                    </a:lnTo>
                    <a:lnTo>
                      <a:pt x="610" y="1313"/>
                    </a:lnTo>
                    <a:lnTo>
                      <a:pt x="637" y="1325"/>
                    </a:lnTo>
                    <a:lnTo>
                      <a:pt x="666" y="1335"/>
                    </a:lnTo>
                    <a:lnTo>
                      <a:pt x="696" y="1345"/>
                    </a:lnTo>
                    <a:lnTo>
                      <a:pt x="727" y="1353"/>
                    </a:lnTo>
                    <a:lnTo>
                      <a:pt x="759" y="1359"/>
                    </a:lnTo>
                    <a:lnTo>
                      <a:pt x="793" y="1363"/>
                    </a:lnTo>
                    <a:lnTo>
                      <a:pt x="827" y="1366"/>
                    </a:lnTo>
                    <a:lnTo>
                      <a:pt x="862" y="1367"/>
                    </a:lnTo>
                    <a:lnTo>
                      <a:pt x="895" y="1366"/>
                    </a:lnTo>
                    <a:lnTo>
                      <a:pt x="927" y="1362"/>
                    </a:lnTo>
                    <a:lnTo>
                      <a:pt x="958" y="1358"/>
                    </a:lnTo>
                    <a:lnTo>
                      <a:pt x="987" y="1352"/>
                    </a:lnTo>
                    <a:lnTo>
                      <a:pt x="1014" y="1344"/>
                    </a:lnTo>
                    <a:lnTo>
                      <a:pt x="1039" y="1335"/>
                    </a:lnTo>
                    <a:lnTo>
                      <a:pt x="1065" y="1326"/>
                    </a:lnTo>
                    <a:lnTo>
                      <a:pt x="1089" y="1315"/>
                    </a:lnTo>
                    <a:lnTo>
                      <a:pt x="1111" y="1302"/>
                    </a:lnTo>
                    <a:lnTo>
                      <a:pt x="1134" y="1289"/>
                    </a:lnTo>
                    <a:lnTo>
                      <a:pt x="1155" y="1276"/>
                    </a:lnTo>
                    <a:lnTo>
                      <a:pt x="1175" y="1263"/>
                    </a:lnTo>
                    <a:lnTo>
                      <a:pt x="1214" y="1234"/>
                    </a:lnTo>
                    <a:lnTo>
                      <a:pt x="1253" y="1205"/>
                    </a:lnTo>
                    <a:lnTo>
                      <a:pt x="1295" y="1265"/>
                    </a:lnTo>
                    <a:lnTo>
                      <a:pt x="1258" y="1301"/>
                    </a:lnTo>
                    <a:lnTo>
                      <a:pt x="1223" y="1337"/>
                    </a:lnTo>
                    <a:lnTo>
                      <a:pt x="1186" y="1369"/>
                    </a:lnTo>
                    <a:lnTo>
                      <a:pt x="1151" y="1400"/>
                    </a:lnTo>
                    <a:lnTo>
                      <a:pt x="1115" y="1430"/>
                    </a:lnTo>
                    <a:lnTo>
                      <a:pt x="1079" y="1457"/>
                    </a:lnTo>
                    <a:lnTo>
                      <a:pt x="1042" y="1481"/>
                    </a:lnTo>
                    <a:lnTo>
                      <a:pt x="1006" y="1503"/>
                    </a:lnTo>
                    <a:lnTo>
                      <a:pt x="988" y="1514"/>
                    </a:lnTo>
                    <a:lnTo>
                      <a:pt x="968" y="1523"/>
                    </a:lnTo>
                    <a:lnTo>
                      <a:pt x="950" y="1533"/>
                    </a:lnTo>
                    <a:lnTo>
                      <a:pt x="931" y="1541"/>
                    </a:lnTo>
                    <a:lnTo>
                      <a:pt x="913" y="1549"/>
                    </a:lnTo>
                    <a:lnTo>
                      <a:pt x="893" y="1556"/>
                    </a:lnTo>
                    <a:lnTo>
                      <a:pt x="874" y="1563"/>
                    </a:lnTo>
                    <a:lnTo>
                      <a:pt x="855" y="1568"/>
                    </a:lnTo>
                    <a:lnTo>
                      <a:pt x="834" y="1574"/>
                    </a:lnTo>
                    <a:lnTo>
                      <a:pt x="815" y="1579"/>
                    </a:lnTo>
                    <a:lnTo>
                      <a:pt x="795" y="1582"/>
                    </a:lnTo>
                    <a:lnTo>
                      <a:pt x="774" y="1585"/>
                    </a:lnTo>
                    <a:lnTo>
                      <a:pt x="754" y="1589"/>
                    </a:lnTo>
                    <a:lnTo>
                      <a:pt x="734" y="1590"/>
                    </a:lnTo>
                    <a:lnTo>
                      <a:pt x="712" y="1591"/>
                    </a:lnTo>
                    <a:lnTo>
                      <a:pt x="691" y="1592"/>
                    </a:lnTo>
                    <a:lnTo>
                      <a:pt x="653" y="1591"/>
                    </a:lnTo>
                    <a:lnTo>
                      <a:pt x="617" y="1588"/>
                    </a:lnTo>
                    <a:lnTo>
                      <a:pt x="580" y="1582"/>
                    </a:lnTo>
                    <a:lnTo>
                      <a:pt x="546" y="1576"/>
                    </a:lnTo>
                    <a:lnTo>
                      <a:pt x="511" y="1566"/>
                    </a:lnTo>
                    <a:lnTo>
                      <a:pt x="477" y="1555"/>
                    </a:lnTo>
                    <a:lnTo>
                      <a:pt x="445" y="1544"/>
                    </a:lnTo>
                    <a:lnTo>
                      <a:pt x="413" y="1529"/>
                    </a:lnTo>
                    <a:lnTo>
                      <a:pt x="382" y="1512"/>
                    </a:lnTo>
                    <a:lnTo>
                      <a:pt x="353" y="1495"/>
                    </a:lnTo>
                    <a:lnTo>
                      <a:pt x="324" y="1476"/>
                    </a:lnTo>
                    <a:lnTo>
                      <a:pt x="296" y="1456"/>
                    </a:lnTo>
                    <a:lnTo>
                      <a:pt x="269" y="1434"/>
                    </a:lnTo>
                    <a:lnTo>
                      <a:pt x="242" y="1411"/>
                    </a:lnTo>
                    <a:lnTo>
                      <a:pt x="218" y="1386"/>
                    </a:lnTo>
                    <a:lnTo>
                      <a:pt x="195" y="1360"/>
                    </a:lnTo>
                    <a:lnTo>
                      <a:pt x="172" y="1333"/>
                    </a:lnTo>
                    <a:lnTo>
                      <a:pt x="151" y="1304"/>
                    </a:lnTo>
                    <a:lnTo>
                      <a:pt x="131" y="1275"/>
                    </a:lnTo>
                    <a:lnTo>
                      <a:pt x="112" y="1245"/>
                    </a:lnTo>
                    <a:lnTo>
                      <a:pt x="95" y="1213"/>
                    </a:lnTo>
                    <a:lnTo>
                      <a:pt x="79" y="1181"/>
                    </a:lnTo>
                    <a:lnTo>
                      <a:pt x="64" y="1148"/>
                    </a:lnTo>
                    <a:lnTo>
                      <a:pt x="51" y="1115"/>
                    </a:lnTo>
                    <a:lnTo>
                      <a:pt x="39" y="1079"/>
                    </a:lnTo>
                    <a:lnTo>
                      <a:pt x="30" y="1044"/>
                    </a:lnTo>
                    <a:lnTo>
                      <a:pt x="20" y="1008"/>
                    </a:lnTo>
                    <a:lnTo>
                      <a:pt x="14" y="971"/>
                    </a:lnTo>
                    <a:lnTo>
                      <a:pt x="7" y="934"/>
                    </a:lnTo>
                    <a:lnTo>
                      <a:pt x="3" y="897"/>
                    </a:lnTo>
                    <a:lnTo>
                      <a:pt x="1" y="858"/>
                    </a:lnTo>
                    <a:lnTo>
                      <a:pt x="0" y="820"/>
                    </a:lnTo>
                    <a:lnTo>
                      <a:pt x="1" y="778"/>
                    </a:lnTo>
                    <a:lnTo>
                      <a:pt x="3" y="736"/>
                    </a:lnTo>
                    <a:lnTo>
                      <a:pt x="7" y="694"/>
                    </a:lnTo>
                    <a:lnTo>
                      <a:pt x="14" y="653"/>
                    </a:lnTo>
                    <a:lnTo>
                      <a:pt x="20" y="614"/>
                    </a:lnTo>
                    <a:lnTo>
                      <a:pt x="30" y="575"/>
                    </a:lnTo>
                    <a:lnTo>
                      <a:pt x="39" y="536"/>
                    </a:lnTo>
                    <a:lnTo>
                      <a:pt x="52" y="499"/>
                    </a:lnTo>
                    <a:lnTo>
                      <a:pt x="65" y="463"/>
                    </a:lnTo>
                    <a:lnTo>
                      <a:pt x="80" y="428"/>
                    </a:lnTo>
                    <a:lnTo>
                      <a:pt x="97" y="394"/>
                    </a:lnTo>
                    <a:lnTo>
                      <a:pt x="116" y="361"/>
                    </a:lnTo>
                    <a:lnTo>
                      <a:pt x="135" y="328"/>
                    </a:lnTo>
                    <a:lnTo>
                      <a:pt x="156" y="297"/>
                    </a:lnTo>
                    <a:lnTo>
                      <a:pt x="179" y="267"/>
                    </a:lnTo>
                    <a:lnTo>
                      <a:pt x="203" y="239"/>
                    </a:lnTo>
                    <a:lnTo>
                      <a:pt x="228" y="211"/>
                    </a:lnTo>
                    <a:lnTo>
                      <a:pt x="255" y="187"/>
                    </a:lnTo>
                    <a:lnTo>
                      <a:pt x="283" y="162"/>
                    </a:lnTo>
                    <a:lnTo>
                      <a:pt x="313" y="140"/>
                    </a:lnTo>
                    <a:lnTo>
                      <a:pt x="343" y="118"/>
                    </a:lnTo>
                    <a:lnTo>
                      <a:pt x="376" y="99"/>
                    </a:lnTo>
                    <a:lnTo>
                      <a:pt x="410" y="81"/>
                    </a:lnTo>
                    <a:lnTo>
                      <a:pt x="445" y="64"/>
                    </a:lnTo>
                    <a:lnTo>
                      <a:pt x="481" y="49"/>
                    </a:lnTo>
                    <a:lnTo>
                      <a:pt x="519" y="37"/>
                    </a:lnTo>
                    <a:lnTo>
                      <a:pt x="558" y="26"/>
                    </a:lnTo>
                    <a:lnTo>
                      <a:pt x="598" y="16"/>
                    </a:lnTo>
                    <a:lnTo>
                      <a:pt x="639" y="10"/>
                    </a:lnTo>
                    <a:lnTo>
                      <a:pt x="682" y="4"/>
                    </a:lnTo>
                    <a:lnTo>
                      <a:pt x="726" y="1"/>
                    </a:lnTo>
                    <a:lnTo>
                      <a:pt x="772" y="0"/>
                    </a:lnTo>
                    <a:lnTo>
                      <a:pt x="796" y="0"/>
                    </a:lnTo>
                    <a:lnTo>
                      <a:pt x="820" y="1"/>
                    </a:lnTo>
                    <a:lnTo>
                      <a:pt x="844" y="3"/>
                    </a:lnTo>
                    <a:lnTo>
                      <a:pt x="869" y="6"/>
                    </a:lnTo>
                    <a:lnTo>
                      <a:pt x="892" y="8"/>
                    </a:lnTo>
                    <a:lnTo>
                      <a:pt x="915" y="11"/>
                    </a:lnTo>
                    <a:lnTo>
                      <a:pt x="937" y="15"/>
                    </a:lnTo>
                    <a:lnTo>
                      <a:pt x="960" y="19"/>
                    </a:lnTo>
                    <a:lnTo>
                      <a:pt x="982" y="24"/>
                    </a:lnTo>
                    <a:lnTo>
                      <a:pt x="1004" y="29"/>
                    </a:lnTo>
                    <a:lnTo>
                      <a:pt x="1024" y="34"/>
                    </a:lnTo>
                    <a:lnTo>
                      <a:pt x="1046" y="41"/>
                    </a:lnTo>
                    <a:lnTo>
                      <a:pt x="1065" y="47"/>
                    </a:lnTo>
                    <a:lnTo>
                      <a:pt x="1084" y="54"/>
                    </a:lnTo>
                    <a:lnTo>
                      <a:pt x="1103" y="61"/>
                    </a:lnTo>
                    <a:lnTo>
                      <a:pt x="1121" y="69"/>
                    </a:lnTo>
                    <a:lnTo>
                      <a:pt x="1137" y="76"/>
                    </a:lnTo>
                    <a:lnTo>
                      <a:pt x="1154" y="85"/>
                    </a:lnTo>
                    <a:lnTo>
                      <a:pt x="1169" y="93"/>
                    </a:lnTo>
                    <a:lnTo>
                      <a:pt x="1183" y="102"/>
                    </a:lnTo>
                    <a:lnTo>
                      <a:pt x="1197" y="111"/>
                    </a:lnTo>
                    <a:lnTo>
                      <a:pt x="1210" y="120"/>
                    </a:lnTo>
                    <a:lnTo>
                      <a:pt x="1221" y="129"/>
                    </a:lnTo>
                    <a:lnTo>
                      <a:pt x="1231" y="139"/>
                    </a:lnTo>
                    <a:lnTo>
                      <a:pt x="1241" y="148"/>
                    </a:lnTo>
                    <a:lnTo>
                      <a:pt x="1250" y="158"/>
                    </a:lnTo>
                    <a:lnTo>
                      <a:pt x="1256" y="167"/>
                    </a:lnTo>
                    <a:lnTo>
                      <a:pt x="1262" y="177"/>
                    </a:lnTo>
                    <a:lnTo>
                      <a:pt x="1267" y="187"/>
                    </a:lnTo>
                    <a:lnTo>
                      <a:pt x="1271" y="196"/>
                    </a:lnTo>
                    <a:lnTo>
                      <a:pt x="1272" y="207"/>
                    </a:lnTo>
                    <a:lnTo>
                      <a:pt x="1273" y="2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63" name="Freeform 9"/>
              <p:cNvSpPr>
                <a:spLocks/>
              </p:cNvSpPr>
              <p:nvPr/>
            </p:nvSpPr>
            <p:spPr bwMode="auto">
              <a:xfrm>
                <a:off x="2984500" y="-620712"/>
                <a:ext cx="203200" cy="277813"/>
              </a:xfrm>
              <a:custGeom>
                <a:avLst/>
                <a:gdLst/>
                <a:ahLst/>
                <a:cxnLst>
                  <a:cxn ang="0">
                    <a:pos x="623" y="1876"/>
                  </a:cxn>
                  <a:cxn ang="0">
                    <a:pos x="623" y="2036"/>
                  </a:cxn>
                  <a:cxn ang="0">
                    <a:pos x="625" y="2212"/>
                  </a:cxn>
                  <a:cxn ang="0">
                    <a:pos x="629" y="2272"/>
                  </a:cxn>
                  <a:cxn ang="0">
                    <a:pos x="640" y="2313"/>
                  </a:cxn>
                  <a:cxn ang="0">
                    <a:pos x="660" y="2339"/>
                  </a:cxn>
                  <a:cxn ang="0">
                    <a:pos x="691" y="2354"/>
                  </a:cxn>
                  <a:cxn ang="0">
                    <a:pos x="738" y="2364"/>
                  </a:cxn>
                  <a:cxn ang="0">
                    <a:pos x="863" y="2456"/>
                  </a:cxn>
                  <a:cxn ang="0">
                    <a:pos x="177" y="2366"/>
                  </a:cxn>
                  <a:cxn ang="0">
                    <a:pos x="230" y="2357"/>
                  </a:cxn>
                  <a:cxn ang="0">
                    <a:pos x="266" y="2345"/>
                  </a:cxn>
                  <a:cxn ang="0">
                    <a:pos x="290" y="2323"/>
                  </a:cxn>
                  <a:cxn ang="0">
                    <a:pos x="303" y="2287"/>
                  </a:cxn>
                  <a:cxn ang="0">
                    <a:pos x="309" y="2235"/>
                  </a:cxn>
                  <a:cxn ang="0">
                    <a:pos x="312" y="2090"/>
                  </a:cxn>
                  <a:cxn ang="0">
                    <a:pos x="313" y="1928"/>
                  </a:cxn>
                  <a:cxn ang="0">
                    <a:pos x="313" y="1753"/>
                  </a:cxn>
                  <a:cxn ang="0">
                    <a:pos x="310" y="332"/>
                  </a:cxn>
                  <a:cxn ang="0">
                    <a:pos x="299" y="275"/>
                  </a:cxn>
                  <a:cxn ang="0">
                    <a:pos x="275" y="236"/>
                  </a:cxn>
                  <a:cxn ang="0">
                    <a:pos x="237" y="211"/>
                  </a:cxn>
                  <a:cxn ang="0">
                    <a:pos x="185" y="197"/>
                  </a:cxn>
                  <a:cxn ang="0">
                    <a:pos x="0" y="183"/>
                  </a:cxn>
                  <a:cxn ang="0">
                    <a:pos x="169" y="92"/>
                  </a:cxn>
                  <a:cxn ang="0">
                    <a:pos x="413" y="49"/>
                  </a:cxn>
                  <a:cxn ang="0">
                    <a:pos x="631" y="0"/>
                  </a:cxn>
                  <a:cxn ang="0">
                    <a:pos x="628" y="118"/>
                  </a:cxn>
                  <a:cxn ang="0">
                    <a:pos x="624" y="411"/>
                  </a:cxn>
                  <a:cxn ang="0">
                    <a:pos x="623" y="1651"/>
                  </a:cxn>
                  <a:cxn ang="0">
                    <a:pos x="1200" y="1098"/>
                  </a:cxn>
                  <a:cxn ang="0">
                    <a:pos x="1212" y="1071"/>
                  </a:cxn>
                  <a:cxn ang="0">
                    <a:pos x="1210" y="1048"/>
                  </a:cxn>
                  <a:cxn ang="0">
                    <a:pos x="1197" y="1029"/>
                  </a:cxn>
                  <a:cxn ang="0">
                    <a:pos x="1171" y="1017"/>
                  </a:cxn>
                  <a:cxn ang="0">
                    <a:pos x="1010" y="1006"/>
                  </a:cxn>
                  <a:cxn ang="0">
                    <a:pos x="1691" y="1002"/>
                  </a:cxn>
                  <a:cxn ang="0">
                    <a:pos x="1560" y="1014"/>
                  </a:cxn>
                  <a:cxn ang="0">
                    <a:pos x="1499" y="1028"/>
                  </a:cxn>
                  <a:cxn ang="0">
                    <a:pos x="1444" y="1051"/>
                  </a:cxn>
                  <a:cxn ang="0">
                    <a:pos x="1392" y="1085"/>
                  </a:cxn>
                  <a:cxn ang="0">
                    <a:pos x="878" y="1555"/>
                  </a:cxn>
                  <a:cxn ang="0">
                    <a:pos x="1554" y="2283"/>
                  </a:cxn>
                  <a:cxn ang="0">
                    <a:pos x="1596" y="2320"/>
                  </a:cxn>
                  <a:cxn ang="0">
                    <a:pos x="1635" y="2345"/>
                  </a:cxn>
                  <a:cxn ang="0">
                    <a:pos x="1675" y="2362"/>
                  </a:cxn>
                  <a:cxn ang="0">
                    <a:pos x="1720" y="2371"/>
                  </a:cxn>
                  <a:cxn ang="0">
                    <a:pos x="1791" y="2377"/>
                  </a:cxn>
                  <a:cxn ang="0">
                    <a:pos x="1030" y="2377"/>
                  </a:cxn>
                  <a:cxn ang="0">
                    <a:pos x="1150" y="2366"/>
                  </a:cxn>
                  <a:cxn ang="0">
                    <a:pos x="1166" y="2358"/>
                  </a:cxn>
                  <a:cxn ang="0">
                    <a:pos x="1174" y="2346"/>
                  </a:cxn>
                  <a:cxn ang="0">
                    <a:pos x="1175" y="2331"/>
                  </a:cxn>
                  <a:cxn ang="0">
                    <a:pos x="1170" y="2315"/>
                  </a:cxn>
                  <a:cxn ang="0">
                    <a:pos x="908" y="2005"/>
                  </a:cxn>
                  <a:cxn ang="0">
                    <a:pos x="758" y="1836"/>
                  </a:cxn>
                  <a:cxn ang="0">
                    <a:pos x="658" y="1734"/>
                  </a:cxn>
                  <a:cxn ang="0">
                    <a:pos x="623" y="1755"/>
                  </a:cxn>
                </a:cxnLst>
                <a:rect l="0" t="0" r="r" b="b"/>
                <a:pathLst>
                  <a:path w="1791" h="2456">
                    <a:moveTo>
                      <a:pt x="623" y="1755"/>
                    </a:moveTo>
                    <a:lnTo>
                      <a:pt x="623" y="1819"/>
                    </a:lnTo>
                    <a:lnTo>
                      <a:pt x="623" y="1876"/>
                    </a:lnTo>
                    <a:lnTo>
                      <a:pt x="623" y="1930"/>
                    </a:lnTo>
                    <a:lnTo>
                      <a:pt x="623" y="1983"/>
                    </a:lnTo>
                    <a:lnTo>
                      <a:pt x="623" y="2036"/>
                    </a:lnTo>
                    <a:lnTo>
                      <a:pt x="624" y="2091"/>
                    </a:lnTo>
                    <a:lnTo>
                      <a:pt x="624" y="2149"/>
                    </a:lnTo>
                    <a:lnTo>
                      <a:pt x="625" y="2212"/>
                    </a:lnTo>
                    <a:lnTo>
                      <a:pt x="626" y="2235"/>
                    </a:lnTo>
                    <a:lnTo>
                      <a:pt x="627" y="2254"/>
                    </a:lnTo>
                    <a:lnTo>
                      <a:pt x="629" y="2272"/>
                    </a:lnTo>
                    <a:lnTo>
                      <a:pt x="632" y="2287"/>
                    </a:lnTo>
                    <a:lnTo>
                      <a:pt x="635" y="2301"/>
                    </a:lnTo>
                    <a:lnTo>
                      <a:pt x="640" y="2313"/>
                    </a:lnTo>
                    <a:lnTo>
                      <a:pt x="645" y="2323"/>
                    </a:lnTo>
                    <a:lnTo>
                      <a:pt x="652" y="2331"/>
                    </a:lnTo>
                    <a:lnTo>
                      <a:pt x="660" y="2339"/>
                    </a:lnTo>
                    <a:lnTo>
                      <a:pt x="669" y="2345"/>
                    </a:lnTo>
                    <a:lnTo>
                      <a:pt x="679" y="2350"/>
                    </a:lnTo>
                    <a:lnTo>
                      <a:pt x="691" y="2354"/>
                    </a:lnTo>
                    <a:lnTo>
                      <a:pt x="705" y="2357"/>
                    </a:lnTo>
                    <a:lnTo>
                      <a:pt x="721" y="2360"/>
                    </a:lnTo>
                    <a:lnTo>
                      <a:pt x="738" y="2364"/>
                    </a:lnTo>
                    <a:lnTo>
                      <a:pt x="758" y="2366"/>
                    </a:lnTo>
                    <a:lnTo>
                      <a:pt x="863" y="2377"/>
                    </a:lnTo>
                    <a:lnTo>
                      <a:pt x="863" y="2456"/>
                    </a:lnTo>
                    <a:lnTo>
                      <a:pt x="57" y="2456"/>
                    </a:lnTo>
                    <a:lnTo>
                      <a:pt x="57" y="2377"/>
                    </a:lnTo>
                    <a:lnTo>
                      <a:pt x="177" y="2366"/>
                    </a:lnTo>
                    <a:lnTo>
                      <a:pt x="197" y="2364"/>
                    </a:lnTo>
                    <a:lnTo>
                      <a:pt x="214" y="2360"/>
                    </a:lnTo>
                    <a:lnTo>
                      <a:pt x="230" y="2357"/>
                    </a:lnTo>
                    <a:lnTo>
                      <a:pt x="244" y="2354"/>
                    </a:lnTo>
                    <a:lnTo>
                      <a:pt x="256" y="2350"/>
                    </a:lnTo>
                    <a:lnTo>
                      <a:pt x="266" y="2345"/>
                    </a:lnTo>
                    <a:lnTo>
                      <a:pt x="275" y="2339"/>
                    </a:lnTo>
                    <a:lnTo>
                      <a:pt x="284" y="2331"/>
                    </a:lnTo>
                    <a:lnTo>
                      <a:pt x="290" y="2323"/>
                    </a:lnTo>
                    <a:lnTo>
                      <a:pt x="295" y="2313"/>
                    </a:lnTo>
                    <a:lnTo>
                      <a:pt x="300" y="2301"/>
                    </a:lnTo>
                    <a:lnTo>
                      <a:pt x="303" y="2287"/>
                    </a:lnTo>
                    <a:lnTo>
                      <a:pt x="306" y="2272"/>
                    </a:lnTo>
                    <a:lnTo>
                      <a:pt x="308" y="2254"/>
                    </a:lnTo>
                    <a:lnTo>
                      <a:pt x="309" y="2235"/>
                    </a:lnTo>
                    <a:lnTo>
                      <a:pt x="310" y="2212"/>
                    </a:lnTo>
                    <a:lnTo>
                      <a:pt x="310" y="2149"/>
                    </a:lnTo>
                    <a:lnTo>
                      <a:pt x="312" y="2090"/>
                    </a:lnTo>
                    <a:lnTo>
                      <a:pt x="313" y="2035"/>
                    </a:lnTo>
                    <a:lnTo>
                      <a:pt x="313" y="1982"/>
                    </a:lnTo>
                    <a:lnTo>
                      <a:pt x="313" y="1928"/>
                    </a:lnTo>
                    <a:lnTo>
                      <a:pt x="313" y="1873"/>
                    </a:lnTo>
                    <a:lnTo>
                      <a:pt x="313" y="1815"/>
                    </a:lnTo>
                    <a:lnTo>
                      <a:pt x="313" y="1753"/>
                    </a:lnTo>
                    <a:lnTo>
                      <a:pt x="313" y="380"/>
                    </a:lnTo>
                    <a:lnTo>
                      <a:pt x="313" y="356"/>
                    </a:lnTo>
                    <a:lnTo>
                      <a:pt x="310" y="332"/>
                    </a:lnTo>
                    <a:lnTo>
                      <a:pt x="308" y="311"/>
                    </a:lnTo>
                    <a:lnTo>
                      <a:pt x="304" y="291"/>
                    </a:lnTo>
                    <a:lnTo>
                      <a:pt x="299" y="275"/>
                    </a:lnTo>
                    <a:lnTo>
                      <a:pt x="292" y="260"/>
                    </a:lnTo>
                    <a:lnTo>
                      <a:pt x="284" y="247"/>
                    </a:lnTo>
                    <a:lnTo>
                      <a:pt x="275" y="236"/>
                    </a:lnTo>
                    <a:lnTo>
                      <a:pt x="264" y="226"/>
                    </a:lnTo>
                    <a:lnTo>
                      <a:pt x="251" y="217"/>
                    </a:lnTo>
                    <a:lnTo>
                      <a:pt x="237" y="211"/>
                    </a:lnTo>
                    <a:lnTo>
                      <a:pt x="221" y="204"/>
                    </a:lnTo>
                    <a:lnTo>
                      <a:pt x="204" y="200"/>
                    </a:lnTo>
                    <a:lnTo>
                      <a:pt x="185" y="197"/>
                    </a:lnTo>
                    <a:lnTo>
                      <a:pt x="165" y="194"/>
                    </a:lnTo>
                    <a:lnTo>
                      <a:pt x="142" y="192"/>
                    </a:lnTo>
                    <a:lnTo>
                      <a:pt x="0" y="183"/>
                    </a:lnTo>
                    <a:lnTo>
                      <a:pt x="0" y="113"/>
                    </a:lnTo>
                    <a:lnTo>
                      <a:pt x="85" y="104"/>
                    </a:lnTo>
                    <a:lnTo>
                      <a:pt x="169" y="92"/>
                    </a:lnTo>
                    <a:lnTo>
                      <a:pt x="253" y="79"/>
                    </a:lnTo>
                    <a:lnTo>
                      <a:pt x="334" y="65"/>
                    </a:lnTo>
                    <a:lnTo>
                      <a:pt x="413" y="49"/>
                    </a:lnTo>
                    <a:lnTo>
                      <a:pt x="490" y="33"/>
                    </a:lnTo>
                    <a:lnTo>
                      <a:pt x="563" y="17"/>
                    </a:lnTo>
                    <a:lnTo>
                      <a:pt x="631" y="0"/>
                    </a:lnTo>
                    <a:lnTo>
                      <a:pt x="631" y="14"/>
                    </a:lnTo>
                    <a:lnTo>
                      <a:pt x="630" y="54"/>
                    </a:lnTo>
                    <a:lnTo>
                      <a:pt x="628" y="118"/>
                    </a:lnTo>
                    <a:lnTo>
                      <a:pt x="627" y="200"/>
                    </a:lnTo>
                    <a:lnTo>
                      <a:pt x="625" y="300"/>
                    </a:lnTo>
                    <a:lnTo>
                      <a:pt x="624" y="411"/>
                    </a:lnTo>
                    <a:lnTo>
                      <a:pt x="623" y="533"/>
                    </a:lnTo>
                    <a:lnTo>
                      <a:pt x="623" y="660"/>
                    </a:lnTo>
                    <a:lnTo>
                      <a:pt x="623" y="1651"/>
                    </a:lnTo>
                    <a:lnTo>
                      <a:pt x="1184" y="1116"/>
                    </a:lnTo>
                    <a:lnTo>
                      <a:pt x="1192" y="1107"/>
                    </a:lnTo>
                    <a:lnTo>
                      <a:pt x="1200" y="1098"/>
                    </a:lnTo>
                    <a:lnTo>
                      <a:pt x="1205" y="1088"/>
                    </a:lnTo>
                    <a:lnTo>
                      <a:pt x="1209" y="1080"/>
                    </a:lnTo>
                    <a:lnTo>
                      <a:pt x="1212" y="1071"/>
                    </a:lnTo>
                    <a:lnTo>
                      <a:pt x="1213" y="1063"/>
                    </a:lnTo>
                    <a:lnTo>
                      <a:pt x="1213" y="1055"/>
                    </a:lnTo>
                    <a:lnTo>
                      <a:pt x="1210" y="1048"/>
                    </a:lnTo>
                    <a:lnTo>
                      <a:pt x="1207" y="1041"/>
                    </a:lnTo>
                    <a:lnTo>
                      <a:pt x="1203" y="1035"/>
                    </a:lnTo>
                    <a:lnTo>
                      <a:pt x="1197" y="1029"/>
                    </a:lnTo>
                    <a:lnTo>
                      <a:pt x="1190" y="1025"/>
                    </a:lnTo>
                    <a:lnTo>
                      <a:pt x="1182" y="1021"/>
                    </a:lnTo>
                    <a:lnTo>
                      <a:pt x="1171" y="1017"/>
                    </a:lnTo>
                    <a:lnTo>
                      <a:pt x="1160" y="1015"/>
                    </a:lnTo>
                    <a:lnTo>
                      <a:pt x="1148" y="1014"/>
                    </a:lnTo>
                    <a:lnTo>
                      <a:pt x="1010" y="1006"/>
                    </a:lnTo>
                    <a:lnTo>
                      <a:pt x="1010" y="924"/>
                    </a:lnTo>
                    <a:lnTo>
                      <a:pt x="1691" y="924"/>
                    </a:lnTo>
                    <a:lnTo>
                      <a:pt x="1691" y="1002"/>
                    </a:lnTo>
                    <a:lnTo>
                      <a:pt x="1633" y="1006"/>
                    </a:lnTo>
                    <a:lnTo>
                      <a:pt x="1583" y="1011"/>
                    </a:lnTo>
                    <a:lnTo>
                      <a:pt x="1560" y="1014"/>
                    </a:lnTo>
                    <a:lnTo>
                      <a:pt x="1539" y="1017"/>
                    </a:lnTo>
                    <a:lnTo>
                      <a:pt x="1518" y="1023"/>
                    </a:lnTo>
                    <a:lnTo>
                      <a:pt x="1499" y="1028"/>
                    </a:lnTo>
                    <a:lnTo>
                      <a:pt x="1481" y="1035"/>
                    </a:lnTo>
                    <a:lnTo>
                      <a:pt x="1463" y="1042"/>
                    </a:lnTo>
                    <a:lnTo>
                      <a:pt x="1444" y="1051"/>
                    </a:lnTo>
                    <a:lnTo>
                      <a:pt x="1427" y="1060"/>
                    </a:lnTo>
                    <a:lnTo>
                      <a:pt x="1410" y="1072"/>
                    </a:lnTo>
                    <a:lnTo>
                      <a:pt x="1392" y="1085"/>
                    </a:lnTo>
                    <a:lnTo>
                      <a:pt x="1374" y="1100"/>
                    </a:lnTo>
                    <a:lnTo>
                      <a:pt x="1355" y="1116"/>
                    </a:lnTo>
                    <a:lnTo>
                      <a:pt x="878" y="1555"/>
                    </a:lnTo>
                    <a:lnTo>
                      <a:pt x="1523" y="2251"/>
                    </a:lnTo>
                    <a:lnTo>
                      <a:pt x="1539" y="2268"/>
                    </a:lnTo>
                    <a:lnTo>
                      <a:pt x="1554" y="2283"/>
                    </a:lnTo>
                    <a:lnTo>
                      <a:pt x="1569" y="2297"/>
                    </a:lnTo>
                    <a:lnTo>
                      <a:pt x="1583" y="2309"/>
                    </a:lnTo>
                    <a:lnTo>
                      <a:pt x="1596" y="2320"/>
                    </a:lnTo>
                    <a:lnTo>
                      <a:pt x="1610" y="2329"/>
                    </a:lnTo>
                    <a:lnTo>
                      <a:pt x="1622" y="2338"/>
                    </a:lnTo>
                    <a:lnTo>
                      <a:pt x="1635" y="2345"/>
                    </a:lnTo>
                    <a:lnTo>
                      <a:pt x="1648" y="2352"/>
                    </a:lnTo>
                    <a:lnTo>
                      <a:pt x="1662" y="2357"/>
                    </a:lnTo>
                    <a:lnTo>
                      <a:pt x="1675" y="2362"/>
                    </a:lnTo>
                    <a:lnTo>
                      <a:pt x="1690" y="2366"/>
                    </a:lnTo>
                    <a:lnTo>
                      <a:pt x="1705" y="2369"/>
                    </a:lnTo>
                    <a:lnTo>
                      <a:pt x="1720" y="2371"/>
                    </a:lnTo>
                    <a:lnTo>
                      <a:pt x="1737" y="2373"/>
                    </a:lnTo>
                    <a:lnTo>
                      <a:pt x="1754" y="2374"/>
                    </a:lnTo>
                    <a:lnTo>
                      <a:pt x="1791" y="2377"/>
                    </a:lnTo>
                    <a:lnTo>
                      <a:pt x="1791" y="2456"/>
                    </a:lnTo>
                    <a:lnTo>
                      <a:pt x="1030" y="2456"/>
                    </a:lnTo>
                    <a:lnTo>
                      <a:pt x="1030" y="2377"/>
                    </a:lnTo>
                    <a:lnTo>
                      <a:pt x="1135" y="2369"/>
                    </a:lnTo>
                    <a:lnTo>
                      <a:pt x="1144" y="2368"/>
                    </a:lnTo>
                    <a:lnTo>
                      <a:pt x="1150" y="2366"/>
                    </a:lnTo>
                    <a:lnTo>
                      <a:pt x="1157" y="2364"/>
                    </a:lnTo>
                    <a:lnTo>
                      <a:pt x="1162" y="2361"/>
                    </a:lnTo>
                    <a:lnTo>
                      <a:pt x="1166" y="2358"/>
                    </a:lnTo>
                    <a:lnTo>
                      <a:pt x="1170" y="2354"/>
                    </a:lnTo>
                    <a:lnTo>
                      <a:pt x="1172" y="2351"/>
                    </a:lnTo>
                    <a:lnTo>
                      <a:pt x="1174" y="2346"/>
                    </a:lnTo>
                    <a:lnTo>
                      <a:pt x="1175" y="2341"/>
                    </a:lnTo>
                    <a:lnTo>
                      <a:pt x="1175" y="2337"/>
                    </a:lnTo>
                    <a:lnTo>
                      <a:pt x="1175" y="2331"/>
                    </a:lnTo>
                    <a:lnTo>
                      <a:pt x="1174" y="2326"/>
                    </a:lnTo>
                    <a:lnTo>
                      <a:pt x="1172" y="2321"/>
                    </a:lnTo>
                    <a:lnTo>
                      <a:pt x="1170" y="2315"/>
                    </a:lnTo>
                    <a:lnTo>
                      <a:pt x="1166" y="2311"/>
                    </a:lnTo>
                    <a:lnTo>
                      <a:pt x="1162" y="2306"/>
                    </a:lnTo>
                    <a:lnTo>
                      <a:pt x="908" y="2005"/>
                    </a:lnTo>
                    <a:lnTo>
                      <a:pt x="852" y="1941"/>
                    </a:lnTo>
                    <a:lnTo>
                      <a:pt x="803" y="1884"/>
                    </a:lnTo>
                    <a:lnTo>
                      <a:pt x="758" y="1836"/>
                    </a:lnTo>
                    <a:lnTo>
                      <a:pt x="719" y="1795"/>
                    </a:lnTo>
                    <a:lnTo>
                      <a:pt x="685" y="1761"/>
                    </a:lnTo>
                    <a:lnTo>
                      <a:pt x="658" y="1734"/>
                    </a:lnTo>
                    <a:lnTo>
                      <a:pt x="637" y="1714"/>
                    </a:lnTo>
                    <a:lnTo>
                      <a:pt x="623" y="1699"/>
                    </a:lnTo>
                    <a:lnTo>
                      <a:pt x="623" y="17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64" name="Freeform 10"/>
              <p:cNvSpPr>
                <a:spLocks/>
              </p:cNvSpPr>
              <p:nvPr/>
            </p:nvSpPr>
            <p:spPr bwMode="auto">
              <a:xfrm>
                <a:off x="3203575" y="-519112"/>
                <a:ext cx="125413" cy="180975"/>
              </a:xfrm>
              <a:custGeom>
                <a:avLst/>
                <a:gdLst/>
                <a:ahLst/>
                <a:cxnLst>
                  <a:cxn ang="0">
                    <a:pos x="66" y="1563"/>
                  </a:cxn>
                  <a:cxn ang="0">
                    <a:pos x="93" y="1103"/>
                  </a:cxn>
                  <a:cxn ang="0">
                    <a:pos x="144" y="1250"/>
                  </a:cxn>
                  <a:cxn ang="0">
                    <a:pos x="211" y="1359"/>
                  </a:cxn>
                  <a:cxn ang="0">
                    <a:pos x="296" y="1435"/>
                  </a:cxn>
                  <a:cxn ang="0">
                    <a:pos x="400" y="1478"/>
                  </a:cxn>
                  <a:cxn ang="0">
                    <a:pos x="522" y="1492"/>
                  </a:cxn>
                  <a:cxn ang="0">
                    <a:pos x="621" y="1481"/>
                  </a:cxn>
                  <a:cxn ang="0">
                    <a:pos x="702" y="1451"/>
                  </a:cxn>
                  <a:cxn ang="0">
                    <a:pos x="764" y="1404"/>
                  </a:cxn>
                  <a:cxn ang="0">
                    <a:pos x="805" y="1343"/>
                  </a:cxn>
                  <a:cxn ang="0">
                    <a:pos x="824" y="1270"/>
                  </a:cxn>
                  <a:cxn ang="0">
                    <a:pos x="818" y="1175"/>
                  </a:cxn>
                  <a:cxn ang="0">
                    <a:pos x="790" y="1117"/>
                  </a:cxn>
                  <a:cxn ang="0">
                    <a:pos x="713" y="1047"/>
                  </a:cxn>
                  <a:cxn ang="0">
                    <a:pos x="474" y="931"/>
                  </a:cxn>
                  <a:cxn ang="0">
                    <a:pos x="241" y="815"/>
                  </a:cxn>
                  <a:cxn ang="0">
                    <a:pos x="146" y="736"/>
                  </a:cxn>
                  <a:cxn ang="0">
                    <a:pos x="76" y="636"/>
                  </a:cxn>
                  <a:cxn ang="0">
                    <a:pos x="41" y="507"/>
                  </a:cxn>
                  <a:cxn ang="0">
                    <a:pos x="51" y="349"/>
                  </a:cxn>
                  <a:cxn ang="0">
                    <a:pos x="112" y="215"/>
                  </a:cxn>
                  <a:cxn ang="0">
                    <a:pos x="213" y="114"/>
                  </a:cxn>
                  <a:cxn ang="0">
                    <a:pos x="340" y="44"/>
                  </a:cxn>
                  <a:cxn ang="0">
                    <a:pos x="480" y="8"/>
                  </a:cxn>
                  <a:cxn ang="0">
                    <a:pos x="645" y="2"/>
                  </a:cxn>
                  <a:cxn ang="0">
                    <a:pos x="857" y="31"/>
                  </a:cxn>
                  <a:cxn ang="0">
                    <a:pos x="926" y="33"/>
                  </a:cxn>
                  <a:cxn ang="0">
                    <a:pos x="1033" y="496"/>
                  </a:cxn>
                  <a:cxn ang="0">
                    <a:pos x="930" y="389"/>
                  </a:cxn>
                  <a:cxn ang="0">
                    <a:pos x="893" y="281"/>
                  </a:cxn>
                  <a:cxn ang="0">
                    <a:pos x="834" y="195"/>
                  </a:cxn>
                  <a:cxn ang="0">
                    <a:pos x="752" y="135"/>
                  </a:cxn>
                  <a:cxn ang="0">
                    <a:pos x="641" y="103"/>
                  </a:cxn>
                  <a:cxn ang="0">
                    <a:pos x="490" y="108"/>
                  </a:cxn>
                  <a:cxn ang="0">
                    <a:pos x="403" y="142"/>
                  </a:cxn>
                  <a:cxn ang="0">
                    <a:pos x="346" y="187"/>
                  </a:cxn>
                  <a:cxn ang="0">
                    <a:pos x="308" y="247"/>
                  </a:cxn>
                  <a:cxn ang="0">
                    <a:pos x="292" y="320"/>
                  </a:cxn>
                  <a:cxn ang="0">
                    <a:pos x="298" y="397"/>
                  </a:cxn>
                  <a:cxn ang="0">
                    <a:pos x="328" y="459"/>
                  </a:cxn>
                  <a:cxn ang="0">
                    <a:pos x="396" y="521"/>
                  </a:cxn>
                  <a:cxn ang="0">
                    <a:pos x="608" y="633"/>
                  </a:cxn>
                  <a:cxn ang="0">
                    <a:pos x="875" y="764"/>
                  </a:cxn>
                  <a:cxn ang="0">
                    <a:pos x="992" y="847"/>
                  </a:cxn>
                  <a:cxn ang="0">
                    <a:pos x="1062" y="933"/>
                  </a:cxn>
                  <a:cxn ang="0">
                    <a:pos x="1099" y="1039"/>
                  </a:cxn>
                  <a:cxn ang="0">
                    <a:pos x="1097" y="1187"/>
                  </a:cxn>
                  <a:cxn ang="0">
                    <a:pos x="1045" y="1335"/>
                  </a:cxn>
                  <a:cxn ang="0">
                    <a:pos x="948" y="1450"/>
                  </a:cxn>
                  <a:cxn ang="0">
                    <a:pos x="817" y="1532"/>
                  </a:cxn>
                  <a:cxn ang="0">
                    <a:pos x="663" y="1579"/>
                  </a:cxn>
                  <a:cxn ang="0">
                    <a:pos x="488" y="1591"/>
                  </a:cxn>
                  <a:cxn ang="0">
                    <a:pos x="319" y="1573"/>
                  </a:cxn>
                  <a:cxn ang="0">
                    <a:pos x="178" y="1544"/>
                  </a:cxn>
                </a:cxnLst>
                <a:rect l="0" t="0" r="r" b="b"/>
                <a:pathLst>
                  <a:path w="1105" h="1592">
                    <a:moveTo>
                      <a:pt x="165" y="1544"/>
                    </a:moveTo>
                    <a:lnTo>
                      <a:pt x="148" y="1545"/>
                    </a:lnTo>
                    <a:lnTo>
                      <a:pt x="122" y="1549"/>
                    </a:lnTo>
                    <a:lnTo>
                      <a:pt x="105" y="1553"/>
                    </a:lnTo>
                    <a:lnTo>
                      <a:pt x="87" y="1557"/>
                    </a:lnTo>
                    <a:lnTo>
                      <a:pt x="66" y="1563"/>
                    </a:lnTo>
                    <a:lnTo>
                      <a:pt x="45" y="1570"/>
                    </a:lnTo>
                    <a:lnTo>
                      <a:pt x="33" y="1570"/>
                    </a:lnTo>
                    <a:lnTo>
                      <a:pt x="0" y="1045"/>
                    </a:lnTo>
                    <a:lnTo>
                      <a:pt x="80" y="1045"/>
                    </a:lnTo>
                    <a:lnTo>
                      <a:pt x="87" y="1075"/>
                    </a:lnTo>
                    <a:lnTo>
                      <a:pt x="93" y="1103"/>
                    </a:lnTo>
                    <a:lnTo>
                      <a:pt x="101" y="1130"/>
                    </a:lnTo>
                    <a:lnTo>
                      <a:pt x="108" y="1155"/>
                    </a:lnTo>
                    <a:lnTo>
                      <a:pt x="116" y="1181"/>
                    </a:lnTo>
                    <a:lnTo>
                      <a:pt x="124" y="1205"/>
                    </a:lnTo>
                    <a:lnTo>
                      <a:pt x="134" y="1227"/>
                    </a:lnTo>
                    <a:lnTo>
                      <a:pt x="144" y="1250"/>
                    </a:lnTo>
                    <a:lnTo>
                      <a:pt x="153" y="1270"/>
                    </a:lnTo>
                    <a:lnTo>
                      <a:pt x="164" y="1289"/>
                    </a:lnTo>
                    <a:lnTo>
                      <a:pt x="175" y="1309"/>
                    </a:lnTo>
                    <a:lnTo>
                      <a:pt x="186" y="1327"/>
                    </a:lnTo>
                    <a:lnTo>
                      <a:pt x="198" y="1343"/>
                    </a:lnTo>
                    <a:lnTo>
                      <a:pt x="211" y="1359"/>
                    </a:lnTo>
                    <a:lnTo>
                      <a:pt x="224" y="1374"/>
                    </a:lnTo>
                    <a:lnTo>
                      <a:pt x="237" y="1388"/>
                    </a:lnTo>
                    <a:lnTo>
                      <a:pt x="251" y="1401"/>
                    </a:lnTo>
                    <a:lnTo>
                      <a:pt x="266" y="1414"/>
                    </a:lnTo>
                    <a:lnTo>
                      <a:pt x="281" y="1424"/>
                    </a:lnTo>
                    <a:lnTo>
                      <a:pt x="296" y="1435"/>
                    </a:lnTo>
                    <a:lnTo>
                      <a:pt x="312" y="1444"/>
                    </a:lnTo>
                    <a:lnTo>
                      <a:pt x="328" y="1452"/>
                    </a:lnTo>
                    <a:lnTo>
                      <a:pt x="345" y="1461"/>
                    </a:lnTo>
                    <a:lnTo>
                      <a:pt x="363" y="1467"/>
                    </a:lnTo>
                    <a:lnTo>
                      <a:pt x="381" y="1473"/>
                    </a:lnTo>
                    <a:lnTo>
                      <a:pt x="400" y="1478"/>
                    </a:lnTo>
                    <a:lnTo>
                      <a:pt x="419" y="1482"/>
                    </a:lnTo>
                    <a:lnTo>
                      <a:pt x="439" y="1487"/>
                    </a:lnTo>
                    <a:lnTo>
                      <a:pt x="459" y="1489"/>
                    </a:lnTo>
                    <a:lnTo>
                      <a:pt x="479" y="1491"/>
                    </a:lnTo>
                    <a:lnTo>
                      <a:pt x="501" y="1492"/>
                    </a:lnTo>
                    <a:lnTo>
                      <a:pt x="522" y="1492"/>
                    </a:lnTo>
                    <a:lnTo>
                      <a:pt x="539" y="1492"/>
                    </a:lnTo>
                    <a:lnTo>
                      <a:pt x="557" y="1491"/>
                    </a:lnTo>
                    <a:lnTo>
                      <a:pt x="574" y="1490"/>
                    </a:lnTo>
                    <a:lnTo>
                      <a:pt x="590" y="1488"/>
                    </a:lnTo>
                    <a:lnTo>
                      <a:pt x="606" y="1485"/>
                    </a:lnTo>
                    <a:lnTo>
                      <a:pt x="621" y="1481"/>
                    </a:lnTo>
                    <a:lnTo>
                      <a:pt x="636" y="1478"/>
                    </a:lnTo>
                    <a:lnTo>
                      <a:pt x="651" y="1474"/>
                    </a:lnTo>
                    <a:lnTo>
                      <a:pt x="664" y="1468"/>
                    </a:lnTo>
                    <a:lnTo>
                      <a:pt x="678" y="1464"/>
                    </a:lnTo>
                    <a:lnTo>
                      <a:pt x="691" y="1458"/>
                    </a:lnTo>
                    <a:lnTo>
                      <a:pt x="702" y="1451"/>
                    </a:lnTo>
                    <a:lnTo>
                      <a:pt x="714" y="1445"/>
                    </a:lnTo>
                    <a:lnTo>
                      <a:pt x="725" y="1437"/>
                    </a:lnTo>
                    <a:lnTo>
                      <a:pt x="736" y="1430"/>
                    </a:lnTo>
                    <a:lnTo>
                      <a:pt x="745" y="1421"/>
                    </a:lnTo>
                    <a:lnTo>
                      <a:pt x="755" y="1414"/>
                    </a:lnTo>
                    <a:lnTo>
                      <a:pt x="764" y="1404"/>
                    </a:lnTo>
                    <a:lnTo>
                      <a:pt x="772" y="1396"/>
                    </a:lnTo>
                    <a:lnTo>
                      <a:pt x="780" y="1386"/>
                    </a:lnTo>
                    <a:lnTo>
                      <a:pt x="787" y="1375"/>
                    </a:lnTo>
                    <a:lnTo>
                      <a:pt x="794" y="1364"/>
                    </a:lnTo>
                    <a:lnTo>
                      <a:pt x="800" y="1354"/>
                    </a:lnTo>
                    <a:lnTo>
                      <a:pt x="805" y="1343"/>
                    </a:lnTo>
                    <a:lnTo>
                      <a:pt x="810" y="1331"/>
                    </a:lnTo>
                    <a:lnTo>
                      <a:pt x="814" y="1319"/>
                    </a:lnTo>
                    <a:lnTo>
                      <a:pt x="817" y="1308"/>
                    </a:lnTo>
                    <a:lnTo>
                      <a:pt x="820" y="1296"/>
                    </a:lnTo>
                    <a:lnTo>
                      <a:pt x="823" y="1283"/>
                    </a:lnTo>
                    <a:lnTo>
                      <a:pt x="824" y="1270"/>
                    </a:lnTo>
                    <a:lnTo>
                      <a:pt x="825" y="1256"/>
                    </a:lnTo>
                    <a:lnTo>
                      <a:pt x="826" y="1243"/>
                    </a:lnTo>
                    <a:lnTo>
                      <a:pt x="825" y="1219"/>
                    </a:lnTo>
                    <a:lnTo>
                      <a:pt x="823" y="1196"/>
                    </a:lnTo>
                    <a:lnTo>
                      <a:pt x="820" y="1185"/>
                    </a:lnTo>
                    <a:lnTo>
                      <a:pt x="818" y="1175"/>
                    </a:lnTo>
                    <a:lnTo>
                      <a:pt x="815" y="1164"/>
                    </a:lnTo>
                    <a:lnTo>
                      <a:pt x="812" y="1154"/>
                    </a:lnTo>
                    <a:lnTo>
                      <a:pt x="808" y="1145"/>
                    </a:lnTo>
                    <a:lnTo>
                      <a:pt x="802" y="1135"/>
                    </a:lnTo>
                    <a:lnTo>
                      <a:pt x="797" y="1126"/>
                    </a:lnTo>
                    <a:lnTo>
                      <a:pt x="790" y="1117"/>
                    </a:lnTo>
                    <a:lnTo>
                      <a:pt x="784" y="1108"/>
                    </a:lnTo>
                    <a:lnTo>
                      <a:pt x="776" y="1098"/>
                    </a:lnTo>
                    <a:lnTo>
                      <a:pt x="768" y="1090"/>
                    </a:lnTo>
                    <a:lnTo>
                      <a:pt x="759" y="1081"/>
                    </a:lnTo>
                    <a:lnTo>
                      <a:pt x="738" y="1064"/>
                    </a:lnTo>
                    <a:lnTo>
                      <a:pt x="713" y="1047"/>
                    </a:lnTo>
                    <a:lnTo>
                      <a:pt x="684" y="1030"/>
                    </a:lnTo>
                    <a:lnTo>
                      <a:pt x="652" y="1012"/>
                    </a:lnTo>
                    <a:lnTo>
                      <a:pt x="614" y="992"/>
                    </a:lnTo>
                    <a:lnTo>
                      <a:pt x="573" y="973"/>
                    </a:lnTo>
                    <a:lnTo>
                      <a:pt x="525" y="953"/>
                    </a:lnTo>
                    <a:lnTo>
                      <a:pt x="474" y="931"/>
                    </a:lnTo>
                    <a:lnTo>
                      <a:pt x="433" y="914"/>
                    </a:lnTo>
                    <a:lnTo>
                      <a:pt x="394" y="896"/>
                    </a:lnTo>
                    <a:lnTo>
                      <a:pt x="354" y="877"/>
                    </a:lnTo>
                    <a:lnTo>
                      <a:pt x="315" y="858"/>
                    </a:lnTo>
                    <a:lnTo>
                      <a:pt x="278" y="837"/>
                    </a:lnTo>
                    <a:lnTo>
                      <a:pt x="241" y="815"/>
                    </a:lnTo>
                    <a:lnTo>
                      <a:pt x="224" y="803"/>
                    </a:lnTo>
                    <a:lnTo>
                      <a:pt x="207" y="791"/>
                    </a:lnTo>
                    <a:lnTo>
                      <a:pt x="191" y="778"/>
                    </a:lnTo>
                    <a:lnTo>
                      <a:pt x="176" y="765"/>
                    </a:lnTo>
                    <a:lnTo>
                      <a:pt x="160" y="751"/>
                    </a:lnTo>
                    <a:lnTo>
                      <a:pt x="146" y="736"/>
                    </a:lnTo>
                    <a:lnTo>
                      <a:pt x="132" y="721"/>
                    </a:lnTo>
                    <a:lnTo>
                      <a:pt x="119" y="706"/>
                    </a:lnTo>
                    <a:lnTo>
                      <a:pt x="107" y="690"/>
                    </a:lnTo>
                    <a:lnTo>
                      <a:pt x="96" y="673"/>
                    </a:lnTo>
                    <a:lnTo>
                      <a:pt x="86" y="654"/>
                    </a:lnTo>
                    <a:lnTo>
                      <a:pt x="76" y="636"/>
                    </a:lnTo>
                    <a:lnTo>
                      <a:pt x="67" y="617"/>
                    </a:lnTo>
                    <a:lnTo>
                      <a:pt x="60" y="596"/>
                    </a:lnTo>
                    <a:lnTo>
                      <a:pt x="53" y="575"/>
                    </a:lnTo>
                    <a:lnTo>
                      <a:pt x="48" y="554"/>
                    </a:lnTo>
                    <a:lnTo>
                      <a:pt x="44" y="531"/>
                    </a:lnTo>
                    <a:lnTo>
                      <a:pt x="41" y="507"/>
                    </a:lnTo>
                    <a:lnTo>
                      <a:pt x="39" y="483"/>
                    </a:lnTo>
                    <a:lnTo>
                      <a:pt x="38" y="457"/>
                    </a:lnTo>
                    <a:lnTo>
                      <a:pt x="39" y="428"/>
                    </a:lnTo>
                    <a:lnTo>
                      <a:pt x="42" y="401"/>
                    </a:lnTo>
                    <a:lnTo>
                      <a:pt x="46" y="374"/>
                    </a:lnTo>
                    <a:lnTo>
                      <a:pt x="51" y="349"/>
                    </a:lnTo>
                    <a:lnTo>
                      <a:pt x="58" y="324"/>
                    </a:lnTo>
                    <a:lnTo>
                      <a:pt x="66" y="300"/>
                    </a:lnTo>
                    <a:lnTo>
                      <a:pt x="76" y="278"/>
                    </a:lnTo>
                    <a:lnTo>
                      <a:pt x="87" y="256"/>
                    </a:lnTo>
                    <a:lnTo>
                      <a:pt x="100" y="235"/>
                    </a:lnTo>
                    <a:lnTo>
                      <a:pt x="112" y="215"/>
                    </a:lnTo>
                    <a:lnTo>
                      <a:pt x="126" y="196"/>
                    </a:lnTo>
                    <a:lnTo>
                      <a:pt x="142" y="178"/>
                    </a:lnTo>
                    <a:lnTo>
                      <a:pt x="159" y="160"/>
                    </a:lnTo>
                    <a:lnTo>
                      <a:pt x="176" y="144"/>
                    </a:lnTo>
                    <a:lnTo>
                      <a:pt x="194" y="128"/>
                    </a:lnTo>
                    <a:lnTo>
                      <a:pt x="213" y="114"/>
                    </a:lnTo>
                    <a:lnTo>
                      <a:pt x="233" y="100"/>
                    </a:lnTo>
                    <a:lnTo>
                      <a:pt x="253" y="87"/>
                    </a:lnTo>
                    <a:lnTo>
                      <a:pt x="273" y="75"/>
                    </a:lnTo>
                    <a:lnTo>
                      <a:pt x="295" y="63"/>
                    </a:lnTo>
                    <a:lnTo>
                      <a:pt x="317" y="54"/>
                    </a:lnTo>
                    <a:lnTo>
                      <a:pt x="340" y="44"/>
                    </a:lnTo>
                    <a:lnTo>
                      <a:pt x="362" y="36"/>
                    </a:lnTo>
                    <a:lnTo>
                      <a:pt x="386" y="28"/>
                    </a:lnTo>
                    <a:lnTo>
                      <a:pt x="410" y="22"/>
                    </a:lnTo>
                    <a:lnTo>
                      <a:pt x="433" y="16"/>
                    </a:lnTo>
                    <a:lnTo>
                      <a:pt x="457" y="11"/>
                    </a:lnTo>
                    <a:lnTo>
                      <a:pt x="480" y="8"/>
                    </a:lnTo>
                    <a:lnTo>
                      <a:pt x="505" y="4"/>
                    </a:lnTo>
                    <a:lnTo>
                      <a:pt x="529" y="2"/>
                    </a:lnTo>
                    <a:lnTo>
                      <a:pt x="552" y="0"/>
                    </a:lnTo>
                    <a:lnTo>
                      <a:pt x="576" y="0"/>
                    </a:lnTo>
                    <a:lnTo>
                      <a:pt x="612" y="0"/>
                    </a:lnTo>
                    <a:lnTo>
                      <a:pt x="645" y="2"/>
                    </a:lnTo>
                    <a:lnTo>
                      <a:pt x="675" y="3"/>
                    </a:lnTo>
                    <a:lnTo>
                      <a:pt x="702" y="6"/>
                    </a:lnTo>
                    <a:lnTo>
                      <a:pt x="752" y="12"/>
                    </a:lnTo>
                    <a:lnTo>
                      <a:pt x="793" y="18"/>
                    </a:lnTo>
                    <a:lnTo>
                      <a:pt x="828" y="25"/>
                    </a:lnTo>
                    <a:lnTo>
                      <a:pt x="857" y="31"/>
                    </a:lnTo>
                    <a:lnTo>
                      <a:pt x="871" y="33"/>
                    </a:lnTo>
                    <a:lnTo>
                      <a:pt x="883" y="34"/>
                    </a:lnTo>
                    <a:lnTo>
                      <a:pt x="894" y="36"/>
                    </a:lnTo>
                    <a:lnTo>
                      <a:pt x="906" y="37"/>
                    </a:lnTo>
                    <a:lnTo>
                      <a:pt x="915" y="36"/>
                    </a:lnTo>
                    <a:lnTo>
                      <a:pt x="926" y="33"/>
                    </a:lnTo>
                    <a:lnTo>
                      <a:pt x="938" y="29"/>
                    </a:lnTo>
                    <a:lnTo>
                      <a:pt x="953" y="24"/>
                    </a:lnTo>
                    <a:lnTo>
                      <a:pt x="984" y="12"/>
                    </a:lnTo>
                    <a:lnTo>
                      <a:pt x="1011" y="0"/>
                    </a:lnTo>
                    <a:lnTo>
                      <a:pt x="1023" y="0"/>
                    </a:lnTo>
                    <a:lnTo>
                      <a:pt x="1033" y="496"/>
                    </a:lnTo>
                    <a:lnTo>
                      <a:pt x="946" y="496"/>
                    </a:lnTo>
                    <a:lnTo>
                      <a:pt x="944" y="473"/>
                    </a:lnTo>
                    <a:lnTo>
                      <a:pt x="941" y="452"/>
                    </a:lnTo>
                    <a:lnTo>
                      <a:pt x="937" y="430"/>
                    </a:lnTo>
                    <a:lnTo>
                      <a:pt x="934" y="410"/>
                    </a:lnTo>
                    <a:lnTo>
                      <a:pt x="930" y="389"/>
                    </a:lnTo>
                    <a:lnTo>
                      <a:pt x="926" y="370"/>
                    </a:lnTo>
                    <a:lnTo>
                      <a:pt x="920" y="351"/>
                    </a:lnTo>
                    <a:lnTo>
                      <a:pt x="915" y="333"/>
                    </a:lnTo>
                    <a:lnTo>
                      <a:pt x="908" y="314"/>
                    </a:lnTo>
                    <a:lnTo>
                      <a:pt x="901" y="297"/>
                    </a:lnTo>
                    <a:lnTo>
                      <a:pt x="893" y="281"/>
                    </a:lnTo>
                    <a:lnTo>
                      <a:pt x="886" y="265"/>
                    </a:lnTo>
                    <a:lnTo>
                      <a:pt x="876" y="249"/>
                    </a:lnTo>
                    <a:lnTo>
                      <a:pt x="868" y="235"/>
                    </a:lnTo>
                    <a:lnTo>
                      <a:pt x="857" y="221"/>
                    </a:lnTo>
                    <a:lnTo>
                      <a:pt x="846" y="207"/>
                    </a:lnTo>
                    <a:lnTo>
                      <a:pt x="834" y="195"/>
                    </a:lnTo>
                    <a:lnTo>
                      <a:pt x="823" y="182"/>
                    </a:lnTo>
                    <a:lnTo>
                      <a:pt x="810" y="172"/>
                    </a:lnTo>
                    <a:lnTo>
                      <a:pt x="796" y="161"/>
                    </a:lnTo>
                    <a:lnTo>
                      <a:pt x="782" y="151"/>
                    </a:lnTo>
                    <a:lnTo>
                      <a:pt x="767" y="143"/>
                    </a:lnTo>
                    <a:lnTo>
                      <a:pt x="752" y="135"/>
                    </a:lnTo>
                    <a:lnTo>
                      <a:pt x="735" y="128"/>
                    </a:lnTo>
                    <a:lnTo>
                      <a:pt x="717" y="121"/>
                    </a:lnTo>
                    <a:lnTo>
                      <a:pt x="700" y="115"/>
                    </a:lnTo>
                    <a:lnTo>
                      <a:pt x="681" y="111"/>
                    </a:lnTo>
                    <a:lnTo>
                      <a:pt x="662" y="106"/>
                    </a:lnTo>
                    <a:lnTo>
                      <a:pt x="641" y="103"/>
                    </a:lnTo>
                    <a:lnTo>
                      <a:pt x="621" y="101"/>
                    </a:lnTo>
                    <a:lnTo>
                      <a:pt x="598" y="100"/>
                    </a:lnTo>
                    <a:lnTo>
                      <a:pt x="576" y="99"/>
                    </a:lnTo>
                    <a:lnTo>
                      <a:pt x="546" y="100"/>
                    </a:lnTo>
                    <a:lnTo>
                      <a:pt x="517" y="103"/>
                    </a:lnTo>
                    <a:lnTo>
                      <a:pt x="490" y="108"/>
                    </a:lnTo>
                    <a:lnTo>
                      <a:pt x="463" y="116"/>
                    </a:lnTo>
                    <a:lnTo>
                      <a:pt x="450" y="120"/>
                    </a:lnTo>
                    <a:lnTo>
                      <a:pt x="439" y="125"/>
                    </a:lnTo>
                    <a:lnTo>
                      <a:pt x="426" y="130"/>
                    </a:lnTo>
                    <a:lnTo>
                      <a:pt x="415" y="135"/>
                    </a:lnTo>
                    <a:lnTo>
                      <a:pt x="403" y="142"/>
                    </a:lnTo>
                    <a:lnTo>
                      <a:pt x="392" y="148"/>
                    </a:lnTo>
                    <a:lnTo>
                      <a:pt x="383" y="155"/>
                    </a:lnTo>
                    <a:lnTo>
                      <a:pt x="373" y="162"/>
                    </a:lnTo>
                    <a:lnTo>
                      <a:pt x="363" y="171"/>
                    </a:lnTo>
                    <a:lnTo>
                      <a:pt x="355" y="178"/>
                    </a:lnTo>
                    <a:lnTo>
                      <a:pt x="346" y="187"/>
                    </a:lnTo>
                    <a:lnTo>
                      <a:pt x="339" y="196"/>
                    </a:lnTo>
                    <a:lnTo>
                      <a:pt x="331" y="205"/>
                    </a:lnTo>
                    <a:lnTo>
                      <a:pt x="325" y="216"/>
                    </a:lnTo>
                    <a:lnTo>
                      <a:pt x="318" y="225"/>
                    </a:lnTo>
                    <a:lnTo>
                      <a:pt x="313" y="236"/>
                    </a:lnTo>
                    <a:lnTo>
                      <a:pt x="308" y="247"/>
                    </a:lnTo>
                    <a:lnTo>
                      <a:pt x="303" y="259"/>
                    </a:lnTo>
                    <a:lnTo>
                      <a:pt x="299" y="270"/>
                    </a:lnTo>
                    <a:lnTo>
                      <a:pt x="297" y="282"/>
                    </a:lnTo>
                    <a:lnTo>
                      <a:pt x="294" y="294"/>
                    </a:lnTo>
                    <a:lnTo>
                      <a:pt x="293" y="307"/>
                    </a:lnTo>
                    <a:lnTo>
                      <a:pt x="292" y="320"/>
                    </a:lnTo>
                    <a:lnTo>
                      <a:pt x="291" y="334"/>
                    </a:lnTo>
                    <a:lnTo>
                      <a:pt x="292" y="348"/>
                    </a:lnTo>
                    <a:lnTo>
                      <a:pt x="292" y="361"/>
                    </a:lnTo>
                    <a:lnTo>
                      <a:pt x="294" y="373"/>
                    </a:lnTo>
                    <a:lnTo>
                      <a:pt x="296" y="385"/>
                    </a:lnTo>
                    <a:lnTo>
                      <a:pt x="298" y="397"/>
                    </a:lnTo>
                    <a:lnTo>
                      <a:pt x="301" y="409"/>
                    </a:lnTo>
                    <a:lnTo>
                      <a:pt x="306" y="420"/>
                    </a:lnTo>
                    <a:lnTo>
                      <a:pt x="310" y="430"/>
                    </a:lnTo>
                    <a:lnTo>
                      <a:pt x="315" y="440"/>
                    </a:lnTo>
                    <a:lnTo>
                      <a:pt x="322" y="450"/>
                    </a:lnTo>
                    <a:lnTo>
                      <a:pt x="328" y="459"/>
                    </a:lnTo>
                    <a:lnTo>
                      <a:pt x="336" y="469"/>
                    </a:lnTo>
                    <a:lnTo>
                      <a:pt x="344" y="477"/>
                    </a:lnTo>
                    <a:lnTo>
                      <a:pt x="353" y="487"/>
                    </a:lnTo>
                    <a:lnTo>
                      <a:pt x="362" y="496"/>
                    </a:lnTo>
                    <a:lnTo>
                      <a:pt x="373" y="504"/>
                    </a:lnTo>
                    <a:lnTo>
                      <a:pt x="396" y="521"/>
                    </a:lnTo>
                    <a:lnTo>
                      <a:pt x="422" y="539"/>
                    </a:lnTo>
                    <a:lnTo>
                      <a:pt x="453" y="556"/>
                    </a:lnTo>
                    <a:lnTo>
                      <a:pt x="486" y="574"/>
                    </a:lnTo>
                    <a:lnTo>
                      <a:pt x="523" y="592"/>
                    </a:lnTo>
                    <a:lnTo>
                      <a:pt x="564" y="611"/>
                    </a:lnTo>
                    <a:lnTo>
                      <a:pt x="608" y="633"/>
                    </a:lnTo>
                    <a:lnTo>
                      <a:pt x="657" y="654"/>
                    </a:lnTo>
                    <a:lnTo>
                      <a:pt x="705" y="677"/>
                    </a:lnTo>
                    <a:lnTo>
                      <a:pt x="751" y="698"/>
                    </a:lnTo>
                    <a:lnTo>
                      <a:pt x="795" y="721"/>
                    </a:lnTo>
                    <a:lnTo>
                      <a:pt x="837" y="742"/>
                    </a:lnTo>
                    <a:lnTo>
                      <a:pt x="875" y="764"/>
                    </a:lnTo>
                    <a:lnTo>
                      <a:pt x="912" y="786"/>
                    </a:lnTo>
                    <a:lnTo>
                      <a:pt x="930" y="798"/>
                    </a:lnTo>
                    <a:lnTo>
                      <a:pt x="946" y="810"/>
                    </a:lnTo>
                    <a:lnTo>
                      <a:pt x="962" y="822"/>
                    </a:lnTo>
                    <a:lnTo>
                      <a:pt x="978" y="835"/>
                    </a:lnTo>
                    <a:lnTo>
                      <a:pt x="992" y="847"/>
                    </a:lnTo>
                    <a:lnTo>
                      <a:pt x="1006" y="860"/>
                    </a:lnTo>
                    <a:lnTo>
                      <a:pt x="1019" y="874"/>
                    </a:lnTo>
                    <a:lnTo>
                      <a:pt x="1031" y="888"/>
                    </a:lnTo>
                    <a:lnTo>
                      <a:pt x="1043" y="902"/>
                    </a:lnTo>
                    <a:lnTo>
                      <a:pt x="1053" y="917"/>
                    </a:lnTo>
                    <a:lnTo>
                      <a:pt x="1062" y="933"/>
                    </a:lnTo>
                    <a:lnTo>
                      <a:pt x="1070" y="949"/>
                    </a:lnTo>
                    <a:lnTo>
                      <a:pt x="1079" y="965"/>
                    </a:lnTo>
                    <a:lnTo>
                      <a:pt x="1085" y="983"/>
                    </a:lnTo>
                    <a:lnTo>
                      <a:pt x="1091" y="1001"/>
                    </a:lnTo>
                    <a:lnTo>
                      <a:pt x="1096" y="1020"/>
                    </a:lnTo>
                    <a:lnTo>
                      <a:pt x="1099" y="1039"/>
                    </a:lnTo>
                    <a:lnTo>
                      <a:pt x="1103" y="1060"/>
                    </a:lnTo>
                    <a:lnTo>
                      <a:pt x="1104" y="1080"/>
                    </a:lnTo>
                    <a:lnTo>
                      <a:pt x="1105" y="1102"/>
                    </a:lnTo>
                    <a:lnTo>
                      <a:pt x="1104" y="1132"/>
                    </a:lnTo>
                    <a:lnTo>
                      <a:pt x="1102" y="1161"/>
                    </a:lnTo>
                    <a:lnTo>
                      <a:pt x="1097" y="1187"/>
                    </a:lnTo>
                    <a:lnTo>
                      <a:pt x="1092" y="1214"/>
                    </a:lnTo>
                    <a:lnTo>
                      <a:pt x="1085" y="1241"/>
                    </a:lnTo>
                    <a:lnTo>
                      <a:pt x="1077" y="1266"/>
                    </a:lnTo>
                    <a:lnTo>
                      <a:pt x="1067" y="1289"/>
                    </a:lnTo>
                    <a:lnTo>
                      <a:pt x="1056" y="1313"/>
                    </a:lnTo>
                    <a:lnTo>
                      <a:pt x="1045" y="1335"/>
                    </a:lnTo>
                    <a:lnTo>
                      <a:pt x="1031" y="1357"/>
                    </a:lnTo>
                    <a:lnTo>
                      <a:pt x="1017" y="1377"/>
                    </a:lnTo>
                    <a:lnTo>
                      <a:pt x="1001" y="1397"/>
                    </a:lnTo>
                    <a:lnTo>
                      <a:pt x="985" y="1416"/>
                    </a:lnTo>
                    <a:lnTo>
                      <a:pt x="966" y="1433"/>
                    </a:lnTo>
                    <a:lnTo>
                      <a:pt x="948" y="1450"/>
                    </a:lnTo>
                    <a:lnTo>
                      <a:pt x="928" y="1466"/>
                    </a:lnTo>
                    <a:lnTo>
                      <a:pt x="907" y="1481"/>
                    </a:lnTo>
                    <a:lnTo>
                      <a:pt x="886" y="1495"/>
                    </a:lnTo>
                    <a:lnTo>
                      <a:pt x="863" y="1508"/>
                    </a:lnTo>
                    <a:lnTo>
                      <a:pt x="841" y="1521"/>
                    </a:lnTo>
                    <a:lnTo>
                      <a:pt x="817" y="1532"/>
                    </a:lnTo>
                    <a:lnTo>
                      <a:pt x="793" y="1542"/>
                    </a:lnTo>
                    <a:lnTo>
                      <a:pt x="768" y="1551"/>
                    </a:lnTo>
                    <a:lnTo>
                      <a:pt x="742" y="1560"/>
                    </a:lnTo>
                    <a:lnTo>
                      <a:pt x="716" y="1567"/>
                    </a:lnTo>
                    <a:lnTo>
                      <a:pt x="690" y="1574"/>
                    </a:lnTo>
                    <a:lnTo>
                      <a:pt x="663" y="1579"/>
                    </a:lnTo>
                    <a:lnTo>
                      <a:pt x="635" y="1583"/>
                    </a:lnTo>
                    <a:lnTo>
                      <a:pt x="607" y="1588"/>
                    </a:lnTo>
                    <a:lnTo>
                      <a:pt x="579" y="1590"/>
                    </a:lnTo>
                    <a:lnTo>
                      <a:pt x="550" y="1591"/>
                    </a:lnTo>
                    <a:lnTo>
                      <a:pt x="522" y="1592"/>
                    </a:lnTo>
                    <a:lnTo>
                      <a:pt x="488" y="1591"/>
                    </a:lnTo>
                    <a:lnTo>
                      <a:pt x="455" y="1590"/>
                    </a:lnTo>
                    <a:lnTo>
                      <a:pt x="425" y="1588"/>
                    </a:lnTo>
                    <a:lnTo>
                      <a:pt x="396" y="1584"/>
                    </a:lnTo>
                    <a:lnTo>
                      <a:pt x="369" y="1580"/>
                    </a:lnTo>
                    <a:lnTo>
                      <a:pt x="343" y="1577"/>
                    </a:lnTo>
                    <a:lnTo>
                      <a:pt x="319" y="1573"/>
                    </a:lnTo>
                    <a:lnTo>
                      <a:pt x="297" y="1567"/>
                    </a:lnTo>
                    <a:lnTo>
                      <a:pt x="257" y="1559"/>
                    </a:lnTo>
                    <a:lnTo>
                      <a:pt x="222" y="1551"/>
                    </a:lnTo>
                    <a:lnTo>
                      <a:pt x="206" y="1548"/>
                    </a:lnTo>
                    <a:lnTo>
                      <a:pt x="192" y="1546"/>
                    </a:lnTo>
                    <a:lnTo>
                      <a:pt x="178" y="1544"/>
                    </a:lnTo>
                    <a:lnTo>
                      <a:pt x="165" y="15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65" name="Freeform 11"/>
              <p:cNvSpPr>
                <a:spLocks/>
              </p:cNvSpPr>
              <p:nvPr/>
            </p:nvSpPr>
            <p:spPr bwMode="auto">
              <a:xfrm>
                <a:off x="3351213" y="-557212"/>
                <a:ext cx="114300" cy="219075"/>
              </a:xfrm>
              <a:custGeom>
                <a:avLst/>
                <a:gdLst/>
                <a:ahLst/>
                <a:cxnLst>
                  <a:cxn ang="0">
                    <a:pos x="177" y="1479"/>
                  </a:cxn>
                  <a:cxn ang="0">
                    <a:pos x="180" y="1307"/>
                  </a:cxn>
                  <a:cxn ang="0">
                    <a:pos x="183" y="1110"/>
                  </a:cxn>
                  <a:cxn ang="0">
                    <a:pos x="188" y="899"/>
                  </a:cxn>
                  <a:cxn ang="0">
                    <a:pos x="194" y="676"/>
                  </a:cxn>
                  <a:cxn ang="0">
                    <a:pos x="0" y="526"/>
                  </a:cxn>
                  <a:cxn ang="0">
                    <a:pos x="68" y="425"/>
                  </a:cxn>
                  <a:cxn ang="0">
                    <a:pos x="161" y="346"/>
                  </a:cxn>
                  <a:cxn ang="0">
                    <a:pos x="245" y="262"/>
                  </a:cxn>
                  <a:cxn ang="0">
                    <a:pos x="327" y="172"/>
                  </a:cxn>
                  <a:cxn ang="0">
                    <a:pos x="467" y="0"/>
                  </a:cxn>
                  <a:cxn ang="0">
                    <a:pos x="978" y="387"/>
                  </a:cxn>
                  <a:cxn ang="0">
                    <a:pos x="504" y="1507"/>
                  </a:cxn>
                  <a:cxn ang="0">
                    <a:pos x="509" y="1581"/>
                  </a:cxn>
                  <a:cxn ang="0">
                    <a:pos x="519" y="1619"/>
                  </a:cxn>
                  <a:cxn ang="0">
                    <a:pos x="532" y="1651"/>
                  </a:cxn>
                  <a:cxn ang="0">
                    <a:pos x="549" y="1679"/>
                  </a:cxn>
                  <a:cxn ang="0">
                    <a:pos x="569" y="1701"/>
                  </a:cxn>
                  <a:cxn ang="0">
                    <a:pos x="593" y="1720"/>
                  </a:cxn>
                  <a:cxn ang="0">
                    <a:pos x="621" y="1733"/>
                  </a:cxn>
                  <a:cxn ang="0">
                    <a:pos x="672" y="1747"/>
                  </a:cxn>
                  <a:cxn ang="0">
                    <a:pos x="736" y="1750"/>
                  </a:cxn>
                  <a:cxn ang="0">
                    <a:pos x="782" y="1743"/>
                  </a:cxn>
                  <a:cxn ang="0">
                    <a:pos x="827" y="1728"/>
                  </a:cxn>
                  <a:cxn ang="0">
                    <a:pos x="873" y="1706"/>
                  </a:cxn>
                  <a:cxn ang="0">
                    <a:pos x="939" y="1663"/>
                  </a:cxn>
                  <a:cxn ang="0">
                    <a:pos x="980" y="1724"/>
                  </a:cxn>
                  <a:cxn ang="0">
                    <a:pos x="890" y="1797"/>
                  </a:cxn>
                  <a:cxn ang="0">
                    <a:pos x="803" y="1854"/>
                  </a:cxn>
                  <a:cxn ang="0">
                    <a:pos x="717" y="1896"/>
                  </a:cxn>
                  <a:cxn ang="0">
                    <a:pos x="628" y="1922"/>
                  </a:cxn>
                  <a:cxn ang="0">
                    <a:pos x="534" y="1931"/>
                  </a:cxn>
                  <a:cxn ang="0">
                    <a:pos x="476" y="1927"/>
                  </a:cxn>
                  <a:cxn ang="0">
                    <a:pos x="421" y="1916"/>
                  </a:cxn>
                  <a:cxn ang="0">
                    <a:pos x="372" y="1898"/>
                  </a:cxn>
                  <a:cxn ang="0">
                    <a:pos x="327" y="1873"/>
                  </a:cxn>
                  <a:cxn ang="0">
                    <a:pos x="287" y="1842"/>
                  </a:cxn>
                  <a:cxn ang="0">
                    <a:pos x="253" y="1805"/>
                  </a:cxn>
                  <a:cxn ang="0">
                    <a:pos x="224" y="1765"/>
                  </a:cxn>
                  <a:cxn ang="0">
                    <a:pos x="202" y="1718"/>
                  </a:cxn>
                  <a:cxn ang="0">
                    <a:pos x="186" y="1669"/>
                  </a:cxn>
                  <a:cxn ang="0">
                    <a:pos x="178" y="1617"/>
                  </a:cxn>
                </a:cxnLst>
                <a:rect l="0" t="0" r="r" b="b"/>
                <a:pathLst>
                  <a:path w="1011" h="1931">
                    <a:moveTo>
                      <a:pt x="177" y="1579"/>
                    </a:moveTo>
                    <a:lnTo>
                      <a:pt x="177" y="1531"/>
                    </a:lnTo>
                    <a:lnTo>
                      <a:pt x="177" y="1479"/>
                    </a:lnTo>
                    <a:lnTo>
                      <a:pt x="178" y="1425"/>
                    </a:lnTo>
                    <a:lnTo>
                      <a:pt x="179" y="1368"/>
                    </a:lnTo>
                    <a:lnTo>
                      <a:pt x="180" y="1307"/>
                    </a:lnTo>
                    <a:lnTo>
                      <a:pt x="181" y="1243"/>
                    </a:lnTo>
                    <a:lnTo>
                      <a:pt x="182" y="1178"/>
                    </a:lnTo>
                    <a:lnTo>
                      <a:pt x="183" y="1110"/>
                    </a:lnTo>
                    <a:lnTo>
                      <a:pt x="185" y="1042"/>
                    </a:lnTo>
                    <a:lnTo>
                      <a:pt x="186" y="971"/>
                    </a:lnTo>
                    <a:lnTo>
                      <a:pt x="188" y="899"/>
                    </a:lnTo>
                    <a:lnTo>
                      <a:pt x="191" y="825"/>
                    </a:lnTo>
                    <a:lnTo>
                      <a:pt x="192" y="751"/>
                    </a:lnTo>
                    <a:lnTo>
                      <a:pt x="194" y="676"/>
                    </a:lnTo>
                    <a:lnTo>
                      <a:pt x="196" y="601"/>
                    </a:lnTo>
                    <a:lnTo>
                      <a:pt x="197" y="526"/>
                    </a:lnTo>
                    <a:lnTo>
                      <a:pt x="0" y="526"/>
                    </a:lnTo>
                    <a:lnTo>
                      <a:pt x="0" y="478"/>
                    </a:lnTo>
                    <a:lnTo>
                      <a:pt x="34" y="452"/>
                    </a:lnTo>
                    <a:lnTo>
                      <a:pt x="68" y="425"/>
                    </a:lnTo>
                    <a:lnTo>
                      <a:pt x="101" y="399"/>
                    </a:lnTo>
                    <a:lnTo>
                      <a:pt x="132" y="372"/>
                    </a:lnTo>
                    <a:lnTo>
                      <a:pt x="161" y="346"/>
                    </a:lnTo>
                    <a:lnTo>
                      <a:pt x="190" y="319"/>
                    </a:lnTo>
                    <a:lnTo>
                      <a:pt x="219" y="291"/>
                    </a:lnTo>
                    <a:lnTo>
                      <a:pt x="245" y="262"/>
                    </a:lnTo>
                    <a:lnTo>
                      <a:pt x="273" y="233"/>
                    </a:lnTo>
                    <a:lnTo>
                      <a:pt x="300" y="203"/>
                    </a:lnTo>
                    <a:lnTo>
                      <a:pt x="327" y="172"/>
                    </a:lnTo>
                    <a:lnTo>
                      <a:pt x="355" y="140"/>
                    </a:lnTo>
                    <a:lnTo>
                      <a:pt x="409" y="72"/>
                    </a:lnTo>
                    <a:lnTo>
                      <a:pt x="467" y="0"/>
                    </a:lnTo>
                    <a:lnTo>
                      <a:pt x="504" y="0"/>
                    </a:lnTo>
                    <a:lnTo>
                      <a:pt x="504" y="387"/>
                    </a:lnTo>
                    <a:lnTo>
                      <a:pt x="978" y="387"/>
                    </a:lnTo>
                    <a:lnTo>
                      <a:pt x="978" y="523"/>
                    </a:lnTo>
                    <a:lnTo>
                      <a:pt x="504" y="523"/>
                    </a:lnTo>
                    <a:lnTo>
                      <a:pt x="504" y="1507"/>
                    </a:lnTo>
                    <a:lnTo>
                      <a:pt x="505" y="1538"/>
                    </a:lnTo>
                    <a:lnTo>
                      <a:pt x="508" y="1567"/>
                    </a:lnTo>
                    <a:lnTo>
                      <a:pt x="509" y="1581"/>
                    </a:lnTo>
                    <a:lnTo>
                      <a:pt x="512" y="1594"/>
                    </a:lnTo>
                    <a:lnTo>
                      <a:pt x="516" y="1607"/>
                    </a:lnTo>
                    <a:lnTo>
                      <a:pt x="519" y="1619"/>
                    </a:lnTo>
                    <a:lnTo>
                      <a:pt x="523" y="1630"/>
                    </a:lnTo>
                    <a:lnTo>
                      <a:pt x="527" y="1641"/>
                    </a:lnTo>
                    <a:lnTo>
                      <a:pt x="532" y="1651"/>
                    </a:lnTo>
                    <a:lnTo>
                      <a:pt x="537" y="1661"/>
                    </a:lnTo>
                    <a:lnTo>
                      <a:pt x="542" y="1670"/>
                    </a:lnTo>
                    <a:lnTo>
                      <a:pt x="549" y="1679"/>
                    </a:lnTo>
                    <a:lnTo>
                      <a:pt x="555" y="1686"/>
                    </a:lnTo>
                    <a:lnTo>
                      <a:pt x="562" y="1694"/>
                    </a:lnTo>
                    <a:lnTo>
                      <a:pt x="569" y="1701"/>
                    </a:lnTo>
                    <a:lnTo>
                      <a:pt x="577" y="1708"/>
                    </a:lnTo>
                    <a:lnTo>
                      <a:pt x="585" y="1714"/>
                    </a:lnTo>
                    <a:lnTo>
                      <a:pt x="593" y="1720"/>
                    </a:lnTo>
                    <a:lnTo>
                      <a:pt x="603" y="1725"/>
                    </a:lnTo>
                    <a:lnTo>
                      <a:pt x="611" y="1729"/>
                    </a:lnTo>
                    <a:lnTo>
                      <a:pt x="621" y="1733"/>
                    </a:lnTo>
                    <a:lnTo>
                      <a:pt x="630" y="1737"/>
                    </a:lnTo>
                    <a:lnTo>
                      <a:pt x="651" y="1743"/>
                    </a:lnTo>
                    <a:lnTo>
                      <a:pt x="672" y="1747"/>
                    </a:lnTo>
                    <a:lnTo>
                      <a:pt x="696" y="1750"/>
                    </a:lnTo>
                    <a:lnTo>
                      <a:pt x="720" y="1751"/>
                    </a:lnTo>
                    <a:lnTo>
                      <a:pt x="736" y="1750"/>
                    </a:lnTo>
                    <a:lnTo>
                      <a:pt x="751" y="1748"/>
                    </a:lnTo>
                    <a:lnTo>
                      <a:pt x="766" y="1746"/>
                    </a:lnTo>
                    <a:lnTo>
                      <a:pt x="782" y="1743"/>
                    </a:lnTo>
                    <a:lnTo>
                      <a:pt x="797" y="1739"/>
                    </a:lnTo>
                    <a:lnTo>
                      <a:pt x="812" y="1735"/>
                    </a:lnTo>
                    <a:lnTo>
                      <a:pt x="827" y="1728"/>
                    </a:lnTo>
                    <a:lnTo>
                      <a:pt x="842" y="1722"/>
                    </a:lnTo>
                    <a:lnTo>
                      <a:pt x="857" y="1714"/>
                    </a:lnTo>
                    <a:lnTo>
                      <a:pt x="873" y="1706"/>
                    </a:lnTo>
                    <a:lnTo>
                      <a:pt x="889" y="1696"/>
                    </a:lnTo>
                    <a:lnTo>
                      <a:pt x="905" y="1685"/>
                    </a:lnTo>
                    <a:lnTo>
                      <a:pt x="939" y="1663"/>
                    </a:lnTo>
                    <a:lnTo>
                      <a:pt x="975" y="1636"/>
                    </a:lnTo>
                    <a:lnTo>
                      <a:pt x="1011" y="1696"/>
                    </a:lnTo>
                    <a:lnTo>
                      <a:pt x="980" y="1724"/>
                    </a:lnTo>
                    <a:lnTo>
                      <a:pt x="949" y="1750"/>
                    </a:lnTo>
                    <a:lnTo>
                      <a:pt x="919" y="1773"/>
                    </a:lnTo>
                    <a:lnTo>
                      <a:pt x="890" y="1797"/>
                    </a:lnTo>
                    <a:lnTo>
                      <a:pt x="861" y="1817"/>
                    </a:lnTo>
                    <a:lnTo>
                      <a:pt x="832" y="1836"/>
                    </a:lnTo>
                    <a:lnTo>
                      <a:pt x="803" y="1854"/>
                    </a:lnTo>
                    <a:lnTo>
                      <a:pt x="774" y="1870"/>
                    </a:lnTo>
                    <a:lnTo>
                      <a:pt x="746" y="1884"/>
                    </a:lnTo>
                    <a:lnTo>
                      <a:pt x="717" y="1896"/>
                    </a:lnTo>
                    <a:lnTo>
                      <a:pt x="687" y="1906"/>
                    </a:lnTo>
                    <a:lnTo>
                      <a:pt x="658" y="1915"/>
                    </a:lnTo>
                    <a:lnTo>
                      <a:pt x="628" y="1922"/>
                    </a:lnTo>
                    <a:lnTo>
                      <a:pt x="597" y="1927"/>
                    </a:lnTo>
                    <a:lnTo>
                      <a:pt x="566" y="1930"/>
                    </a:lnTo>
                    <a:lnTo>
                      <a:pt x="534" y="1931"/>
                    </a:lnTo>
                    <a:lnTo>
                      <a:pt x="514" y="1930"/>
                    </a:lnTo>
                    <a:lnTo>
                      <a:pt x="494" y="1929"/>
                    </a:lnTo>
                    <a:lnTo>
                      <a:pt x="476" y="1927"/>
                    </a:lnTo>
                    <a:lnTo>
                      <a:pt x="457" y="1923"/>
                    </a:lnTo>
                    <a:lnTo>
                      <a:pt x="440" y="1920"/>
                    </a:lnTo>
                    <a:lnTo>
                      <a:pt x="421" y="1916"/>
                    </a:lnTo>
                    <a:lnTo>
                      <a:pt x="404" y="1910"/>
                    </a:lnTo>
                    <a:lnTo>
                      <a:pt x="388" y="1904"/>
                    </a:lnTo>
                    <a:lnTo>
                      <a:pt x="372" y="1898"/>
                    </a:lnTo>
                    <a:lnTo>
                      <a:pt x="356" y="1890"/>
                    </a:lnTo>
                    <a:lnTo>
                      <a:pt x="341" y="1881"/>
                    </a:lnTo>
                    <a:lnTo>
                      <a:pt x="327" y="1873"/>
                    </a:lnTo>
                    <a:lnTo>
                      <a:pt x="313" y="1863"/>
                    </a:lnTo>
                    <a:lnTo>
                      <a:pt x="300" y="1853"/>
                    </a:lnTo>
                    <a:lnTo>
                      <a:pt x="287" y="1842"/>
                    </a:lnTo>
                    <a:lnTo>
                      <a:pt x="275" y="1830"/>
                    </a:lnTo>
                    <a:lnTo>
                      <a:pt x="264" y="1818"/>
                    </a:lnTo>
                    <a:lnTo>
                      <a:pt x="253" y="1805"/>
                    </a:lnTo>
                    <a:lnTo>
                      <a:pt x="242" y="1792"/>
                    </a:lnTo>
                    <a:lnTo>
                      <a:pt x="234" y="1779"/>
                    </a:lnTo>
                    <a:lnTo>
                      <a:pt x="224" y="1765"/>
                    </a:lnTo>
                    <a:lnTo>
                      <a:pt x="216" y="1750"/>
                    </a:lnTo>
                    <a:lnTo>
                      <a:pt x="209" y="1735"/>
                    </a:lnTo>
                    <a:lnTo>
                      <a:pt x="202" y="1718"/>
                    </a:lnTo>
                    <a:lnTo>
                      <a:pt x="196" y="1703"/>
                    </a:lnTo>
                    <a:lnTo>
                      <a:pt x="191" y="1686"/>
                    </a:lnTo>
                    <a:lnTo>
                      <a:pt x="186" y="1669"/>
                    </a:lnTo>
                    <a:lnTo>
                      <a:pt x="183" y="1652"/>
                    </a:lnTo>
                    <a:lnTo>
                      <a:pt x="180" y="1635"/>
                    </a:lnTo>
                    <a:lnTo>
                      <a:pt x="178" y="1617"/>
                    </a:lnTo>
                    <a:lnTo>
                      <a:pt x="177" y="1598"/>
                    </a:lnTo>
                    <a:lnTo>
                      <a:pt x="177" y="157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66" name="Freeform 12"/>
              <p:cNvSpPr>
                <a:spLocks noEditPoints="1"/>
              </p:cNvSpPr>
              <p:nvPr/>
            </p:nvSpPr>
            <p:spPr bwMode="auto">
              <a:xfrm>
                <a:off x="3478213" y="-519112"/>
                <a:ext cx="182563" cy="180975"/>
              </a:xfrm>
              <a:custGeom>
                <a:avLst/>
                <a:gdLst/>
                <a:ahLst/>
                <a:cxnLst>
                  <a:cxn ang="0">
                    <a:pos x="1256" y="677"/>
                  </a:cxn>
                  <a:cxn ang="0">
                    <a:pos x="1224" y="505"/>
                  </a:cxn>
                  <a:cxn ang="0">
                    <a:pos x="1168" y="358"/>
                  </a:cxn>
                  <a:cxn ang="0">
                    <a:pos x="1090" y="241"/>
                  </a:cxn>
                  <a:cxn ang="0">
                    <a:pos x="990" y="157"/>
                  </a:cxn>
                  <a:cxn ang="0">
                    <a:pos x="869" y="111"/>
                  </a:cxn>
                  <a:cxn ang="0">
                    <a:pos x="730" y="106"/>
                  </a:cxn>
                  <a:cxn ang="0">
                    <a:pos x="609" y="143"/>
                  </a:cxn>
                  <a:cxn ang="0">
                    <a:pos x="511" y="216"/>
                  </a:cxn>
                  <a:cxn ang="0">
                    <a:pos x="437" y="320"/>
                  </a:cxn>
                  <a:cxn ang="0">
                    <a:pos x="385" y="448"/>
                  </a:cxn>
                  <a:cxn ang="0">
                    <a:pos x="355" y="599"/>
                  </a:cxn>
                  <a:cxn ang="0">
                    <a:pos x="345" y="763"/>
                  </a:cxn>
                  <a:cxn ang="0">
                    <a:pos x="357" y="950"/>
                  </a:cxn>
                  <a:cxn ang="0">
                    <a:pos x="393" y="1118"/>
                  </a:cxn>
                  <a:cxn ang="0">
                    <a:pos x="453" y="1259"/>
                  </a:cxn>
                  <a:cxn ang="0">
                    <a:pos x="536" y="1371"/>
                  </a:cxn>
                  <a:cxn ang="0">
                    <a:pos x="641" y="1447"/>
                  </a:cxn>
                  <a:cxn ang="0">
                    <a:pos x="767" y="1486"/>
                  </a:cxn>
                  <a:cxn ang="0">
                    <a:pos x="904" y="1481"/>
                  </a:cxn>
                  <a:cxn ang="0">
                    <a:pos x="1020" y="1437"/>
                  </a:cxn>
                  <a:cxn ang="0">
                    <a:pos x="1113" y="1358"/>
                  </a:cxn>
                  <a:cxn ang="0">
                    <a:pos x="1183" y="1249"/>
                  </a:cxn>
                  <a:cxn ang="0">
                    <a:pos x="1230" y="1115"/>
                  </a:cxn>
                  <a:cxn ang="0">
                    <a:pos x="1257" y="961"/>
                  </a:cxn>
                  <a:cxn ang="0">
                    <a:pos x="0" y="799"/>
                  </a:cxn>
                  <a:cxn ang="0">
                    <a:pos x="28" y="585"/>
                  </a:cxn>
                  <a:cxn ang="0">
                    <a:pos x="106" y="398"/>
                  </a:cxn>
                  <a:cxn ang="0">
                    <a:pos x="225" y="244"/>
                  </a:cxn>
                  <a:cxn ang="0">
                    <a:pos x="375" y="125"/>
                  </a:cxn>
                  <a:cxn ang="0">
                    <a:pos x="547" y="44"/>
                  </a:cxn>
                  <a:cxn ang="0">
                    <a:pos x="729" y="3"/>
                  </a:cxn>
                  <a:cxn ang="0">
                    <a:pos x="916" y="9"/>
                  </a:cxn>
                  <a:cxn ang="0">
                    <a:pos x="1097" y="56"/>
                  </a:cxn>
                  <a:cxn ang="0">
                    <a:pos x="1264" y="144"/>
                  </a:cxn>
                  <a:cxn ang="0">
                    <a:pos x="1409" y="268"/>
                  </a:cxn>
                  <a:cxn ang="0">
                    <a:pos x="1521" y="428"/>
                  </a:cxn>
                  <a:cxn ang="0">
                    <a:pos x="1591" y="619"/>
                  </a:cxn>
                  <a:cxn ang="0">
                    <a:pos x="1608" y="838"/>
                  </a:cxn>
                  <a:cxn ang="0">
                    <a:pos x="1568" y="1047"/>
                  </a:cxn>
                  <a:cxn ang="0">
                    <a:pos x="1481" y="1227"/>
                  </a:cxn>
                  <a:cxn ang="0">
                    <a:pos x="1355" y="1374"/>
                  </a:cxn>
                  <a:cxn ang="0">
                    <a:pos x="1200" y="1487"/>
                  </a:cxn>
                  <a:cxn ang="0">
                    <a:pos x="1025" y="1560"/>
                  </a:cxn>
                  <a:cxn ang="0">
                    <a:pos x="841" y="1591"/>
                  </a:cxn>
                  <a:cxn ang="0">
                    <a:pos x="655" y="1578"/>
                  </a:cxn>
                  <a:cxn ang="0">
                    <a:pos x="476" y="1522"/>
                  </a:cxn>
                  <a:cxn ang="0">
                    <a:pos x="312" y="1427"/>
                  </a:cxn>
                  <a:cxn ang="0">
                    <a:pos x="173" y="1294"/>
                  </a:cxn>
                  <a:cxn ang="0">
                    <a:pos x="69" y="1127"/>
                  </a:cxn>
                  <a:cxn ang="0">
                    <a:pos x="9" y="931"/>
                  </a:cxn>
                </a:cxnLst>
                <a:rect l="0" t="0" r="r" b="b"/>
                <a:pathLst>
                  <a:path w="1609" h="1592">
                    <a:moveTo>
                      <a:pt x="1263" y="829"/>
                    </a:moveTo>
                    <a:lnTo>
                      <a:pt x="1263" y="790"/>
                    </a:lnTo>
                    <a:lnTo>
                      <a:pt x="1261" y="751"/>
                    </a:lnTo>
                    <a:lnTo>
                      <a:pt x="1259" y="713"/>
                    </a:lnTo>
                    <a:lnTo>
                      <a:pt x="1256" y="677"/>
                    </a:lnTo>
                    <a:lnTo>
                      <a:pt x="1251" y="640"/>
                    </a:lnTo>
                    <a:lnTo>
                      <a:pt x="1245" y="606"/>
                    </a:lnTo>
                    <a:lnTo>
                      <a:pt x="1239" y="572"/>
                    </a:lnTo>
                    <a:lnTo>
                      <a:pt x="1232" y="539"/>
                    </a:lnTo>
                    <a:lnTo>
                      <a:pt x="1224" y="505"/>
                    </a:lnTo>
                    <a:lnTo>
                      <a:pt x="1214" y="474"/>
                    </a:lnTo>
                    <a:lnTo>
                      <a:pt x="1204" y="444"/>
                    </a:lnTo>
                    <a:lnTo>
                      <a:pt x="1193" y="414"/>
                    </a:lnTo>
                    <a:lnTo>
                      <a:pt x="1181" y="386"/>
                    </a:lnTo>
                    <a:lnTo>
                      <a:pt x="1168" y="358"/>
                    </a:lnTo>
                    <a:lnTo>
                      <a:pt x="1154" y="333"/>
                    </a:lnTo>
                    <a:lnTo>
                      <a:pt x="1140" y="308"/>
                    </a:lnTo>
                    <a:lnTo>
                      <a:pt x="1124" y="284"/>
                    </a:lnTo>
                    <a:lnTo>
                      <a:pt x="1108" y="262"/>
                    </a:lnTo>
                    <a:lnTo>
                      <a:pt x="1090" y="241"/>
                    </a:lnTo>
                    <a:lnTo>
                      <a:pt x="1071" y="221"/>
                    </a:lnTo>
                    <a:lnTo>
                      <a:pt x="1052" y="203"/>
                    </a:lnTo>
                    <a:lnTo>
                      <a:pt x="1033" y="187"/>
                    </a:lnTo>
                    <a:lnTo>
                      <a:pt x="1011" y="171"/>
                    </a:lnTo>
                    <a:lnTo>
                      <a:pt x="990" y="157"/>
                    </a:lnTo>
                    <a:lnTo>
                      <a:pt x="967" y="144"/>
                    </a:lnTo>
                    <a:lnTo>
                      <a:pt x="944" y="133"/>
                    </a:lnTo>
                    <a:lnTo>
                      <a:pt x="919" y="125"/>
                    </a:lnTo>
                    <a:lnTo>
                      <a:pt x="894" y="116"/>
                    </a:lnTo>
                    <a:lnTo>
                      <a:pt x="869" y="111"/>
                    </a:lnTo>
                    <a:lnTo>
                      <a:pt x="842" y="106"/>
                    </a:lnTo>
                    <a:lnTo>
                      <a:pt x="814" y="103"/>
                    </a:lnTo>
                    <a:lnTo>
                      <a:pt x="786" y="102"/>
                    </a:lnTo>
                    <a:lnTo>
                      <a:pt x="758" y="103"/>
                    </a:lnTo>
                    <a:lnTo>
                      <a:pt x="730" y="106"/>
                    </a:lnTo>
                    <a:lnTo>
                      <a:pt x="705" y="110"/>
                    </a:lnTo>
                    <a:lnTo>
                      <a:pt x="679" y="116"/>
                    </a:lnTo>
                    <a:lnTo>
                      <a:pt x="655" y="123"/>
                    </a:lnTo>
                    <a:lnTo>
                      <a:pt x="632" y="132"/>
                    </a:lnTo>
                    <a:lnTo>
                      <a:pt x="609" y="143"/>
                    </a:lnTo>
                    <a:lnTo>
                      <a:pt x="588" y="155"/>
                    </a:lnTo>
                    <a:lnTo>
                      <a:pt x="567" y="167"/>
                    </a:lnTo>
                    <a:lnTo>
                      <a:pt x="548" y="182"/>
                    </a:lnTo>
                    <a:lnTo>
                      <a:pt x="530" y="199"/>
                    </a:lnTo>
                    <a:lnTo>
                      <a:pt x="511" y="216"/>
                    </a:lnTo>
                    <a:lnTo>
                      <a:pt x="495" y="234"/>
                    </a:lnTo>
                    <a:lnTo>
                      <a:pt x="479" y="253"/>
                    </a:lnTo>
                    <a:lnTo>
                      <a:pt x="464" y="275"/>
                    </a:lnTo>
                    <a:lnTo>
                      <a:pt x="450" y="296"/>
                    </a:lnTo>
                    <a:lnTo>
                      <a:pt x="437" y="320"/>
                    </a:lnTo>
                    <a:lnTo>
                      <a:pt x="426" y="343"/>
                    </a:lnTo>
                    <a:lnTo>
                      <a:pt x="414" y="368"/>
                    </a:lnTo>
                    <a:lnTo>
                      <a:pt x="403" y="394"/>
                    </a:lnTo>
                    <a:lnTo>
                      <a:pt x="393" y="421"/>
                    </a:lnTo>
                    <a:lnTo>
                      <a:pt x="385" y="448"/>
                    </a:lnTo>
                    <a:lnTo>
                      <a:pt x="377" y="477"/>
                    </a:lnTo>
                    <a:lnTo>
                      <a:pt x="371" y="506"/>
                    </a:lnTo>
                    <a:lnTo>
                      <a:pt x="364" y="536"/>
                    </a:lnTo>
                    <a:lnTo>
                      <a:pt x="359" y="568"/>
                    </a:lnTo>
                    <a:lnTo>
                      <a:pt x="355" y="599"/>
                    </a:lnTo>
                    <a:lnTo>
                      <a:pt x="352" y="630"/>
                    </a:lnTo>
                    <a:lnTo>
                      <a:pt x="348" y="663"/>
                    </a:lnTo>
                    <a:lnTo>
                      <a:pt x="346" y="695"/>
                    </a:lnTo>
                    <a:lnTo>
                      <a:pt x="345" y="729"/>
                    </a:lnTo>
                    <a:lnTo>
                      <a:pt x="345" y="763"/>
                    </a:lnTo>
                    <a:lnTo>
                      <a:pt x="345" y="802"/>
                    </a:lnTo>
                    <a:lnTo>
                      <a:pt x="346" y="840"/>
                    </a:lnTo>
                    <a:lnTo>
                      <a:pt x="349" y="877"/>
                    </a:lnTo>
                    <a:lnTo>
                      <a:pt x="353" y="915"/>
                    </a:lnTo>
                    <a:lnTo>
                      <a:pt x="357" y="950"/>
                    </a:lnTo>
                    <a:lnTo>
                      <a:pt x="362" y="986"/>
                    </a:lnTo>
                    <a:lnTo>
                      <a:pt x="369" y="1020"/>
                    </a:lnTo>
                    <a:lnTo>
                      <a:pt x="376" y="1053"/>
                    </a:lnTo>
                    <a:lnTo>
                      <a:pt x="385" y="1087"/>
                    </a:lnTo>
                    <a:lnTo>
                      <a:pt x="393" y="1118"/>
                    </a:lnTo>
                    <a:lnTo>
                      <a:pt x="404" y="1148"/>
                    </a:lnTo>
                    <a:lnTo>
                      <a:pt x="415" y="1178"/>
                    </a:lnTo>
                    <a:lnTo>
                      <a:pt x="427" y="1206"/>
                    </a:lnTo>
                    <a:lnTo>
                      <a:pt x="440" y="1233"/>
                    </a:lnTo>
                    <a:lnTo>
                      <a:pt x="453" y="1259"/>
                    </a:lnTo>
                    <a:lnTo>
                      <a:pt x="469" y="1284"/>
                    </a:lnTo>
                    <a:lnTo>
                      <a:pt x="485" y="1308"/>
                    </a:lnTo>
                    <a:lnTo>
                      <a:pt x="501" y="1330"/>
                    </a:lnTo>
                    <a:lnTo>
                      <a:pt x="518" y="1350"/>
                    </a:lnTo>
                    <a:lnTo>
                      <a:pt x="536" y="1371"/>
                    </a:lnTo>
                    <a:lnTo>
                      <a:pt x="555" y="1389"/>
                    </a:lnTo>
                    <a:lnTo>
                      <a:pt x="576" y="1405"/>
                    </a:lnTo>
                    <a:lnTo>
                      <a:pt x="596" y="1421"/>
                    </a:lnTo>
                    <a:lnTo>
                      <a:pt x="619" y="1435"/>
                    </a:lnTo>
                    <a:lnTo>
                      <a:pt x="641" y="1447"/>
                    </a:lnTo>
                    <a:lnTo>
                      <a:pt x="664" y="1459"/>
                    </a:lnTo>
                    <a:lnTo>
                      <a:pt x="688" y="1467"/>
                    </a:lnTo>
                    <a:lnTo>
                      <a:pt x="713" y="1475"/>
                    </a:lnTo>
                    <a:lnTo>
                      <a:pt x="740" y="1481"/>
                    </a:lnTo>
                    <a:lnTo>
                      <a:pt x="767" y="1486"/>
                    </a:lnTo>
                    <a:lnTo>
                      <a:pt x="794" y="1489"/>
                    </a:lnTo>
                    <a:lnTo>
                      <a:pt x="823" y="1489"/>
                    </a:lnTo>
                    <a:lnTo>
                      <a:pt x="850" y="1489"/>
                    </a:lnTo>
                    <a:lnTo>
                      <a:pt x="877" y="1486"/>
                    </a:lnTo>
                    <a:lnTo>
                      <a:pt x="904" y="1481"/>
                    </a:lnTo>
                    <a:lnTo>
                      <a:pt x="929" y="1476"/>
                    </a:lnTo>
                    <a:lnTo>
                      <a:pt x="953" y="1468"/>
                    </a:lnTo>
                    <a:lnTo>
                      <a:pt x="976" y="1460"/>
                    </a:lnTo>
                    <a:lnTo>
                      <a:pt x="998" y="1449"/>
                    </a:lnTo>
                    <a:lnTo>
                      <a:pt x="1020" y="1437"/>
                    </a:lnTo>
                    <a:lnTo>
                      <a:pt x="1040" y="1424"/>
                    </a:lnTo>
                    <a:lnTo>
                      <a:pt x="1060" y="1409"/>
                    </a:lnTo>
                    <a:lnTo>
                      <a:pt x="1079" y="1393"/>
                    </a:lnTo>
                    <a:lnTo>
                      <a:pt x="1096" y="1376"/>
                    </a:lnTo>
                    <a:lnTo>
                      <a:pt x="1113" y="1358"/>
                    </a:lnTo>
                    <a:lnTo>
                      <a:pt x="1128" y="1338"/>
                    </a:lnTo>
                    <a:lnTo>
                      <a:pt x="1143" y="1317"/>
                    </a:lnTo>
                    <a:lnTo>
                      <a:pt x="1157" y="1296"/>
                    </a:lnTo>
                    <a:lnTo>
                      <a:pt x="1171" y="1272"/>
                    </a:lnTo>
                    <a:lnTo>
                      <a:pt x="1183" y="1249"/>
                    </a:lnTo>
                    <a:lnTo>
                      <a:pt x="1194" y="1224"/>
                    </a:lnTo>
                    <a:lnTo>
                      <a:pt x="1204" y="1197"/>
                    </a:lnTo>
                    <a:lnTo>
                      <a:pt x="1214" y="1170"/>
                    </a:lnTo>
                    <a:lnTo>
                      <a:pt x="1223" y="1143"/>
                    </a:lnTo>
                    <a:lnTo>
                      <a:pt x="1230" y="1115"/>
                    </a:lnTo>
                    <a:lnTo>
                      <a:pt x="1238" y="1086"/>
                    </a:lnTo>
                    <a:lnTo>
                      <a:pt x="1244" y="1056"/>
                    </a:lnTo>
                    <a:lnTo>
                      <a:pt x="1249" y="1024"/>
                    </a:lnTo>
                    <a:lnTo>
                      <a:pt x="1254" y="993"/>
                    </a:lnTo>
                    <a:lnTo>
                      <a:pt x="1257" y="961"/>
                    </a:lnTo>
                    <a:lnTo>
                      <a:pt x="1260" y="929"/>
                    </a:lnTo>
                    <a:lnTo>
                      <a:pt x="1262" y="896"/>
                    </a:lnTo>
                    <a:lnTo>
                      <a:pt x="1263" y="862"/>
                    </a:lnTo>
                    <a:lnTo>
                      <a:pt x="1263" y="829"/>
                    </a:lnTo>
                    <a:close/>
                    <a:moveTo>
                      <a:pt x="0" y="799"/>
                    </a:moveTo>
                    <a:lnTo>
                      <a:pt x="1" y="754"/>
                    </a:lnTo>
                    <a:lnTo>
                      <a:pt x="4" y="710"/>
                    </a:lnTo>
                    <a:lnTo>
                      <a:pt x="9" y="667"/>
                    </a:lnTo>
                    <a:lnTo>
                      <a:pt x="18" y="624"/>
                    </a:lnTo>
                    <a:lnTo>
                      <a:pt x="28" y="585"/>
                    </a:lnTo>
                    <a:lnTo>
                      <a:pt x="39" y="545"/>
                    </a:lnTo>
                    <a:lnTo>
                      <a:pt x="53" y="506"/>
                    </a:lnTo>
                    <a:lnTo>
                      <a:pt x="69" y="469"/>
                    </a:lnTo>
                    <a:lnTo>
                      <a:pt x="87" y="432"/>
                    </a:lnTo>
                    <a:lnTo>
                      <a:pt x="106" y="398"/>
                    </a:lnTo>
                    <a:lnTo>
                      <a:pt x="127" y="365"/>
                    </a:lnTo>
                    <a:lnTo>
                      <a:pt x="150" y="333"/>
                    </a:lnTo>
                    <a:lnTo>
                      <a:pt x="173" y="302"/>
                    </a:lnTo>
                    <a:lnTo>
                      <a:pt x="198" y="273"/>
                    </a:lnTo>
                    <a:lnTo>
                      <a:pt x="225" y="244"/>
                    </a:lnTo>
                    <a:lnTo>
                      <a:pt x="253" y="217"/>
                    </a:lnTo>
                    <a:lnTo>
                      <a:pt x="282" y="192"/>
                    </a:lnTo>
                    <a:lnTo>
                      <a:pt x="312" y="167"/>
                    </a:lnTo>
                    <a:lnTo>
                      <a:pt x="343" y="146"/>
                    </a:lnTo>
                    <a:lnTo>
                      <a:pt x="375" y="125"/>
                    </a:lnTo>
                    <a:lnTo>
                      <a:pt x="408" y="105"/>
                    </a:lnTo>
                    <a:lnTo>
                      <a:pt x="442" y="87"/>
                    </a:lnTo>
                    <a:lnTo>
                      <a:pt x="476" y="71"/>
                    </a:lnTo>
                    <a:lnTo>
                      <a:pt x="511" y="57"/>
                    </a:lnTo>
                    <a:lnTo>
                      <a:pt x="547" y="44"/>
                    </a:lnTo>
                    <a:lnTo>
                      <a:pt x="582" y="32"/>
                    </a:lnTo>
                    <a:lnTo>
                      <a:pt x="619" y="23"/>
                    </a:lnTo>
                    <a:lnTo>
                      <a:pt x="655" y="14"/>
                    </a:lnTo>
                    <a:lnTo>
                      <a:pt x="693" y="9"/>
                    </a:lnTo>
                    <a:lnTo>
                      <a:pt x="729" y="3"/>
                    </a:lnTo>
                    <a:lnTo>
                      <a:pt x="767" y="1"/>
                    </a:lnTo>
                    <a:lnTo>
                      <a:pt x="804" y="0"/>
                    </a:lnTo>
                    <a:lnTo>
                      <a:pt x="841" y="1"/>
                    </a:lnTo>
                    <a:lnTo>
                      <a:pt x="878" y="3"/>
                    </a:lnTo>
                    <a:lnTo>
                      <a:pt x="916" y="9"/>
                    </a:lnTo>
                    <a:lnTo>
                      <a:pt x="952" y="14"/>
                    </a:lnTo>
                    <a:lnTo>
                      <a:pt x="989" y="23"/>
                    </a:lnTo>
                    <a:lnTo>
                      <a:pt x="1025" y="31"/>
                    </a:lnTo>
                    <a:lnTo>
                      <a:pt x="1062" y="43"/>
                    </a:lnTo>
                    <a:lnTo>
                      <a:pt x="1097" y="56"/>
                    </a:lnTo>
                    <a:lnTo>
                      <a:pt x="1131" y="70"/>
                    </a:lnTo>
                    <a:lnTo>
                      <a:pt x="1166" y="86"/>
                    </a:lnTo>
                    <a:lnTo>
                      <a:pt x="1200" y="104"/>
                    </a:lnTo>
                    <a:lnTo>
                      <a:pt x="1232" y="122"/>
                    </a:lnTo>
                    <a:lnTo>
                      <a:pt x="1264" y="144"/>
                    </a:lnTo>
                    <a:lnTo>
                      <a:pt x="1296" y="165"/>
                    </a:lnTo>
                    <a:lnTo>
                      <a:pt x="1326" y="189"/>
                    </a:lnTo>
                    <a:lnTo>
                      <a:pt x="1355" y="215"/>
                    </a:lnTo>
                    <a:lnTo>
                      <a:pt x="1382" y="240"/>
                    </a:lnTo>
                    <a:lnTo>
                      <a:pt x="1409" y="268"/>
                    </a:lnTo>
                    <a:lnTo>
                      <a:pt x="1435" y="298"/>
                    </a:lnTo>
                    <a:lnTo>
                      <a:pt x="1459" y="328"/>
                    </a:lnTo>
                    <a:lnTo>
                      <a:pt x="1481" y="361"/>
                    </a:lnTo>
                    <a:lnTo>
                      <a:pt x="1502" y="394"/>
                    </a:lnTo>
                    <a:lnTo>
                      <a:pt x="1521" y="428"/>
                    </a:lnTo>
                    <a:lnTo>
                      <a:pt x="1538" y="463"/>
                    </a:lnTo>
                    <a:lnTo>
                      <a:pt x="1554" y="501"/>
                    </a:lnTo>
                    <a:lnTo>
                      <a:pt x="1568" y="540"/>
                    </a:lnTo>
                    <a:lnTo>
                      <a:pt x="1580" y="578"/>
                    </a:lnTo>
                    <a:lnTo>
                      <a:pt x="1591" y="619"/>
                    </a:lnTo>
                    <a:lnTo>
                      <a:pt x="1598" y="661"/>
                    </a:lnTo>
                    <a:lnTo>
                      <a:pt x="1603" y="704"/>
                    </a:lnTo>
                    <a:lnTo>
                      <a:pt x="1608" y="748"/>
                    </a:lnTo>
                    <a:lnTo>
                      <a:pt x="1609" y="793"/>
                    </a:lnTo>
                    <a:lnTo>
                      <a:pt x="1608" y="838"/>
                    </a:lnTo>
                    <a:lnTo>
                      <a:pt x="1603" y="882"/>
                    </a:lnTo>
                    <a:lnTo>
                      <a:pt x="1598" y="925"/>
                    </a:lnTo>
                    <a:lnTo>
                      <a:pt x="1591" y="967"/>
                    </a:lnTo>
                    <a:lnTo>
                      <a:pt x="1580" y="1007"/>
                    </a:lnTo>
                    <a:lnTo>
                      <a:pt x="1568" y="1047"/>
                    </a:lnTo>
                    <a:lnTo>
                      <a:pt x="1554" y="1086"/>
                    </a:lnTo>
                    <a:lnTo>
                      <a:pt x="1538" y="1123"/>
                    </a:lnTo>
                    <a:lnTo>
                      <a:pt x="1521" y="1159"/>
                    </a:lnTo>
                    <a:lnTo>
                      <a:pt x="1502" y="1194"/>
                    </a:lnTo>
                    <a:lnTo>
                      <a:pt x="1481" y="1227"/>
                    </a:lnTo>
                    <a:lnTo>
                      <a:pt x="1459" y="1259"/>
                    </a:lnTo>
                    <a:lnTo>
                      <a:pt x="1435" y="1290"/>
                    </a:lnTo>
                    <a:lnTo>
                      <a:pt x="1409" y="1319"/>
                    </a:lnTo>
                    <a:lnTo>
                      <a:pt x="1382" y="1348"/>
                    </a:lnTo>
                    <a:lnTo>
                      <a:pt x="1355" y="1374"/>
                    </a:lnTo>
                    <a:lnTo>
                      <a:pt x="1326" y="1400"/>
                    </a:lnTo>
                    <a:lnTo>
                      <a:pt x="1296" y="1423"/>
                    </a:lnTo>
                    <a:lnTo>
                      <a:pt x="1264" y="1446"/>
                    </a:lnTo>
                    <a:lnTo>
                      <a:pt x="1232" y="1467"/>
                    </a:lnTo>
                    <a:lnTo>
                      <a:pt x="1200" y="1487"/>
                    </a:lnTo>
                    <a:lnTo>
                      <a:pt x="1166" y="1504"/>
                    </a:lnTo>
                    <a:lnTo>
                      <a:pt x="1131" y="1521"/>
                    </a:lnTo>
                    <a:lnTo>
                      <a:pt x="1097" y="1535"/>
                    </a:lnTo>
                    <a:lnTo>
                      <a:pt x="1062" y="1548"/>
                    </a:lnTo>
                    <a:lnTo>
                      <a:pt x="1025" y="1560"/>
                    </a:lnTo>
                    <a:lnTo>
                      <a:pt x="989" y="1569"/>
                    </a:lnTo>
                    <a:lnTo>
                      <a:pt x="952" y="1577"/>
                    </a:lnTo>
                    <a:lnTo>
                      <a:pt x="916" y="1583"/>
                    </a:lnTo>
                    <a:lnTo>
                      <a:pt x="878" y="1588"/>
                    </a:lnTo>
                    <a:lnTo>
                      <a:pt x="841" y="1591"/>
                    </a:lnTo>
                    <a:lnTo>
                      <a:pt x="804" y="1592"/>
                    </a:lnTo>
                    <a:lnTo>
                      <a:pt x="767" y="1591"/>
                    </a:lnTo>
                    <a:lnTo>
                      <a:pt x="729" y="1588"/>
                    </a:lnTo>
                    <a:lnTo>
                      <a:pt x="693" y="1583"/>
                    </a:lnTo>
                    <a:lnTo>
                      <a:pt x="655" y="1578"/>
                    </a:lnTo>
                    <a:lnTo>
                      <a:pt x="619" y="1569"/>
                    </a:lnTo>
                    <a:lnTo>
                      <a:pt x="582" y="1560"/>
                    </a:lnTo>
                    <a:lnTo>
                      <a:pt x="547" y="1549"/>
                    </a:lnTo>
                    <a:lnTo>
                      <a:pt x="511" y="1536"/>
                    </a:lnTo>
                    <a:lnTo>
                      <a:pt x="476" y="1522"/>
                    </a:lnTo>
                    <a:lnTo>
                      <a:pt x="442" y="1506"/>
                    </a:lnTo>
                    <a:lnTo>
                      <a:pt x="408" y="1488"/>
                    </a:lnTo>
                    <a:lnTo>
                      <a:pt x="375" y="1468"/>
                    </a:lnTo>
                    <a:lnTo>
                      <a:pt x="343" y="1448"/>
                    </a:lnTo>
                    <a:lnTo>
                      <a:pt x="312" y="1427"/>
                    </a:lnTo>
                    <a:lnTo>
                      <a:pt x="282" y="1403"/>
                    </a:lnTo>
                    <a:lnTo>
                      <a:pt x="253" y="1377"/>
                    </a:lnTo>
                    <a:lnTo>
                      <a:pt x="225" y="1352"/>
                    </a:lnTo>
                    <a:lnTo>
                      <a:pt x="198" y="1324"/>
                    </a:lnTo>
                    <a:lnTo>
                      <a:pt x="173" y="1294"/>
                    </a:lnTo>
                    <a:lnTo>
                      <a:pt x="150" y="1264"/>
                    </a:lnTo>
                    <a:lnTo>
                      <a:pt x="127" y="1231"/>
                    </a:lnTo>
                    <a:lnTo>
                      <a:pt x="106" y="1198"/>
                    </a:lnTo>
                    <a:lnTo>
                      <a:pt x="87" y="1164"/>
                    </a:lnTo>
                    <a:lnTo>
                      <a:pt x="69" y="1127"/>
                    </a:lnTo>
                    <a:lnTo>
                      <a:pt x="53" y="1091"/>
                    </a:lnTo>
                    <a:lnTo>
                      <a:pt x="39" y="1052"/>
                    </a:lnTo>
                    <a:lnTo>
                      <a:pt x="28" y="1014"/>
                    </a:lnTo>
                    <a:lnTo>
                      <a:pt x="18" y="973"/>
                    </a:lnTo>
                    <a:lnTo>
                      <a:pt x="9" y="931"/>
                    </a:lnTo>
                    <a:lnTo>
                      <a:pt x="4" y="888"/>
                    </a:lnTo>
                    <a:lnTo>
                      <a:pt x="1" y="844"/>
                    </a:lnTo>
                    <a:lnTo>
                      <a:pt x="0" y="7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67" name="Freeform 13"/>
              <p:cNvSpPr>
                <a:spLocks/>
              </p:cNvSpPr>
              <p:nvPr/>
            </p:nvSpPr>
            <p:spPr bwMode="auto">
              <a:xfrm>
                <a:off x="3676650" y="-520700"/>
                <a:ext cx="209550" cy="177800"/>
              </a:xfrm>
              <a:custGeom>
                <a:avLst/>
                <a:gdLst/>
                <a:ahLst/>
                <a:cxnLst>
                  <a:cxn ang="0">
                    <a:pos x="1270" y="517"/>
                  </a:cxn>
                  <a:cxn ang="0">
                    <a:pos x="1258" y="444"/>
                  </a:cxn>
                  <a:cxn ang="0">
                    <a:pos x="1236" y="382"/>
                  </a:cxn>
                  <a:cxn ang="0">
                    <a:pos x="1205" y="328"/>
                  </a:cxn>
                  <a:cxn ang="0">
                    <a:pos x="1164" y="285"/>
                  </a:cxn>
                  <a:cxn ang="0">
                    <a:pos x="1114" y="253"/>
                  </a:cxn>
                  <a:cxn ang="0">
                    <a:pos x="1055" y="232"/>
                  </a:cxn>
                  <a:cxn ang="0">
                    <a:pos x="986" y="223"/>
                  </a:cxn>
                  <a:cxn ang="0">
                    <a:pos x="868" y="229"/>
                  </a:cxn>
                  <a:cxn ang="0">
                    <a:pos x="757" y="255"/>
                  </a:cxn>
                  <a:cxn ang="0">
                    <a:pos x="670" y="292"/>
                  </a:cxn>
                  <a:cxn ang="0">
                    <a:pos x="607" y="332"/>
                  </a:cxn>
                  <a:cxn ang="0">
                    <a:pos x="594" y="997"/>
                  </a:cxn>
                  <a:cxn ang="0">
                    <a:pos x="595" y="1214"/>
                  </a:cxn>
                  <a:cxn ang="0">
                    <a:pos x="600" y="1378"/>
                  </a:cxn>
                  <a:cxn ang="0">
                    <a:pos x="613" y="1437"/>
                  </a:cxn>
                  <a:cxn ang="0">
                    <a:pos x="642" y="1469"/>
                  </a:cxn>
                  <a:cxn ang="0">
                    <a:pos x="693" y="1484"/>
                  </a:cxn>
                  <a:cxn ang="0">
                    <a:pos x="850" y="1580"/>
                  </a:cxn>
                  <a:cxn ang="0">
                    <a:pos x="161" y="1488"/>
                  </a:cxn>
                  <a:cxn ang="0">
                    <a:pos x="219" y="1474"/>
                  </a:cxn>
                  <a:cxn ang="0">
                    <a:pos x="253" y="1447"/>
                  </a:cxn>
                  <a:cxn ang="0">
                    <a:pos x="269" y="1396"/>
                  </a:cxn>
                  <a:cxn ang="0">
                    <a:pos x="275" y="1273"/>
                  </a:cxn>
                  <a:cxn ang="0">
                    <a:pos x="276" y="1052"/>
                  </a:cxn>
                  <a:cxn ang="0">
                    <a:pos x="277" y="454"/>
                  </a:cxn>
                  <a:cxn ang="0">
                    <a:pos x="268" y="347"/>
                  </a:cxn>
                  <a:cxn ang="0">
                    <a:pos x="250" y="292"/>
                  </a:cxn>
                  <a:cxn ang="0">
                    <a:pos x="231" y="264"/>
                  </a:cxn>
                  <a:cxn ang="0">
                    <a:pos x="204" y="243"/>
                  </a:cxn>
                  <a:cxn ang="0">
                    <a:pos x="149" y="223"/>
                  </a:cxn>
                  <a:cxn ang="0">
                    <a:pos x="0" y="132"/>
                  </a:cxn>
                  <a:cxn ang="0">
                    <a:pos x="158" y="110"/>
                  </a:cxn>
                  <a:cxn ang="0">
                    <a:pos x="310" y="79"/>
                  </a:cxn>
                  <a:cxn ang="0">
                    <a:pos x="594" y="0"/>
                  </a:cxn>
                  <a:cxn ang="0">
                    <a:pos x="689" y="192"/>
                  </a:cxn>
                  <a:cxn ang="0">
                    <a:pos x="824" y="108"/>
                  </a:cxn>
                  <a:cxn ang="0">
                    <a:pos x="969" y="48"/>
                  </a:cxn>
                  <a:cxn ang="0">
                    <a:pos x="1063" y="26"/>
                  </a:cxn>
                  <a:cxn ang="0">
                    <a:pos x="1142" y="18"/>
                  </a:cxn>
                  <a:cxn ang="0">
                    <a:pos x="1235" y="22"/>
                  </a:cxn>
                  <a:cxn ang="0">
                    <a:pos x="1323" y="42"/>
                  </a:cxn>
                  <a:cxn ang="0">
                    <a:pos x="1399" y="77"/>
                  </a:cxn>
                  <a:cxn ang="0">
                    <a:pos x="1464" y="126"/>
                  </a:cxn>
                  <a:cxn ang="0">
                    <a:pos x="1516" y="191"/>
                  </a:cxn>
                  <a:cxn ang="0">
                    <a:pos x="1554" y="269"/>
                  </a:cxn>
                  <a:cxn ang="0">
                    <a:pos x="1580" y="361"/>
                  </a:cxn>
                  <a:cxn ang="0">
                    <a:pos x="1591" y="468"/>
                  </a:cxn>
                  <a:cxn ang="0">
                    <a:pos x="1592" y="997"/>
                  </a:cxn>
                  <a:cxn ang="0">
                    <a:pos x="1593" y="1214"/>
                  </a:cxn>
                  <a:cxn ang="0">
                    <a:pos x="1596" y="1378"/>
                  </a:cxn>
                  <a:cxn ang="0">
                    <a:pos x="1609" y="1437"/>
                  </a:cxn>
                  <a:cxn ang="0">
                    <a:pos x="1638" y="1469"/>
                  </a:cxn>
                  <a:cxn ang="0">
                    <a:pos x="1690" y="1484"/>
                  </a:cxn>
                  <a:cxn ang="0">
                    <a:pos x="1846" y="1580"/>
                  </a:cxn>
                  <a:cxn ang="0">
                    <a:pos x="1157" y="1488"/>
                  </a:cxn>
                  <a:cxn ang="0">
                    <a:pos x="1215" y="1474"/>
                  </a:cxn>
                  <a:cxn ang="0">
                    <a:pos x="1250" y="1447"/>
                  </a:cxn>
                  <a:cxn ang="0">
                    <a:pos x="1266" y="1396"/>
                  </a:cxn>
                  <a:cxn ang="0">
                    <a:pos x="1271" y="1273"/>
                  </a:cxn>
                  <a:cxn ang="0">
                    <a:pos x="1273" y="1052"/>
                  </a:cxn>
                  <a:cxn ang="0">
                    <a:pos x="1273" y="577"/>
                  </a:cxn>
                </a:cxnLst>
                <a:rect l="0" t="0" r="r" b="b"/>
                <a:pathLst>
                  <a:path w="1846" h="1580">
                    <a:moveTo>
                      <a:pt x="1273" y="577"/>
                    </a:moveTo>
                    <a:lnTo>
                      <a:pt x="1273" y="557"/>
                    </a:lnTo>
                    <a:lnTo>
                      <a:pt x="1272" y="536"/>
                    </a:lnTo>
                    <a:lnTo>
                      <a:pt x="1270" y="517"/>
                    </a:lnTo>
                    <a:lnTo>
                      <a:pt x="1268" y="498"/>
                    </a:lnTo>
                    <a:lnTo>
                      <a:pt x="1266" y="479"/>
                    </a:lnTo>
                    <a:lnTo>
                      <a:pt x="1263" y="461"/>
                    </a:lnTo>
                    <a:lnTo>
                      <a:pt x="1258" y="444"/>
                    </a:lnTo>
                    <a:lnTo>
                      <a:pt x="1254" y="428"/>
                    </a:lnTo>
                    <a:lnTo>
                      <a:pt x="1249" y="412"/>
                    </a:lnTo>
                    <a:lnTo>
                      <a:pt x="1242" y="396"/>
                    </a:lnTo>
                    <a:lnTo>
                      <a:pt x="1236" y="382"/>
                    </a:lnTo>
                    <a:lnTo>
                      <a:pt x="1229" y="367"/>
                    </a:lnTo>
                    <a:lnTo>
                      <a:pt x="1222" y="354"/>
                    </a:lnTo>
                    <a:lnTo>
                      <a:pt x="1213" y="341"/>
                    </a:lnTo>
                    <a:lnTo>
                      <a:pt x="1205" y="328"/>
                    </a:lnTo>
                    <a:lnTo>
                      <a:pt x="1195" y="316"/>
                    </a:lnTo>
                    <a:lnTo>
                      <a:pt x="1185" y="306"/>
                    </a:lnTo>
                    <a:lnTo>
                      <a:pt x="1175" y="295"/>
                    </a:lnTo>
                    <a:lnTo>
                      <a:pt x="1164" y="285"/>
                    </a:lnTo>
                    <a:lnTo>
                      <a:pt x="1152" y="276"/>
                    </a:lnTo>
                    <a:lnTo>
                      <a:pt x="1140" y="268"/>
                    </a:lnTo>
                    <a:lnTo>
                      <a:pt x="1127" y="259"/>
                    </a:lnTo>
                    <a:lnTo>
                      <a:pt x="1114" y="253"/>
                    </a:lnTo>
                    <a:lnTo>
                      <a:pt x="1100" y="247"/>
                    </a:lnTo>
                    <a:lnTo>
                      <a:pt x="1085" y="241"/>
                    </a:lnTo>
                    <a:lnTo>
                      <a:pt x="1070" y="236"/>
                    </a:lnTo>
                    <a:lnTo>
                      <a:pt x="1055" y="232"/>
                    </a:lnTo>
                    <a:lnTo>
                      <a:pt x="1037" y="228"/>
                    </a:lnTo>
                    <a:lnTo>
                      <a:pt x="1021" y="226"/>
                    </a:lnTo>
                    <a:lnTo>
                      <a:pt x="1003" y="224"/>
                    </a:lnTo>
                    <a:lnTo>
                      <a:pt x="986" y="223"/>
                    </a:lnTo>
                    <a:lnTo>
                      <a:pt x="967" y="223"/>
                    </a:lnTo>
                    <a:lnTo>
                      <a:pt x="932" y="223"/>
                    </a:lnTo>
                    <a:lnTo>
                      <a:pt x="899" y="225"/>
                    </a:lnTo>
                    <a:lnTo>
                      <a:pt x="868" y="229"/>
                    </a:lnTo>
                    <a:lnTo>
                      <a:pt x="838" y="234"/>
                    </a:lnTo>
                    <a:lnTo>
                      <a:pt x="809" y="240"/>
                    </a:lnTo>
                    <a:lnTo>
                      <a:pt x="782" y="247"/>
                    </a:lnTo>
                    <a:lnTo>
                      <a:pt x="757" y="255"/>
                    </a:lnTo>
                    <a:lnTo>
                      <a:pt x="734" y="264"/>
                    </a:lnTo>
                    <a:lnTo>
                      <a:pt x="711" y="272"/>
                    </a:lnTo>
                    <a:lnTo>
                      <a:pt x="690" y="282"/>
                    </a:lnTo>
                    <a:lnTo>
                      <a:pt x="670" y="292"/>
                    </a:lnTo>
                    <a:lnTo>
                      <a:pt x="652" y="302"/>
                    </a:lnTo>
                    <a:lnTo>
                      <a:pt x="636" y="313"/>
                    </a:lnTo>
                    <a:lnTo>
                      <a:pt x="621" y="323"/>
                    </a:lnTo>
                    <a:lnTo>
                      <a:pt x="607" y="332"/>
                    </a:lnTo>
                    <a:lnTo>
                      <a:pt x="594" y="342"/>
                    </a:lnTo>
                    <a:lnTo>
                      <a:pt x="594" y="877"/>
                    </a:lnTo>
                    <a:lnTo>
                      <a:pt x="594" y="939"/>
                    </a:lnTo>
                    <a:lnTo>
                      <a:pt x="594" y="997"/>
                    </a:lnTo>
                    <a:lnTo>
                      <a:pt x="594" y="1052"/>
                    </a:lnTo>
                    <a:lnTo>
                      <a:pt x="595" y="1106"/>
                    </a:lnTo>
                    <a:lnTo>
                      <a:pt x="595" y="1159"/>
                    </a:lnTo>
                    <a:lnTo>
                      <a:pt x="595" y="1214"/>
                    </a:lnTo>
                    <a:lnTo>
                      <a:pt x="596" y="1273"/>
                    </a:lnTo>
                    <a:lnTo>
                      <a:pt x="598" y="1336"/>
                    </a:lnTo>
                    <a:lnTo>
                      <a:pt x="599" y="1359"/>
                    </a:lnTo>
                    <a:lnTo>
                      <a:pt x="600" y="1378"/>
                    </a:lnTo>
                    <a:lnTo>
                      <a:pt x="602" y="1396"/>
                    </a:lnTo>
                    <a:lnTo>
                      <a:pt x="604" y="1411"/>
                    </a:lnTo>
                    <a:lnTo>
                      <a:pt x="607" y="1425"/>
                    </a:lnTo>
                    <a:lnTo>
                      <a:pt x="613" y="1437"/>
                    </a:lnTo>
                    <a:lnTo>
                      <a:pt x="618" y="1447"/>
                    </a:lnTo>
                    <a:lnTo>
                      <a:pt x="624" y="1455"/>
                    </a:lnTo>
                    <a:lnTo>
                      <a:pt x="632" y="1463"/>
                    </a:lnTo>
                    <a:lnTo>
                      <a:pt x="642" y="1469"/>
                    </a:lnTo>
                    <a:lnTo>
                      <a:pt x="651" y="1474"/>
                    </a:lnTo>
                    <a:lnTo>
                      <a:pt x="664" y="1478"/>
                    </a:lnTo>
                    <a:lnTo>
                      <a:pt x="678" y="1481"/>
                    </a:lnTo>
                    <a:lnTo>
                      <a:pt x="693" y="1484"/>
                    </a:lnTo>
                    <a:lnTo>
                      <a:pt x="710" y="1488"/>
                    </a:lnTo>
                    <a:lnTo>
                      <a:pt x="729" y="1490"/>
                    </a:lnTo>
                    <a:lnTo>
                      <a:pt x="850" y="1501"/>
                    </a:lnTo>
                    <a:lnTo>
                      <a:pt x="850" y="1580"/>
                    </a:lnTo>
                    <a:lnTo>
                      <a:pt x="21" y="1580"/>
                    </a:lnTo>
                    <a:lnTo>
                      <a:pt x="21" y="1501"/>
                    </a:lnTo>
                    <a:lnTo>
                      <a:pt x="142" y="1490"/>
                    </a:lnTo>
                    <a:lnTo>
                      <a:pt x="161" y="1488"/>
                    </a:lnTo>
                    <a:lnTo>
                      <a:pt x="178" y="1484"/>
                    </a:lnTo>
                    <a:lnTo>
                      <a:pt x="193" y="1481"/>
                    </a:lnTo>
                    <a:lnTo>
                      <a:pt x="207" y="1478"/>
                    </a:lnTo>
                    <a:lnTo>
                      <a:pt x="219" y="1474"/>
                    </a:lnTo>
                    <a:lnTo>
                      <a:pt x="230" y="1469"/>
                    </a:lnTo>
                    <a:lnTo>
                      <a:pt x="239" y="1463"/>
                    </a:lnTo>
                    <a:lnTo>
                      <a:pt x="247" y="1455"/>
                    </a:lnTo>
                    <a:lnTo>
                      <a:pt x="253" y="1447"/>
                    </a:lnTo>
                    <a:lnTo>
                      <a:pt x="259" y="1437"/>
                    </a:lnTo>
                    <a:lnTo>
                      <a:pt x="263" y="1425"/>
                    </a:lnTo>
                    <a:lnTo>
                      <a:pt x="267" y="1411"/>
                    </a:lnTo>
                    <a:lnTo>
                      <a:pt x="269" y="1396"/>
                    </a:lnTo>
                    <a:lnTo>
                      <a:pt x="271" y="1378"/>
                    </a:lnTo>
                    <a:lnTo>
                      <a:pt x="272" y="1359"/>
                    </a:lnTo>
                    <a:lnTo>
                      <a:pt x="274" y="1336"/>
                    </a:lnTo>
                    <a:lnTo>
                      <a:pt x="275" y="1273"/>
                    </a:lnTo>
                    <a:lnTo>
                      <a:pt x="275" y="1214"/>
                    </a:lnTo>
                    <a:lnTo>
                      <a:pt x="276" y="1159"/>
                    </a:lnTo>
                    <a:lnTo>
                      <a:pt x="276" y="1106"/>
                    </a:lnTo>
                    <a:lnTo>
                      <a:pt x="276" y="1052"/>
                    </a:lnTo>
                    <a:lnTo>
                      <a:pt x="276" y="997"/>
                    </a:lnTo>
                    <a:lnTo>
                      <a:pt x="276" y="939"/>
                    </a:lnTo>
                    <a:lnTo>
                      <a:pt x="277" y="877"/>
                    </a:lnTo>
                    <a:lnTo>
                      <a:pt x="277" y="454"/>
                    </a:lnTo>
                    <a:lnTo>
                      <a:pt x="276" y="424"/>
                    </a:lnTo>
                    <a:lnTo>
                      <a:pt x="275" y="396"/>
                    </a:lnTo>
                    <a:lnTo>
                      <a:pt x="272" y="370"/>
                    </a:lnTo>
                    <a:lnTo>
                      <a:pt x="268" y="347"/>
                    </a:lnTo>
                    <a:lnTo>
                      <a:pt x="264" y="327"/>
                    </a:lnTo>
                    <a:lnTo>
                      <a:pt x="257" y="308"/>
                    </a:lnTo>
                    <a:lnTo>
                      <a:pt x="254" y="299"/>
                    </a:lnTo>
                    <a:lnTo>
                      <a:pt x="250" y="292"/>
                    </a:lnTo>
                    <a:lnTo>
                      <a:pt x="246" y="284"/>
                    </a:lnTo>
                    <a:lnTo>
                      <a:pt x="241" y="277"/>
                    </a:lnTo>
                    <a:lnTo>
                      <a:pt x="236" y="270"/>
                    </a:lnTo>
                    <a:lnTo>
                      <a:pt x="231" y="264"/>
                    </a:lnTo>
                    <a:lnTo>
                      <a:pt x="224" y="257"/>
                    </a:lnTo>
                    <a:lnTo>
                      <a:pt x="218" y="252"/>
                    </a:lnTo>
                    <a:lnTo>
                      <a:pt x="211" y="248"/>
                    </a:lnTo>
                    <a:lnTo>
                      <a:pt x="204" y="243"/>
                    </a:lnTo>
                    <a:lnTo>
                      <a:pt x="196" y="239"/>
                    </a:lnTo>
                    <a:lnTo>
                      <a:pt x="188" y="235"/>
                    </a:lnTo>
                    <a:lnTo>
                      <a:pt x="169" y="228"/>
                    </a:lnTo>
                    <a:lnTo>
                      <a:pt x="149" y="223"/>
                    </a:lnTo>
                    <a:lnTo>
                      <a:pt x="127" y="220"/>
                    </a:lnTo>
                    <a:lnTo>
                      <a:pt x="102" y="217"/>
                    </a:lnTo>
                    <a:lnTo>
                      <a:pt x="0" y="207"/>
                    </a:lnTo>
                    <a:lnTo>
                      <a:pt x="0" y="132"/>
                    </a:lnTo>
                    <a:lnTo>
                      <a:pt x="40" y="128"/>
                    </a:lnTo>
                    <a:lnTo>
                      <a:pt x="79" y="122"/>
                    </a:lnTo>
                    <a:lnTo>
                      <a:pt x="119" y="117"/>
                    </a:lnTo>
                    <a:lnTo>
                      <a:pt x="158" y="110"/>
                    </a:lnTo>
                    <a:lnTo>
                      <a:pt x="196" y="103"/>
                    </a:lnTo>
                    <a:lnTo>
                      <a:pt x="234" y="95"/>
                    </a:lnTo>
                    <a:lnTo>
                      <a:pt x="272" y="88"/>
                    </a:lnTo>
                    <a:lnTo>
                      <a:pt x="310" y="79"/>
                    </a:lnTo>
                    <a:lnTo>
                      <a:pt x="384" y="62"/>
                    </a:lnTo>
                    <a:lnTo>
                      <a:pt x="456" y="43"/>
                    </a:lnTo>
                    <a:lnTo>
                      <a:pt x="526" y="22"/>
                    </a:lnTo>
                    <a:lnTo>
                      <a:pt x="594" y="0"/>
                    </a:lnTo>
                    <a:lnTo>
                      <a:pt x="594" y="265"/>
                    </a:lnTo>
                    <a:lnTo>
                      <a:pt x="625" y="239"/>
                    </a:lnTo>
                    <a:lnTo>
                      <a:pt x="657" y="215"/>
                    </a:lnTo>
                    <a:lnTo>
                      <a:pt x="689" y="192"/>
                    </a:lnTo>
                    <a:lnTo>
                      <a:pt x="722" y="169"/>
                    </a:lnTo>
                    <a:lnTo>
                      <a:pt x="755" y="148"/>
                    </a:lnTo>
                    <a:lnTo>
                      <a:pt x="790" y="128"/>
                    </a:lnTo>
                    <a:lnTo>
                      <a:pt x="824" y="108"/>
                    </a:lnTo>
                    <a:lnTo>
                      <a:pt x="859" y="91"/>
                    </a:lnTo>
                    <a:lnTo>
                      <a:pt x="895" y="75"/>
                    </a:lnTo>
                    <a:lnTo>
                      <a:pt x="931" y="61"/>
                    </a:lnTo>
                    <a:lnTo>
                      <a:pt x="969" y="48"/>
                    </a:lnTo>
                    <a:lnTo>
                      <a:pt x="1006" y="37"/>
                    </a:lnTo>
                    <a:lnTo>
                      <a:pt x="1026" y="33"/>
                    </a:lnTo>
                    <a:lnTo>
                      <a:pt x="1045" y="29"/>
                    </a:lnTo>
                    <a:lnTo>
                      <a:pt x="1063" y="26"/>
                    </a:lnTo>
                    <a:lnTo>
                      <a:pt x="1083" y="24"/>
                    </a:lnTo>
                    <a:lnTo>
                      <a:pt x="1103" y="21"/>
                    </a:lnTo>
                    <a:lnTo>
                      <a:pt x="1122" y="19"/>
                    </a:lnTo>
                    <a:lnTo>
                      <a:pt x="1142" y="18"/>
                    </a:lnTo>
                    <a:lnTo>
                      <a:pt x="1162" y="18"/>
                    </a:lnTo>
                    <a:lnTo>
                      <a:pt x="1188" y="19"/>
                    </a:lnTo>
                    <a:lnTo>
                      <a:pt x="1211" y="20"/>
                    </a:lnTo>
                    <a:lnTo>
                      <a:pt x="1235" y="22"/>
                    </a:lnTo>
                    <a:lnTo>
                      <a:pt x="1258" y="26"/>
                    </a:lnTo>
                    <a:lnTo>
                      <a:pt x="1280" y="31"/>
                    </a:lnTo>
                    <a:lnTo>
                      <a:pt x="1302" y="35"/>
                    </a:lnTo>
                    <a:lnTo>
                      <a:pt x="1323" y="42"/>
                    </a:lnTo>
                    <a:lnTo>
                      <a:pt x="1343" y="49"/>
                    </a:lnTo>
                    <a:lnTo>
                      <a:pt x="1362" y="58"/>
                    </a:lnTo>
                    <a:lnTo>
                      <a:pt x="1382" y="66"/>
                    </a:lnTo>
                    <a:lnTo>
                      <a:pt x="1399" y="77"/>
                    </a:lnTo>
                    <a:lnTo>
                      <a:pt x="1417" y="88"/>
                    </a:lnTo>
                    <a:lnTo>
                      <a:pt x="1433" y="100"/>
                    </a:lnTo>
                    <a:lnTo>
                      <a:pt x="1449" y="113"/>
                    </a:lnTo>
                    <a:lnTo>
                      <a:pt x="1464" y="126"/>
                    </a:lnTo>
                    <a:lnTo>
                      <a:pt x="1478" y="140"/>
                    </a:lnTo>
                    <a:lnTo>
                      <a:pt x="1491" y="157"/>
                    </a:lnTo>
                    <a:lnTo>
                      <a:pt x="1504" y="173"/>
                    </a:lnTo>
                    <a:lnTo>
                      <a:pt x="1516" y="191"/>
                    </a:lnTo>
                    <a:lnTo>
                      <a:pt x="1527" y="209"/>
                    </a:lnTo>
                    <a:lnTo>
                      <a:pt x="1537" y="228"/>
                    </a:lnTo>
                    <a:lnTo>
                      <a:pt x="1546" y="248"/>
                    </a:lnTo>
                    <a:lnTo>
                      <a:pt x="1554" y="269"/>
                    </a:lnTo>
                    <a:lnTo>
                      <a:pt x="1562" y="291"/>
                    </a:lnTo>
                    <a:lnTo>
                      <a:pt x="1569" y="313"/>
                    </a:lnTo>
                    <a:lnTo>
                      <a:pt x="1575" y="337"/>
                    </a:lnTo>
                    <a:lnTo>
                      <a:pt x="1580" y="361"/>
                    </a:lnTo>
                    <a:lnTo>
                      <a:pt x="1584" y="386"/>
                    </a:lnTo>
                    <a:lnTo>
                      <a:pt x="1588" y="413"/>
                    </a:lnTo>
                    <a:lnTo>
                      <a:pt x="1590" y="440"/>
                    </a:lnTo>
                    <a:lnTo>
                      <a:pt x="1591" y="468"/>
                    </a:lnTo>
                    <a:lnTo>
                      <a:pt x="1592" y="495"/>
                    </a:lnTo>
                    <a:lnTo>
                      <a:pt x="1592" y="877"/>
                    </a:lnTo>
                    <a:lnTo>
                      <a:pt x="1592" y="939"/>
                    </a:lnTo>
                    <a:lnTo>
                      <a:pt x="1592" y="997"/>
                    </a:lnTo>
                    <a:lnTo>
                      <a:pt x="1592" y="1052"/>
                    </a:lnTo>
                    <a:lnTo>
                      <a:pt x="1592" y="1106"/>
                    </a:lnTo>
                    <a:lnTo>
                      <a:pt x="1592" y="1159"/>
                    </a:lnTo>
                    <a:lnTo>
                      <a:pt x="1593" y="1214"/>
                    </a:lnTo>
                    <a:lnTo>
                      <a:pt x="1593" y="1273"/>
                    </a:lnTo>
                    <a:lnTo>
                      <a:pt x="1594" y="1336"/>
                    </a:lnTo>
                    <a:lnTo>
                      <a:pt x="1595" y="1359"/>
                    </a:lnTo>
                    <a:lnTo>
                      <a:pt x="1596" y="1378"/>
                    </a:lnTo>
                    <a:lnTo>
                      <a:pt x="1598" y="1396"/>
                    </a:lnTo>
                    <a:lnTo>
                      <a:pt x="1602" y="1411"/>
                    </a:lnTo>
                    <a:lnTo>
                      <a:pt x="1605" y="1425"/>
                    </a:lnTo>
                    <a:lnTo>
                      <a:pt x="1609" y="1437"/>
                    </a:lnTo>
                    <a:lnTo>
                      <a:pt x="1614" y="1447"/>
                    </a:lnTo>
                    <a:lnTo>
                      <a:pt x="1621" y="1455"/>
                    </a:lnTo>
                    <a:lnTo>
                      <a:pt x="1628" y="1463"/>
                    </a:lnTo>
                    <a:lnTo>
                      <a:pt x="1638" y="1469"/>
                    </a:lnTo>
                    <a:lnTo>
                      <a:pt x="1649" y="1474"/>
                    </a:lnTo>
                    <a:lnTo>
                      <a:pt x="1661" y="1478"/>
                    </a:lnTo>
                    <a:lnTo>
                      <a:pt x="1675" y="1481"/>
                    </a:lnTo>
                    <a:lnTo>
                      <a:pt x="1690" y="1484"/>
                    </a:lnTo>
                    <a:lnTo>
                      <a:pt x="1708" y="1488"/>
                    </a:lnTo>
                    <a:lnTo>
                      <a:pt x="1727" y="1490"/>
                    </a:lnTo>
                    <a:lnTo>
                      <a:pt x="1846" y="1501"/>
                    </a:lnTo>
                    <a:lnTo>
                      <a:pt x="1846" y="1580"/>
                    </a:lnTo>
                    <a:lnTo>
                      <a:pt x="1018" y="1580"/>
                    </a:lnTo>
                    <a:lnTo>
                      <a:pt x="1018" y="1501"/>
                    </a:lnTo>
                    <a:lnTo>
                      <a:pt x="1138" y="1490"/>
                    </a:lnTo>
                    <a:lnTo>
                      <a:pt x="1157" y="1488"/>
                    </a:lnTo>
                    <a:lnTo>
                      <a:pt x="1175" y="1484"/>
                    </a:lnTo>
                    <a:lnTo>
                      <a:pt x="1190" y="1481"/>
                    </a:lnTo>
                    <a:lnTo>
                      <a:pt x="1204" y="1478"/>
                    </a:lnTo>
                    <a:lnTo>
                      <a:pt x="1215" y="1474"/>
                    </a:lnTo>
                    <a:lnTo>
                      <a:pt x="1226" y="1469"/>
                    </a:lnTo>
                    <a:lnTo>
                      <a:pt x="1236" y="1463"/>
                    </a:lnTo>
                    <a:lnTo>
                      <a:pt x="1243" y="1455"/>
                    </a:lnTo>
                    <a:lnTo>
                      <a:pt x="1250" y="1447"/>
                    </a:lnTo>
                    <a:lnTo>
                      <a:pt x="1255" y="1437"/>
                    </a:lnTo>
                    <a:lnTo>
                      <a:pt x="1259" y="1425"/>
                    </a:lnTo>
                    <a:lnTo>
                      <a:pt x="1264" y="1411"/>
                    </a:lnTo>
                    <a:lnTo>
                      <a:pt x="1266" y="1396"/>
                    </a:lnTo>
                    <a:lnTo>
                      <a:pt x="1268" y="1378"/>
                    </a:lnTo>
                    <a:lnTo>
                      <a:pt x="1269" y="1359"/>
                    </a:lnTo>
                    <a:lnTo>
                      <a:pt x="1270" y="1336"/>
                    </a:lnTo>
                    <a:lnTo>
                      <a:pt x="1271" y="1273"/>
                    </a:lnTo>
                    <a:lnTo>
                      <a:pt x="1272" y="1214"/>
                    </a:lnTo>
                    <a:lnTo>
                      <a:pt x="1272" y="1159"/>
                    </a:lnTo>
                    <a:lnTo>
                      <a:pt x="1273" y="1106"/>
                    </a:lnTo>
                    <a:lnTo>
                      <a:pt x="1273" y="1052"/>
                    </a:lnTo>
                    <a:lnTo>
                      <a:pt x="1273" y="997"/>
                    </a:lnTo>
                    <a:lnTo>
                      <a:pt x="1273" y="939"/>
                    </a:lnTo>
                    <a:lnTo>
                      <a:pt x="1273" y="877"/>
                    </a:lnTo>
                    <a:lnTo>
                      <a:pt x="1273" y="57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sp>
            <p:nvSpPr>
              <p:cNvPr id="68" name="Freeform 14"/>
              <p:cNvSpPr>
                <a:spLocks noEditPoints="1"/>
              </p:cNvSpPr>
              <p:nvPr/>
            </p:nvSpPr>
            <p:spPr bwMode="auto">
              <a:xfrm>
                <a:off x="3898900" y="-519112"/>
                <a:ext cx="152400" cy="180975"/>
              </a:xfrm>
              <a:custGeom>
                <a:avLst/>
                <a:gdLst/>
                <a:ahLst/>
                <a:cxnLst>
                  <a:cxn ang="0">
                    <a:pos x="1014" y="504"/>
                  </a:cxn>
                  <a:cxn ang="0">
                    <a:pos x="1003" y="421"/>
                  </a:cxn>
                  <a:cxn ang="0">
                    <a:pos x="981" y="341"/>
                  </a:cxn>
                  <a:cxn ang="0">
                    <a:pos x="949" y="269"/>
                  </a:cxn>
                  <a:cxn ang="0">
                    <a:pos x="906" y="206"/>
                  </a:cxn>
                  <a:cxn ang="0">
                    <a:pos x="853" y="155"/>
                  </a:cxn>
                  <a:cxn ang="0">
                    <a:pos x="789" y="118"/>
                  </a:cxn>
                  <a:cxn ang="0">
                    <a:pos x="714" y="99"/>
                  </a:cxn>
                  <a:cxn ang="0">
                    <a:pos x="631" y="99"/>
                  </a:cxn>
                  <a:cxn ang="0">
                    <a:pos x="553" y="118"/>
                  </a:cxn>
                  <a:cxn ang="0">
                    <a:pos x="487" y="155"/>
                  </a:cxn>
                  <a:cxn ang="0">
                    <a:pos x="430" y="206"/>
                  </a:cxn>
                  <a:cxn ang="0">
                    <a:pos x="384" y="269"/>
                  </a:cxn>
                  <a:cxn ang="0">
                    <a:pos x="347" y="341"/>
                  </a:cxn>
                  <a:cxn ang="0">
                    <a:pos x="321" y="421"/>
                  </a:cxn>
                  <a:cxn ang="0">
                    <a:pos x="302" y="504"/>
                  </a:cxn>
                  <a:cxn ang="0">
                    <a:pos x="1" y="773"/>
                  </a:cxn>
                  <a:cxn ang="0">
                    <a:pos x="18" y="622"/>
                  </a:cxn>
                  <a:cxn ang="0">
                    <a:pos x="59" y="479"/>
                  </a:cxn>
                  <a:cxn ang="0">
                    <a:pos x="121" y="344"/>
                  </a:cxn>
                  <a:cxn ang="0">
                    <a:pos x="205" y="225"/>
                  </a:cxn>
                  <a:cxn ang="0">
                    <a:pos x="310" y="128"/>
                  </a:cxn>
                  <a:cxn ang="0">
                    <a:pos x="434" y="54"/>
                  </a:cxn>
                  <a:cxn ang="0">
                    <a:pos x="579" y="11"/>
                  </a:cxn>
                  <a:cxn ang="0">
                    <a:pos x="736" y="1"/>
                  </a:cxn>
                  <a:cxn ang="0">
                    <a:pos x="872" y="18"/>
                  </a:cxn>
                  <a:cxn ang="0">
                    <a:pos x="991" y="59"/>
                  </a:cxn>
                  <a:cxn ang="0">
                    <a:pos x="1095" y="119"/>
                  </a:cxn>
                  <a:cxn ang="0">
                    <a:pos x="1181" y="200"/>
                  </a:cxn>
                  <a:cxn ang="0">
                    <a:pos x="1250" y="297"/>
                  </a:cxn>
                  <a:cxn ang="0">
                    <a:pos x="1300" y="412"/>
                  </a:cxn>
                  <a:cxn ang="0">
                    <a:pos x="1333" y="541"/>
                  </a:cxn>
                  <a:cxn ang="0">
                    <a:pos x="288" y="646"/>
                  </a:cxn>
                  <a:cxn ang="0">
                    <a:pos x="293" y="793"/>
                  </a:cxn>
                  <a:cxn ang="0">
                    <a:pos x="317" y="929"/>
                  </a:cxn>
                  <a:cxn ang="0">
                    <a:pos x="360" y="1051"/>
                  </a:cxn>
                  <a:cxn ang="0">
                    <a:pos x="424" y="1156"/>
                  </a:cxn>
                  <a:cxn ang="0">
                    <a:pos x="506" y="1243"/>
                  </a:cxn>
                  <a:cxn ang="0">
                    <a:pos x="608" y="1309"/>
                  </a:cxn>
                  <a:cxn ang="0">
                    <a:pos x="731" y="1349"/>
                  </a:cxn>
                  <a:cxn ang="0">
                    <a:pos x="874" y="1363"/>
                  </a:cxn>
                  <a:cxn ang="0">
                    <a:pos x="956" y="1358"/>
                  </a:cxn>
                  <a:cxn ang="0">
                    <a:pos x="1031" y="1344"/>
                  </a:cxn>
                  <a:cxn ang="0">
                    <a:pos x="1160" y="1298"/>
                  </a:cxn>
                  <a:cxn ang="0">
                    <a:pos x="1258" y="1243"/>
                  </a:cxn>
                  <a:cxn ang="0">
                    <a:pos x="1318" y="1195"/>
                  </a:cxn>
                  <a:cxn ang="0">
                    <a:pos x="1241" y="1363"/>
                  </a:cxn>
                  <a:cxn ang="0">
                    <a:pos x="1103" y="1465"/>
                  </a:cxn>
                  <a:cxn ang="0">
                    <a:pos x="1021" y="1511"/>
                  </a:cxn>
                  <a:cxn ang="0">
                    <a:pos x="937" y="1548"/>
                  </a:cxn>
                  <a:cxn ang="0">
                    <a:pos x="853" y="1574"/>
                  </a:cxn>
                  <a:cxn ang="0">
                    <a:pos x="765" y="1589"/>
                  </a:cxn>
                  <a:cxn ang="0">
                    <a:pos x="657" y="1591"/>
                  </a:cxn>
                  <a:cxn ang="0">
                    <a:pos x="508" y="1566"/>
                  </a:cxn>
                  <a:cxn ang="0">
                    <a:pos x="376" y="1512"/>
                  </a:cxn>
                  <a:cxn ang="0">
                    <a:pos x="262" y="1433"/>
                  </a:cxn>
                  <a:cxn ang="0">
                    <a:pos x="166" y="1331"/>
                  </a:cxn>
                  <a:cxn ang="0">
                    <a:pos x="91" y="1211"/>
                  </a:cxn>
                  <a:cxn ang="0">
                    <a:pos x="37" y="1075"/>
                  </a:cxn>
                  <a:cxn ang="0">
                    <a:pos x="7" y="927"/>
                  </a:cxn>
                </a:cxnLst>
                <a:rect l="0" t="0" r="r" b="b"/>
                <a:pathLst>
                  <a:path w="1357" h="1592">
                    <a:moveTo>
                      <a:pt x="297" y="547"/>
                    </a:moveTo>
                    <a:lnTo>
                      <a:pt x="1015" y="547"/>
                    </a:lnTo>
                    <a:lnTo>
                      <a:pt x="1015" y="526"/>
                    </a:lnTo>
                    <a:lnTo>
                      <a:pt x="1014" y="504"/>
                    </a:lnTo>
                    <a:lnTo>
                      <a:pt x="1011" y="483"/>
                    </a:lnTo>
                    <a:lnTo>
                      <a:pt x="1009" y="461"/>
                    </a:lnTo>
                    <a:lnTo>
                      <a:pt x="1006" y="441"/>
                    </a:lnTo>
                    <a:lnTo>
                      <a:pt x="1003" y="421"/>
                    </a:lnTo>
                    <a:lnTo>
                      <a:pt x="999" y="400"/>
                    </a:lnTo>
                    <a:lnTo>
                      <a:pt x="993" y="380"/>
                    </a:lnTo>
                    <a:lnTo>
                      <a:pt x="988" y="361"/>
                    </a:lnTo>
                    <a:lnTo>
                      <a:pt x="981" y="341"/>
                    </a:lnTo>
                    <a:lnTo>
                      <a:pt x="974" y="322"/>
                    </a:lnTo>
                    <a:lnTo>
                      <a:pt x="966" y="304"/>
                    </a:lnTo>
                    <a:lnTo>
                      <a:pt x="958" y="287"/>
                    </a:lnTo>
                    <a:lnTo>
                      <a:pt x="949" y="269"/>
                    </a:lnTo>
                    <a:lnTo>
                      <a:pt x="939" y="252"/>
                    </a:lnTo>
                    <a:lnTo>
                      <a:pt x="929" y="236"/>
                    </a:lnTo>
                    <a:lnTo>
                      <a:pt x="918" y="221"/>
                    </a:lnTo>
                    <a:lnTo>
                      <a:pt x="906" y="206"/>
                    </a:lnTo>
                    <a:lnTo>
                      <a:pt x="894" y="192"/>
                    </a:lnTo>
                    <a:lnTo>
                      <a:pt x="882" y="179"/>
                    </a:lnTo>
                    <a:lnTo>
                      <a:pt x="868" y="166"/>
                    </a:lnTo>
                    <a:lnTo>
                      <a:pt x="853" y="155"/>
                    </a:lnTo>
                    <a:lnTo>
                      <a:pt x="838" y="145"/>
                    </a:lnTo>
                    <a:lnTo>
                      <a:pt x="823" y="134"/>
                    </a:lnTo>
                    <a:lnTo>
                      <a:pt x="806" y="126"/>
                    </a:lnTo>
                    <a:lnTo>
                      <a:pt x="789" y="118"/>
                    </a:lnTo>
                    <a:lnTo>
                      <a:pt x="771" y="112"/>
                    </a:lnTo>
                    <a:lnTo>
                      <a:pt x="753" y="106"/>
                    </a:lnTo>
                    <a:lnTo>
                      <a:pt x="734" y="102"/>
                    </a:lnTo>
                    <a:lnTo>
                      <a:pt x="714" y="99"/>
                    </a:lnTo>
                    <a:lnTo>
                      <a:pt x="694" y="97"/>
                    </a:lnTo>
                    <a:lnTo>
                      <a:pt x="672" y="97"/>
                    </a:lnTo>
                    <a:lnTo>
                      <a:pt x="651" y="97"/>
                    </a:lnTo>
                    <a:lnTo>
                      <a:pt x="631" y="99"/>
                    </a:lnTo>
                    <a:lnTo>
                      <a:pt x="610" y="102"/>
                    </a:lnTo>
                    <a:lnTo>
                      <a:pt x="590" y="106"/>
                    </a:lnTo>
                    <a:lnTo>
                      <a:pt x="572" y="112"/>
                    </a:lnTo>
                    <a:lnTo>
                      <a:pt x="553" y="118"/>
                    </a:lnTo>
                    <a:lnTo>
                      <a:pt x="535" y="126"/>
                    </a:lnTo>
                    <a:lnTo>
                      <a:pt x="519" y="134"/>
                    </a:lnTo>
                    <a:lnTo>
                      <a:pt x="502" y="145"/>
                    </a:lnTo>
                    <a:lnTo>
                      <a:pt x="487" y="155"/>
                    </a:lnTo>
                    <a:lnTo>
                      <a:pt x="472" y="166"/>
                    </a:lnTo>
                    <a:lnTo>
                      <a:pt x="457" y="179"/>
                    </a:lnTo>
                    <a:lnTo>
                      <a:pt x="444" y="192"/>
                    </a:lnTo>
                    <a:lnTo>
                      <a:pt x="430" y="206"/>
                    </a:lnTo>
                    <a:lnTo>
                      <a:pt x="418" y="221"/>
                    </a:lnTo>
                    <a:lnTo>
                      <a:pt x="406" y="236"/>
                    </a:lnTo>
                    <a:lnTo>
                      <a:pt x="395" y="252"/>
                    </a:lnTo>
                    <a:lnTo>
                      <a:pt x="384" y="269"/>
                    </a:lnTo>
                    <a:lnTo>
                      <a:pt x="374" y="287"/>
                    </a:lnTo>
                    <a:lnTo>
                      <a:pt x="365" y="304"/>
                    </a:lnTo>
                    <a:lnTo>
                      <a:pt x="356" y="322"/>
                    </a:lnTo>
                    <a:lnTo>
                      <a:pt x="347" y="341"/>
                    </a:lnTo>
                    <a:lnTo>
                      <a:pt x="340" y="361"/>
                    </a:lnTo>
                    <a:lnTo>
                      <a:pt x="333" y="380"/>
                    </a:lnTo>
                    <a:lnTo>
                      <a:pt x="327" y="400"/>
                    </a:lnTo>
                    <a:lnTo>
                      <a:pt x="321" y="421"/>
                    </a:lnTo>
                    <a:lnTo>
                      <a:pt x="315" y="441"/>
                    </a:lnTo>
                    <a:lnTo>
                      <a:pt x="311" y="461"/>
                    </a:lnTo>
                    <a:lnTo>
                      <a:pt x="307" y="483"/>
                    </a:lnTo>
                    <a:lnTo>
                      <a:pt x="302" y="504"/>
                    </a:lnTo>
                    <a:lnTo>
                      <a:pt x="300" y="526"/>
                    </a:lnTo>
                    <a:lnTo>
                      <a:pt x="297" y="547"/>
                    </a:lnTo>
                    <a:close/>
                    <a:moveTo>
                      <a:pt x="0" y="811"/>
                    </a:moveTo>
                    <a:lnTo>
                      <a:pt x="1" y="773"/>
                    </a:lnTo>
                    <a:lnTo>
                      <a:pt x="3" y="735"/>
                    </a:lnTo>
                    <a:lnTo>
                      <a:pt x="6" y="697"/>
                    </a:lnTo>
                    <a:lnTo>
                      <a:pt x="12" y="660"/>
                    </a:lnTo>
                    <a:lnTo>
                      <a:pt x="18" y="622"/>
                    </a:lnTo>
                    <a:lnTo>
                      <a:pt x="27" y="586"/>
                    </a:lnTo>
                    <a:lnTo>
                      <a:pt x="35" y="549"/>
                    </a:lnTo>
                    <a:lnTo>
                      <a:pt x="46" y="513"/>
                    </a:lnTo>
                    <a:lnTo>
                      <a:pt x="59" y="479"/>
                    </a:lnTo>
                    <a:lnTo>
                      <a:pt x="72" y="443"/>
                    </a:lnTo>
                    <a:lnTo>
                      <a:pt x="87" y="410"/>
                    </a:lnTo>
                    <a:lnTo>
                      <a:pt x="104" y="377"/>
                    </a:lnTo>
                    <a:lnTo>
                      <a:pt x="121" y="344"/>
                    </a:lnTo>
                    <a:lnTo>
                      <a:pt x="140" y="313"/>
                    </a:lnTo>
                    <a:lnTo>
                      <a:pt x="161" y="282"/>
                    </a:lnTo>
                    <a:lnTo>
                      <a:pt x="182" y="253"/>
                    </a:lnTo>
                    <a:lnTo>
                      <a:pt x="205" y="225"/>
                    </a:lnTo>
                    <a:lnTo>
                      <a:pt x="229" y="199"/>
                    </a:lnTo>
                    <a:lnTo>
                      <a:pt x="255" y="174"/>
                    </a:lnTo>
                    <a:lnTo>
                      <a:pt x="282" y="150"/>
                    </a:lnTo>
                    <a:lnTo>
                      <a:pt x="310" y="128"/>
                    </a:lnTo>
                    <a:lnTo>
                      <a:pt x="339" y="106"/>
                    </a:lnTo>
                    <a:lnTo>
                      <a:pt x="370" y="87"/>
                    </a:lnTo>
                    <a:lnTo>
                      <a:pt x="402" y="70"/>
                    </a:lnTo>
                    <a:lnTo>
                      <a:pt x="434" y="54"/>
                    </a:lnTo>
                    <a:lnTo>
                      <a:pt x="469" y="40"/>
                    </a:lnTo>
                    <a:lnTo>
                      <a:pt x="504" y="28"/>
                    </a:lnTo>
                    <a:lnTo>
                      <a:pt x="542" y="18"/>
                    </a:lnTo>
                    <a:lnTo>
                      <a:pt x="579" y="11"/>
                    </a:lnTo>
                    <a:lnTo>
                      <a:pt x="618" y="4"/>
                    </a:lnTo>
                    <a:lnTo>
                      <a:pt x="658" y="1"/>
                    </a:lnTo>
                    <a:lnTo>
                      <a:pt x="699" y="0"/>
                    </a:lnTo>
                    <a:lnTo>
                      <a:pt x="736" y="1"/>
                    </a:lnTo>
                    <a:lnTo>
                      <a:pt x="771" y="3"/>
                    </a:lnTo>
                    <a:lnTo>
                      <a:pt x="805" y="7"/>
                    </a:lnTo>
                    <a:lnTo>
                      <a:pt x="840" y="12"/>
                    </a:lnTo>
                    <a:lnTo>
                      <a:pt x="872" y="18"/>
                    </a:lnTo>
                    <a:lnTo>
                      <a:pt x="903" y="27"/>
                    </a:lnTo>
                    <a:lnTo>
                      <a:pt x="933" y="36"/>
                    </a:lnTo>
                    <a:lnTo>
                      <a:pt x="963" y="46"/>
                    </a:lnTo>
                    <a:lnTo>
                      <a:pt x="991" y="59"/>
                    </a:lnTo>
                    <a:lnTo>
                      <a:pt x="1019" y="72"/>
                    </a:lnTo>
                    <a:lnTo>
                      <a:pt x="1045" y="87"/>
                    </a:lnTo>
                    <a:lnTo>
                      <a:pt x="1070" y="102"/>
                    </a:lnTo>
                    <a:lnTo>
                      <a:pt x="1095" y="119"/>
                    </a:lnTo>
                    <a:lnTo>
                      <a:pt x="1118" y="137"/>
                    </a:lnTo>
                    <a:lnTo>
                      <a:pt x="1140" y="157"/>
                    </a:lnTo>
                    <a:lnTo>
                      <a:pt x="1160" y="178"/>
                    </a:lnTo>
                    <a:lnTo>
                      <a:pt x="1181" y="200"/>
                    </a:lnTo>
                    <a:lnTo>
                      <a:pt x="1199" y="222"/>
                    </a:lnTo>
                    <a:lnTo>
                      <a:pt x="1217" y="247"/>
                    </a:lnTo>
                    <a:lnTo>
                      <a:pt x="1235" y="271"/>
                    </a:lnTo>
                    <a:lnTo>
                      <a:pt x="1250" y="297"/>
                    </a:lnTo>
                    <a:lnTo>
                      <a:pt x="1263" y="324"/>
                    </a:lnTo>
                    <a:lnTo>
                      <a:pt x="1277" y="353"/>
                    </a:lnTo>
                    <a:lnTo>
                      <a:pt x="1289" y="382"/>
                    </a:lnTo>
                    <a:lnTo>
                      <a:pt x="1300" y="412"/>
                    </a:lnTo>
                    <a:lnTo>
                      <a:pt x="1311" y="442"/>
                    </a:lnTo>
                    <a:lnTo>
                      <a:pt x="1319" y="474"/>
                    </a:lnTo>
                    <a:lnTo>
                      <a:pt x="1327" y="507"/>
                    </a:lnTo>
                    <a:lnTo>
                      <a:pt x="1333" y="541"/>
                    </a:lnTo>
                    <a:lnTo>
                      <a:pt x="1339" y="575"/>
                    </a:lnTo>
                    <a:lnTo>
                      <a:pt x="1342" y="610"/>
                    </a:lnTo>
                    <a:lnTo>
                      <a:pt x="1345" y="646"/>
                    </a:lnTo>
                    <a:lnTo>
                      <a:pt x="288" y="646"/>
                    </a:lnTo>
                    <a:lnTo>
                      <a:pt x="287" y="683"/>
                    </a:lnTo>
                    <a:lnTo>
                      <a:pt x="288" y="721"/>
                    </a:lnTo>
                    <a:lnTo>
                      <a:pt x="290" y="757"/>
                    </a:lnTo>
                    <a:lnTo>
                      <a:pt x="293" y="793"/>
                    </a:lnTo>
                    <a:lnTo>
                      <a:pt x="297" y="828"/>
                    </a:lnTo>
                    <a:lnTo>
                      <a:pt x="302" y="862"/>
                    </a:lnTo>
                    <a:lnTo>
                      <a:pt x="310" y="896"/>
                    </a:lnTo>
                    <a:lnTo>
                      <a:pt x="317" y="929"/>
                    </a:lnTo>
                    <a:lnTo>
                      <a:pt x="326" y="961"/>
                    </a:lnTo>
                    <a:lnTo>
                      <a:pt x="337" y="992"/>
                    </a:lnTo>
                    <a:lnTo>
                      <a:pt x="347" y="1022"/>
                    </a:lnTo>
                    <a:lnTo>
                      <a:pt x="360" y="1051"/>
                    </a:lnTo>
                    <a:lnTo>
                      <a:pt x="374" y="1079"/>
                    </a:lnTo>
                    <a:lnTo>
                      <a:pt x="389" y="1106"/>
                    </a:lnTo>
                    <a:lnTo>
                      <a:pt x="405" y="1132"/>
                    </a:lnTo>
                    <a:lnTo>
                      <a:pt x="424" y="1156"/>
                    </a:lnTo>
                    <a:lnTo>
                      <a:pt x="442" y="1180"/>
                    </a:lnTo>
                    <a:lnTo>
                      <a:pt x="462" y="1202"/>
                    </a:lnTo>
                    <a:lnTo>
                      <a:pt x="484" y="1224"/>
                    </a:lnTo>
                    <a:lnTo>
                      <a:pt x="506" y="1243"/>
                    </a:lnTo>
                    <a:lnTo>
                      <a:pt x="530" y="1261"/>
                    </a:lnTo>
                    <a:lnTo>
                      <a:pt x="554" y="1279"/>
                    </a:lnTo>
                    <a:lnTo>
                      <a:pt x="581" y="1294"/>
                    </a:lnTo>
                    <a:lnTo>
                      <a:pt x="608" y="1309"/>
                    </a:lnTo>
                    <a:lnTo>
                      <a:pt x="637" y="1320"/>
                    </a:lnTo>
                    <a:lnTo>
                      <a:pt x="667" y="1332"/>
                    </a:lnTo>
                    <a:lnTo>
                      <a:pt x="698" y="1341"/>
                    </a:lnTo>
                    <a:lnTo>
                      <a:pt x="731" y="1349"/>
                    </a:lnTo>
                    <a:lnTo>
                      <a:pt x="765" y="1355"/>
                    </a:lnTo>
                    <a:lnTo>
                      <a:pt x="800" y="1360"/>
                    </a:lnTo>
                    <a:lnTo>
                      <a:pt x="837" y="1362"/>
                    </a:lnTo>
                    <a:lnTo>
                      <a:pt x="874" y="1363"/>
                    </a:lnTo>
                    <a:lnTo>
                      <a:pt x="894" y="1363"/>
                    </a:lnTo>
                    <a:lnTo>
                      <a:pt x="915" y="1362"/>
                    </a:lnTo>
                    <a:lnTo>
                      <a:pt x="935" y="1360"/>
                    </a:lnTo>
                    <a:lnTo>
                      <a:pt x="956" y="1358"/>
                    </a:lnTo>
                    <a:lnTo>
                      <a:pt x="975" y="1356"/>
                    </a:lnTo>
                    <a:lnTo>
                      <a:pt x="994" y="1353"/>
                    </a:lnTo>
                    <a:lnTo>
                      <a:pt x="1012" y="1348"/>
                    </a:lnTo>
                    <a:lnTo>
                      <a:pt x="1031" y="1344"/>
                    </a:lnTo>
                    <a:lnTo>
                      <a:pt x="1066" y="1334"/>
                    </a:lnTo>
                    <a:lnTo>
                      <a:pt x="1099" y="1324"/>
                    </a:lnTo>
                    <a:lnTo>
                      <a:pt x="1130" y="1312"/>
                    </a:lnTo>
                    <a:lnTo>
                      <a:pt x="1160" y="1298"/>
                    </a:lnTo>
                    <a:lnTo>
                      <a:pt x="1187" y="1285"/>
                    </a:lnTo>
                    <a:lnTo>
                      <a:pt x="1213" y="1271"/>
                    </a:lnTo>
                    <a:lnTo>
                      <a:pt x="1237" y="1257"/>
                    </a:lnTo>
                    <a:lnTo>
                      <a:pt x="1258" y="1243"/>
                    </a:lnTo>
                    <a:lnTo>
                      <a:pt x="1276" y="1229"/>
                    </a:lnTo>
                    <a:lnTo>
                      <a:pt x="1292" y="1217"/>
                    </a:lnTo>
                    <a:lnTo>
                      <a:pt x="1306" y="1206"/>
                    </a:lnTo>
                    <a:lnTo>
                      <a:pt x="1318" y="1195"/>
                    </a:lnTo>
                    <a:lnTo>
                      <a:pt x="1357" y="1258"/>
                    </a:lnTo>
                    <a:lnTo>
                      <a:pt x="1319" y="1295"/>
                    </a:lnTo>
                    <a:lnTo>
                      <a:pt x="1281" y="1330"/>
                    </a:lnTo>
                    <a:lnTo>
                      <a:pt x="1241" y="1363"/>
                    </a:lnTo>
                    <a:lnTo>
                      <a:pt x="1202" y="1396"/>
                    </a:lnTo>
                    <a:lnTo>
                      <a:pt x="1163" y="1424"/>
                    </a:lnTo>
                    <a:lnTo>
                      <a:pt x="1123" y="1452"/>
                    </a:lnTo>
                    <a:lnTo>
                      <a:pt x="1103" y="1465"/>
                    </a:lnTo>
                    <a:lnTo>
                      <a:pt x="1082" y="1477"/>
                    </a:lnTo>
                    <a:lnTo>
                      <a:pt x="1062" y="1489"/>
                    </a:lnTo>
                    <a:lnTo>
                      <a:pt x="1041" y="1501"/>
                    </a:lnTo>
                    <a:lnTo>
                      <a:pt x="1021" y="1511"/>
                    </a:lnTo>
                    <a:lnTo>
                      <a:pt x="1001" y="1521"/>
                    </a:lnTo>
                    <a:lnTo>
                      <a:pt x="979" y="1531"/>
                    </a:lnTo>
                    <a:lnTo>
                      <a:pt x="959" y="1539"/>
                    </a:lnTo>
                    <a:lnTo>
                      <a:pt x="937" y="1548"/>
                    </a:lnTo>
                    <a:lnTo>
                      <a:pt x="916" y="1554"/>
                    </a:lnTo>
                    <a:lnTo>
                      <a:pt x="896" y="1562"/>
                    </a:lnTo>
                    <a:lnTo>
                      <a:pt x="874" y="1568"/>
                    </a:lnTo>
                    <a:lnTo>
                      <a:pt x="853" y="1574"/>
                    </a:lnTo>
                    <a:lnTo>
                      <a:pt x="830" y="1578"/>
                    </a:lnTo>
                    <a:lnTo>
                      <a:pt x="809" y="1582"/>
                    </a:lnTo>
                    <a:lnTo>
                      <a:pt x="786" y="1585"/>
                    </a:lnTo>
                    <a:lnTo>
                      <a:pt x="765" y="1589"/>
                    </a:lnTo>
                    <a:lnTo>
                      <a:pt x="742" y="1590"/>
                    </a:lnTo>
                    <a:lnTo>
                      <a:pt x="720" y="1591"/>
                    </a:lnTo>
                    <a:lnTo>
                      <a:pt x="697" y="1592"/>
                    </a:lnTo>
                    <a:lnTo>
                      <a:pt x="657" y="1591"/>
                    </a:lnTo>
                    <a:lnTo>
                      <a:pt x="619" y="1588"/>
                    </a:lnTo>
                    <a:lnTo>
                      <a:pt x="581" y="1582"/>
                    </a:lnTo>
                    <a:lnTo>
                      <a:pt x="545" y="1576"/>
                    </a:lnTo>
                    <a:lnTo>
                      <a:pt x="508" y="1566"/>
                    </a:lnTo>
                    <a:lnTo>
                      <a:pt x="474" y="1555"/>
                    </a:lnTo>
                    <a:lnTo>
                      <a:pt x="441" y="1542"/>
                    </a:lnTo>
                    <a:lnTo>
                      <a:pt x="407" y="1529"/>
                    </a:lnTo>
                    <a:lnTo>
                      <a:pt x="376" y="1512"/>
                    </a:lnTo>
                    <a:lnTo>
                      <a:pt x="346" y="1495"/>
                    </a:lnTo>
                    <a:lnTo>
                      <a:pt x="317" y="1476"/>
                    </a:lnTo>
                    <a:lnTo>
                      <a:pt x="288" y="1456"/>
                    </a:lnTo>
                    <a:lnTo>
                      <a:pt x="262" y="1433"/>
                    </a:lnTo>
                    <a:lnTo>
                      <a:pt x="236" y="1409"/>
                    </a:lnTo>
                    <a:lnTo>
                      <a:pt x="211" y="1385"/>
                    </a:lnTo>
                    <a:lnTo>
                      <a:pt x="189" y="1359"/>
                    </a:lnTo>
                    <a:lnTo>
                      <a:pt x="166" y="1331"/>
                    </a:lnTo>
                    <a:lnTo>
                      <a:pt x="146" y="1303"/>
                    </a:lnTo>
                    <a:lnTo>
                      <a:pt x="126" y="1273"/>
                    </a:lnTo>
                    <a:lnTo>
                      <a:pt x="108" y="1242"/>
                    </a:lnTo>
                    <a:lnTo>
                      <a:pt x="91" y="1211"/>
                    </a:lnTo>
                    <a:lnTo>
                      <a:pt x="76" y="1178"/>
                    </a:lnTo>
                    <a:lnTo>
                      <a:pt x="62" y="1145"/>
                    </a:lnTo>
                    <a:lnTo>
                      <a:pt x="49" y="1110"/>
                    </a:lnTo>
                    <a:lnTo>
                      <a:pt x="37" y="1075"/>
                    </a:lnTo>
                    <a:lnTo>
                      <a:pt x="28" y="1039"/>
                    </a:lnTo>
                    <a:lnTo>
                      <a:pt x="19" y="1003"/>
                    </a:lnTo>
                    <a:lnTo>
                      <a:pt x="13" y="965"/>
                    </a:lnTo>
                    <a:lnTo>
                      <a:pt x="7" y="927"/>
                    </a:lnTo>
                    <a:lnTo>
                      <a:pt x="3" y="889"/>
                    </a:lnTo>
                    <a:lnTo>
                      <a:pt x="1" y="850"/>
                    </a:lnTo>
                    <a:lnTo>
                      <a:pt x="0" y="8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latin typeface="微软雅黑" pitchFamily="34" charset="-122"/>
                  <a:ea typeface="微软雅黑" pitchFamily="34" charset="-122"/>
                </a:endParaRPr>
              </a:p>
            </p:txBody>
          </p:sp>
        </p:grpSp>
      </p:grpSp>
      <p:sp>
        <p:nvSpPr>
          <p:cNvPr id="79" name="Textbox - with 1st bullet (L)"/>
          <p:cNvSpPr>
            <a:spLocks noGrp="1"/>
          </p:cNvSpPr>
          <p:nvPr>
            <p:custDataLst>
              <p:tags r:id="rId3"/>
            </p:custDataLst>
          </p:nvPr>
        </p:nvSpPr>
        <p:spPr>
          <a:xfrm>
            <a:off x="560399" y="2222414"/>
            <a:ext cx="2859473" cy="296392"/>
          </a:xfrm>
          <a:prstGeom prst="rect">
            <a:avLst/>
          </a:prstGeom>
        </p:spPr>
        <p:txBody>
          <a:bodyPr vert="horz" wrap="square" lIns="0" tIns="40083" rIns="0" bIns="40083"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spcAft>
                <a:spcPts val="300"/>
              </a:spcAft>
              <a:buNone/>
            </a:pPr>
            <a:r>
              <a:rPr lang="zh-CN" altLang="en-US" sz="1400" dirty="0">
                <a:solidFill>
                  <a:srgbClr val="008AC2"/>
                </a:solidFill>
                <a:latin typeface="微软雅黑" pitchFamily="34" charset="-122"/>
                <a:ea typeface="微软雅黑" pitchFamily="34" charset="-122"/>
                <a:cs typeface="Calibri" pitchFamily="34" charset="0"/>
              </a:rPr>
              <a:t>严谨的投资策略带来持续的投资效果</a:t>
            </a:r>
            <a:endParaRPr lang="en-US" altLang="zh-CN" sz="1400" dirty="0">
              <a:solidFill>
                <a:srgbClr val="008AC2"/>
              </a:solidFill>
              <a:latin typeface="微软雅黑" pitchFamily="34" charset="-122"/>
              <a:ea typeface="微软雅黑" pitchFamily="34" charset="-122"/>
              <a:cs typeface="Calibri" pitchFamily="34" charset="0"/>
            </a:endParaRPr>
          </a:p>
        </p:txBody>
      </p:sp>
      <p:sp>
        <p:nvSpPr>
          <p:cNvPr id="80" name="Textbox - with 1st bullet (L)"/>
          <p:cNvSpPr>
            <a:spLocks noGrp="1"/>
          </p:cNvSpPr>
          <p:nvPr>
            <p:custDataLst>
              <p:tags r:id="rId4"/>
            </p:custDataLst>
          </p:nvPr>
        </p:nvSpPr>
        <p:spPr>
          <a:xfrm>
            <a:off x="211261" y="2510446"/>
            <a:ext cx="2920579" cy="526370"/>
          </a:xfrm>
          <a:prstGeom prst="rect">
            <a:avLst/>
          </a:prstGeom>
        </p:spPr>
        <p:txBody>
          <a:bodyPr vert="horz" wrap="square" lIns="0" tIns="40083" rIns="0" bIns="40083"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9588" lvl="1" indent="-169863">
              <a:lnSpc>
                <a:spcPts val="1600"/>
              </a:lnSpc>
              <a:spcBef>
                <a:spcPts val="300"/>
              </a:spcBef>
            </a:pPr>
            <a:r>
              <a:rPr lang="zh-CN" altLang="en-US" sz="1200" dirty="0">
                <a:solidFill>
                  <a:schemeClr val="tx1">
                    <a:lumMod val="65000"/>
                    <a:lumOff val="35000"/>
                  </a:schemeClr>
                </a:solidFill>
                <a:latin typeface="微软雅黑" pitchFamily="34" charset="-122"/>
                <a:ea typeface="微软雅黑" pitchFamily="34" charset="-122"/>
              </a:rPr>
              <a:t>与卓越的管理团队合作</a:t>
            </a:r>
          </a:p>
          <a:p>
            <a:pPr marL="509588" lvl="1" indent="-169863">
              <a:lnSpc>
                <a:spcPts val="1600"/>
              </a:lnSpc>
              <a:spcBef>
                <a:spcPts val="300"/>
              </a:spcBef>
            </a:pPr>
            <a:r>
              <a:rPr lang="zh-CN" altLang="en-US" sz="1200" dirty="0">
                <a:solidFill>
                  <a:schemeClr val="tx1">
                    <a:lumMod val="65000"/>
                    <a:lumOff val="35000"/>
                  </a:schemeClr>
                </a:solidFill>
                <a:latin typeface="微软雅黑" pitchFamily="34" charset="-122"/>
                <a:ea typeface="微软雅黑" pitchFamily="34" charset="-122"/>
              </a:rPr>
              <a:t>专注于价值的长期投资</a:t>
            </a:r>
            <a:endParaRPr lang="en-US" altLang="en-US" sz="1200" dirty="0">
              <a:solidFill>
                <a:schemeClr val="tx1">
                  <a:lumMod val="65000"/>
                  <a:lumOff val="35000"/>
                </a:schemeClr>
              </a:solidFill>
              <a:latin typeface="微软雅黑" pitchFamily="34" charset="-122"/>
              <a:ea typeface="微软雅黑" pitchFamily="34" charset="-122"/>
            </a:endParaRPr>
          </a:p>
        </p:txBody>
      </p:sp>
      <p:sp>
        <p:nvSpPr>
          <p:cNvPr id="81" name="Textbox - with 1st bullet (L)"/>
          <p:cNvSpPr>
            <a:spLocks noGrp="1"/>
          </p:cNvSpPr>
          <p:nvPr>
            <p:custDataLst>
              <p:tags r:id="rId5"/>
            </p:custDataLst>
          </p:nvPr>
        </p:nvSpPr>
        <p:spPr>
          <a:xfrm>
            <a:off x="560399" y="3171890"/>
            <a:ext cx="2859473" cy="296392"/>
          </a:xfrm>
          <a:prstGeom prst="rect">
            <a:avLst/>
          </a:prstGeom>
        </p:spPr>
        <p:txBody>
          <a:bodyPr vert="horz" wrap="square" lIns="0" tIns="40083" rIns="0" bIns="40083"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spcAft>
                <a:spcPts val="300"/>
              </a:spcAft>
              <a:buNone/>
            </a:pPr>
            <a:r>
              <a:rPr lang="zh-CN" altLang="en-US" sz="1400" dirty="0">
                <a:solidFill>
                  <a:srgbClr val="008AC2"/>
                </a:solidFill>
                <a:latin typeface="微软雅黑" pitchFamily="34" charset="-122"/>
                <a:ea typeface="微软雅黑" pitchFamily="34" charset="-122"/>
                <a:cs typeface="Calibri" pitchFamily="34" charset="0"/>
              </a:rPr>
              <a:t>理想的定位为文思海辉带来重大价值</a:t>
            </a:r>
            <a:endParaRPr lang="en-US" altLang="zh-CN" sz="1400" dirty="0">
              <a:solidFill>
                <a:srgbClr val="008AC2"/>
              </a:solidFill>
              <a:latin typeface="微软雅黑" pitchFamily="34" charset="-122"/>
              <a:ea typeface="微软雅黑" pitchFamily="34" charset="-122"/>
              <a:cs typeface="Calibri" pitchFamily="34" charset="0"/>
            </a:endParaRPr>
          </a:p>
        </p:txBody>
      </p:sp>
      <p:sp>
        <p:nvSpPr>
          <p:cNvPr id="82" name="Textbox - with 1st bullet (L)"/>
          <p:cNvSpPr>
            <a:spLocks noGrp="1"/>
          </p:cNvSpPr>
          <p:nvPr>
            <p:custDataLst>
              <p:tags r:id="rId6"/>
            </p:custDataLst>
          </p:nvPr>
        </p:nvSpPr>
        <p:spPr>
          <a:xfrm>
            <a:off x="211261" y="3459922"/>
            <a:ext cx="3208611" cy="975211"/>
          </a:xfrm>
          <a:prstGeom prst="rect">
            <a:avLst/>
          </a:prstGeom>
        </p:spPr>
        <p:txBody>
          <a:bodyPr vert="horz" wrap="square" lIns="0" tIns="40083" rIns="0" bIns="40083"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9588" lvl="1" indent="-169863">
              <a:lnSpc>
                <a:spcPts val="1600"/>
              </a:lnSpc>
              <a:spcBef>
                <a:spcPts val="300"/>
              </a:spcBef>
            </a:pPr>
            <a:r>
              <a:rPr lang="zh-CN" altLang="en-US" sz="1200" dirty="0">
                <a:solidFill>
                  <a:schemeClr val="tx1">
                    <a:lumMod val="65000"/>
                    <a:lumOff val="35000"/>
                  </a:schemeClr>
                </a:solidFill>
                <a:latin typeface="微软雅黑" pitchFamily="34" charset="-122"/>
                <a:ea typeface="微软雅黑" pitchFamily="34" charset="-122"/>
              </a:rPr>
              <a:t>深厚的技术和服务技能</a:t>
            </a:r>
          </a:p>
          <a:p>
            <a:pPr marL="509588" lvl="1" indent="-169863">
              <a:lnSpc>
                <a:spcPts val="1600"/>
              </a:lnSpc>
              <a:spcBef>
                <a:spcPts val="300"/>
              </a:spcBef>
            </a:pPr>
            <a:r>
              <a:rPr lang="zh-CN" altLang="en-US" sz="1200" dirty="0">
                <a:solidFill>
                  <a:schemeClr val="tx1">
                    <a:lumMod val="65000"/>
                    <a:lumOff val="35000"/>
                  </a:schemeClr>
                </a:solidFill>
                <a:latin typeface="微软雅黑" pitchFamily="34" charset="-122"/>
                <a:ea typeface="微软雅黑" pitchFamily="34" charset="-122"/>
              </a:rPr>
              <a:t>强大的亚太地区业务覆盖</a:t>
            </a:r>
          </a:p>
          <a:p>
            <a:pPr marL="509588" lvl="1" indent="-169863">
              <a:lnSpc>
                <a:spcPts val="1600"/>
              </a:lnSpc>
              <a:spcBef>
                <a:spcPts val="300"/>
              </a:spcBef>
            </a:pPr>
            <a:r>
              <a:rPr lang="zh-CN" altLang="en-US" sz="1200" dirty="0">
                <a:solidFill>
                  <a:schemeClr val="tx1">
                    <a:lumMod val="65000"/>
                    <a:lumOff val="35000"/>
                  </a:schemeClr>
                </a:solidFill>
                <a:latin typeface="微软雅黑" pitchFamily="34" charset="-122"/>
                <a:ea typeface="微软雅黑" pitchFamily="34" charset="-122"/>
              </a:rPr>
              <a:t>领先的投资组合管理团队，同时拥有丰富的技术专业知识</a:t>
            </a:r>
            <a:endParaRPr lang="en-US" altLang="en-US" sz="12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708924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30</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zh-CN" sz="2000" b="1" dirty="0"/>
              <a:t>为国内商业提供银行操作风险管理解决方案</a:t>
            </a:r>
            <a:endParaRPr lang="zh-CN" altLang="zh-CN" sz="2000" dirty="0"/>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7" y="627534"/>
            <a:ext cx="7024847" cy="784830"/>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客户是我国第一家完全由企业法人持股的股份制商业银行，第一家采用国际会计标准的上市公司。是中国第六大商业银行，跻身全球前</a:t>
            </a:r>
            <a:r>
              <a:rPr lang="en-US" altLang="zh-CN" sz="1000" dirty="0">
                <a:solidFill>
                  <a:schemeClr val="tx1">
                    <a:lumMod val="75000"/>
                    <a:lumOff val="25000"/>
                  </a:schemeClr>
                </a:solidFill>
                <a:latin typeface="微软雅黑" pitchFamily="34" charset="-122"/>
                <a:ea typeface="微软雅黑" pitchFamily="34" charset="-122"/>
              </a:rPr>
              <a:t>100</a:t>
            </a:r>
            <a:r>
              <a:rPr lang="zh-CN" altLang="en-US" sz="1000" dirty="0">
                <a:solidFill>
                  <a:schemeClr val="tx1">
                    <a:lumMod val="75000"/>
                    <a:lumOff val="25000"/>
                  </a:schemeClr>
                </a:solidFill>
                <a:latin typeface="微软雅黑" pitchFamily="34" charset="-122"/>
                <a:ea typeface="微软雅黑" pitchFamily="34" charset="-122"/>
              </a:rPr>
              <a:t>家大银行之列，并逐渐形成了自己的经营特色和优势。自银监会</a:t>
            </a:r>
            <a:r>
              <a:rPr lang="en-US" altLang="zh-CN" sz="1000" dirty="0">
                <a:solidFill>
                  <a:schemeClr val="tx1">
                    <a:lumMod val="75000"/>
                    <a:lumOff val="25000"/>
                  </a:schemeClr>
                </a:solidFill>
                <a:latin typeface="微软雅黑" pitchFamily="34" charset="-122"/>
                <a:ea typeface="微软雅黑" pitchFamily="34" charset="-122"/>
              </a:rPr>
              <a:t>2004</a:t>
            </a:r>
            <a:r>
              <a:rPr lang="zh-CN" altLang="en-US" sz="1000" dirty="0">
                <a:solidFill>
                  <a:schemeClr val="tx1">
                    <a:lumMod val="75000"/>
                    <a:lumOff val="25000"/>
                  </a:schemeClr>
                </a:solidFill>
                <a:latin typeface="微软雅黑" pitchFamily="34" charset="-122"/>
                <a:ea typeface="微软雅黑" pitchFamily="34" charset="-122"/>
              </a:rPr>
              <a:t>年发布对操作风险管理与资本计量的相关指引后，是国内首批参与监管达标的股份制商业银行之一。</a:t>
            </a:r>
            <a:endParaRPr lang="zh-CN" altLang="en-US" sz="1000" dirty="0" smtClean="0">
              <a:solidFill>
                <a:schemeClr val="tx1">
                  <a:lumMod val="75000"/>
                  <a:lumOff val="25000"/>
                </a:schemeClr>
              </a:solidFill>
              <a:latin typeface="微软雅黑" pitchFamily="34" charset="-122"/>
              <a:ea typeface="微软雅黑" pitchFamily="34" charset="-122"/>
            </a:endParaRP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693045"/>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我国</a:t>
              </a:r>
              <a:r>
                <a:rPr lang="zh-CN" altLang="en-US" sz="1000" dirty="0">
                  <a:solidFill>
                    <a:schemeClr val="tx1">
                      <a:lumMod val="75000"/>
                      <a:lumOff val="25000"/>
                    </a:schemeClr>
                  </a:solidFill>
                  <a:latin typeface="微软雅黑" pitchFamily="34" charset="-122"/>
                  <a:ea typeface="微软雅黑" pitchFamily="34" charset="-122"/>
                </a:rPr>
                <a:t>商业银行操作风险管理滞后于形势</a:t>
              </a:r>
              <a:r>
                <a:rPr lang="zh-CN" altLang="en-US" sz="1000" dirty="0" smtClean="0">
                  <a:solidFill>
                    <a:schemeClr val="tx1">
                      <a:lumMod val="75000"/>
                      <a:lumOff val="25000"/>
                    </a:schemeClr>
                  </a:solidFill>
                  <a:latin typeface="微软雅黑" pitchFamily="34" charset="-122"/>
                  <a:ea typeface="微软雅黑" pitchFamily="34" charset="-122"/>
                </a:rPr>
                <a:t>发展</a:t>
              </a:r>
              <a:r>
                <a:rPr lang="zh-CN" altLang="en-US" sz="1000" dirty="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操作</a:t>
              </a:r>
              <a:r>
                <a:rPr lang="zh-CN" altLang="en-US" sz="1000" dirty="0">
                  <a:solidFill>
                    <a:schemeClr val="tx1">
                      <a:lumMod val="75000"/>
                      <a:lumOff val="25000"/>
                    </a:schemeClr>
                  </a:solidFill>
                  <a:latin typeface="微软雅黑" pitchFamily="34" charset="-122"/>
                  <a:ea typeface="微软雅黑" pitchFamily="34" charset="-122"/>
                </a:rPr>
                <a:t>风险管理薄弱，控制体系漏洞较多，且更新缓慢。 </a:t>
              </a: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操作</a:t>
              </a:r>
              <a:r>
                <a:rPr lang="zh-CN" altLang="en-US" sz="1000" dirty="0">
                  <a:solidFill>
                    <a:schemeClr val="tx1">
                      <a:lumMod val="75000"/>
                      <a:lumOff val="25000"/>
                    </a:schemeClr>
                  </a:solidFill>
                  <a:latin typeface="微软雅黑" pitchFamily="34" charset="-122"/>
                  <a:ea typeface="微软雅黑" pitchFamily="34" charset="-122"/>
                </a:rPr>
                <a:t>风险的识别过程大部分停留在合规管理的层面。 </a:t>
              </a: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缺乏</a:t>
              </a:r>
              <a:r>
                <a:rPr lang="zh-CN" altLang="en-US" sz="1000" dirty="0">
                  <a:solidFill>
                    <a:schemeClr val="tx1">
                      <a:lumMod val="75000"/>
                      <a:lumOff val="25000"/>
                    </a:schemeClr>
                  </a:solidFill>
                  <a:latin typeface="微软雅黑" pitchFamily="34" charset="-122"/>
                  <a:ea typeface="微软雅黑" pitchFamily="34" charset="-122"/>
                </a:rPr>
                <a:t>有效的风险与控制自我评估与管理方法。 </a:t>
              </a: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缺乏</a:t>
              </a:r>
              <a:r>
                <a:rPr lang="zh-CN" altLang="en-US" sz="1000" dirty="0">
                  <a:solidFill>
                    <a:schemeClr val="tx1">
                      <a:lumMod val="75000"/>
                      <a:lumOff val="25000"/>
                    </a:schemeClr>
                  </a:solidFill>
                  <a:latin typeface="微软雅黑" pitchFamily="34" charset="-122"/>
                  <a:ea typeface="微软雅黑" pitchFamily="34" charset="-122"/>
                </a:rPr>
                <a:t>完善的操作风险监测与预警机制。 </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操作</a:t>
              </a:r>
              <a:r>
                <a:rPr lang="zh-CN" altLang="en-US" sz="1000" dirty="0">
                  <a:solidFill>
                    <a:schemeClr val="tx1">
                      <a:lumMod val="75000"/>
                      <a:lumOff val="25000"/>
                    </a:schemeClr>
                  </a:solidFill>
                  <a:latin typeface="微软雅黑" pitchFamily="34" charset="-122"/>
                  <a:ea typeface="微软雅黑" pitchFamily="34" charset="-122"/>
                </a:rPr>
                <a:t>风险管理数据的积累不够充分。 </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24" name="椭圆 123"/>
            <p:cNvSpPr/>
            <p:nvPr/>
          </p:nvSpPr>
          <p:spPr>
            <a:xfrm>
              <a:off x="682544" y="289084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693045"/>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开发</a:t>
                </a:r>
                <a:r>
                  <a:rPr lang="zh-CN" altLang="en-US" sz="1000" dirty="0">
                    <a:solidFill>
                      <a:schemeClr val="tx1">
                        <a:lumMod val="75000"/>
                        <a:lumOff val="25000"/>
                      </a:schemeClr>
                    </a:solidFill>
                    <a:latin typeface="微软雅黑" pitchFamily="34" charset="-122"/>
                    <a:ea typeface="微软雅黑" pitchFamily="34" charset="-122"/>
                  </a:rPr>
                  <a:t>适合招商银行能够全面开展的操作风险评估与反馈机制。 </a:t>
                </a:r>
                <a:r>
                  <a:rPr lang="zh-CN" altLang="en-US" sz="1000" dirty="0" smtClean="0">
                    <a:solidFill>
                      <a:schemeClr val="tx1">
                        <a:lumMod val="75000"/>
                        <a:lumOff val="25000"/>
                      </a:schemeClr>
                    </a:solidFill>
                    <a:latin typeface="微软雅黑" pitchFamily="34" charset="-122"/>
                    <a:ea typeface="微软雅黑" pitchFamily="34" charset="-122"/>
                  </a:rPr>
                  <a:t>建立</a:t>
                </a:r>
                <a:r>
                  <a:rPr lang="zh-CN" altLang="en-US" sz="1000" dirty="0">
                    <a:solidFill>
                      <a:schemeClr val="tx1">
                        <a:lumMod val="75000"/>
                        <a:lumOff val="25000"/>
                      </a:schemeClr>
                    </a:solidFill>
                    <a:latin typeface="微软雅黑" pitchFamily="34" charset="-122"/>
                    <a:ea typeface="微软雅黑" pitchFamily="34" charset="-122"/>
                  </a:rPr>
                  <a:t>多渠道损失数据收集方案，构建全行统一的损失数据库。 </a:t>
                </a: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在</a:t>
                </a:r>
                <a:r>
                  <a:rPr lang="zh-CN" altLang="en-US" sz="1000" dirty="0">
                    <a:solidFill>
                      <a:schemeClr val="tx1">
                        <a:lumMod val="75000"/>
                        <a:lumOff val="25000"/>
                      </a:schemeClr>
                    </a:solidFill>
                    <a:latin typeface="微软雅黑" pitchFamily="34" charset="-122"/>
                    <a:ea typeface="微软雅黑" pitchFamily="34" charset="-122"/>
                  </a:rPr>
                  <a:t>技术层面，通流程在线编辑不导入功能向用户提供直观的用户流程梳理。 </a:t>
                </a:r>
                <a:r>
                  <a:rPr lang="zh-CN" altLang="en-US" sz="1000" dirty="0" smtClean="0">
                    <a:solidFill>
                      <a:schemeClr val="tx1">
                        <a:lumMod val="75000"/>
                        <a:lumOff val="25000"/>
                      </a:schemeClr>
                    </a:solidFill>
                    <a:latin typeface="微软雅黑" pitchFamily="34" charset="-122"/>
                    <a:ea typeface="微软雅黑" pitchFamily="34" charset="-122"/>
                  </a:rPr>
                  <a:t>通过</a:t>
                </a:r>
                <a:r>
                  <a:rPr lang="zh-CN" altLang="en-US" sz="1000" dirty="0">
                    <a:solidFill>
                      <a:schemeClr val="tx1">
                        <a:lumMod val="75000"/>
                        <a:lumOff val="25000"/>
                      </a:schemeClr>
                    </a:solidFill>
                    <a:latin typeface="微软雅黑" pitchFamily="34" charset="-122"/>
                    <a:ea typeface="微软雅黑" pitchFamily="34" charset="-122"/>
                  </a:rPr>
                  <a:t>内部工作流机制建立线上的操作风险管理业务流转活动。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通过</a:t>
                </a:r>
                <a:r>
                  <a:rPr lang="zh-CN" altLang="en-US" sz="1000" dirty="0">
                    <a:solidFill>
                      <a:schemeClr val="tx1">
                        <a:lumMod val="75000"/>
                        <a:lumOff val="25000"/>
                      </a:schemeClr>
                    </a:solidFill>
                    <a:latin typeface="微软雅黑" pitchFamily="34" charset="-122"/>
                    <a:ea typeface="微软雅黑" pitchFamily="34" charset="-122"/>
                  </a:rPr>
                  <a:t>丰富的前段展示手段，向操作风险管理者提供丰富直观癿操作风险管理成效癿图表展示。 </a:t>
                </a:r>
              </a:p>
            </p:txBody>
          </p:sp>
          <p:sp>
            <p:nvSpPr>
              <p:cNvPr id="144" name="椭圆 143"/>
              <p:cNvSpPr/>
              <p:nvPr/>
            </p:nvSpPr>
            <p:spPr>
              <a:xfrm>
                <a:off x="682544" y="312539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49299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为行内梳理了</a:t>
                </a:r>
                <a:r>
                  <a:rPr lang="en-US" altLang="zh-CN" sz="1000" dirty="0">
                    <a:solidFill>
                      <a:schemeClr val="tx1">
                        <a:lumMod val="75000"/>
                        <a:lumOff val="25000"/>
                      </a:schemeClr>
                    </a:solidFill>
                    <a:latin typeface="微软雅黑" pitchFamily="34" charset="-122"/>
                    <a:ea typeface="微软雅黑" pitchFamily="34" charset="-122"/>
                  </a:rPr>
                  <a:t>20</a:t>
                </a:r>
                <a:r>
                  <a:rPr lang="zh-CN" altLang="en-US" sz="1000" dirty="0">
                    <a:solidFill>
                      <a:schemeClr val="tx1">
                        <a:lumMod val="75000"/>
                        <a:lumOff val="25000"/>
                      </a:schemeClr>
                    </a:solidFill>
                    <a:latin typeface="微软雅黑" pitchFamily="34" charset="-122"/>
                    <a:ea typeface="微软雅黑" pitchFamily="34" charset="-122"/>
                  </a:rPr>
                  <a:t>多个业务条线内的</a:t>
                </a:r>
                <a:r>
                  <a:rPr lang="en-US" altLang="zh-CN" sz="1000" dirty="0">
                    <a:solidFill>
                      <a:schemeClr val="tx1">
                        <a:lumMod val="75000"/>
                        <a:lumOff val="25000"/>
                      </a:schemeClr>
                    </a:solidFill>
                    <a:latin typeface="微软雅黑" pitchFamily="34" charset="-122"/>
                    <a:ea typeface="微软雅黑" pitchFamily="34" charset="-122"/>
                  </a:rPr>
                  <a:t>200</a:t>
                </a:r>
                <a:r>
                  <a:rPr lang="zh-CN" altLang="en-US" sz="1000" dirty="0">
                    <a:solidFill>
                      <a:schemeClr val="tx1">
                        <a:lumMod val="75000"/>
                        <a:lumOff val="25000"/>
                      </a:schemeClr>
                    </a:solidFill>
                    <a:latin typeface="微软雅黑" pitchFamily="34" charset="-122"/>
                    <a:ea typeface="微软雅黑" pitchFamily="34" charset="-122"/>
                  </a:rPr>
                  <a:t>个以上的业务主流程，这些业务主流程涵盖了行内的近</a:t>
                </a:r>
                <a:r>
                  <a:rPr lang="en-US" altLang="zh-CN" sz="1000" dirty="0">
                    <a:solidFill>
                      <a:schemeClr val="tx1">
                        <a:lumMod val="75000"/>
                        <a:lumOff val="25000"/>
                      </a:schemeClr>
                    </a:solidFill>
                    <a:latin typeface="微软雅黑" pitchFamily="34" charset="-122"/>
                    <a:ea typeface="微软雅黑" pitchFamily="34" charset="-122"/>
                  </a:rPr>
                  <a:t>300</a:t>
                </a:r>
                <a:r>
                  <a:rPr lang="zh-CN" altLang="en-US" sz="1000" dirty="0">
                    <a:solidFill>
                      <a:schemeClr val="tx1">
                        <a:lumMod val="75000"/>
                        <a:lumOff val="25000"/>
                      </a:schemeClr>
                    </a:solidFill>
                    <a:latin typeface="微软雅黑" pitchFamily="34" charset="-122"/>
                    <a:ea typeface="微软雅黑" pitchFamily="34" charset="-122"/>
                  </a:rPr>
                  <a:t>多个业务产品，涉及到了</a:t>
                </a:r>
                <a:r>
                  <a:rPr lang="en-US" altLang="zh-CN" sz="1000" dirty="0">
                    <a:solidFill>
                      <a:schemeClr val="tx1">
                        <a:lumMod val="75000"/>
                        <a:lumOff val="25000"/>
                      </a:schemeClr>
                    </a:solidFill>
                    <a:latin typeface="微软雅黑" pitchFamily="34" charset="-122"/>
                    <a:ea typeface="微软雅黑" pitchFamily="34" charset="-122"/>
                  </a:rPr>
                  <a:t>6000</a:t>
                </a:r>
                <a:r>
                  <a:rPr lang="zh-CN" altLang="en-US" sz="1000" dirty="0">
                    <a:solidFill>
                      <a:schemeClr val="tx1">
                        <a:lumMod val="75000"/>
                        <a:lumOff val="25000"/>
                      </a:schemeClr>
                    </a:solidFill>
                    <a:latin typeface="微软雅黑" pitchFamily="34" charset="-122"/>
                    <a:ea typeface="微软雅黑" pitchFamily="34" charset="-122"/>
                  </a:rPr>
                  <a:t>多个风险点与</a:t>
                </a:r>
                <a:r>
                  <a:rPr lang="en-US" altLang="zh-CN" sz="1000" dirty="0">
                    <a:solidFill>
                      <a:schemeClr val="tx1">
                        <a:lumMod val="75000"/>
                        <a:lumOff val="25000"/>
                      </a:schemeClr>
                    </a:solidFill>
                    <a:latin typeface="微软雅黑" pitchFamily="34" charset="-122"/>
                    <a:ea typeface="微软雅黑" pitchFamily="34" charset="-122"/>
                  </a:rPr>
                  <a:t>40000</a:t>
                </a:r>
                <a:r>
                  <a:rPr lang="zh-CN" altLang="en-US" sz="1000" dirty="0">
                    <a:solidFill>
                      <a:schemeClr val="tx1">
                        <a:lumMod val="75000"/>
                        <a:lumOff val="25000"/>
                      </a:schemeClr>
                    </a:solidFill>
                    <a:latin typeface="微软雅黑" pitchFamily="34" charset="-122"/>
                    <a:ea typeface="微软雅黑" pitchFamily="34" charset="-122"/>
                  </a:rPr>
                  <a:t>个以上的控制措施。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实现</a:t>
                </a:r>
                <a:r>
                  <a:rPr lang="zh-CN" altLang="en-US" sz="1000" dirty="0">
                    <a:solidFill>
                      <a:schemeClr val="tx1">
                        <a:lumMod val="75000"/>
                        <a:lumOff val="25000"/>
                      </a:schemeClr>
                    </a:solidFill>
                    <a:latin typeface="微软雅黑" pitchFamily="34" charset="-122"/>
                    <a:ea typeface="微软雅黑" pitchFamily="34" charset="-122"/>
                  </a:rPr>
                  <a:t>一年五次线上的风险与控自我评估，涉及</a:t>
                </a:r>
                <a:r>
                  <a:rPr lang="en-US" altLang="zh-CN" sz="1000" dirty="0">
                    <a:solidFill>
                      <a:schemeClr val="tx1">
                        <a:lumMod val="75000"/>
                        <a:lumOff val="25000"/>
                      </a:schemeClr>
                    </a:solidFill>
                    <a:latin typeface="微软雅黑" pitchFamily="34" charset="-122"/>
                    <a:ea typeface="微软雅黑" pitchFamily="34" charset="-122"/>
                  </a:rPr>
                  <a:t>40</a:t>
                </a:r>
                <a:r>
                  <a:rPr lang="zh-CN" altLang="en-US" sz="1000" dirty="0">
                    <a:solidFill>
                      <a:schemeClr val="tx1">
                        <a:lumMod val="75000"/>
                        <a:lumOff val="25000"/>
                      </a:schemeClr>
                    </a:solidFill>
                    <a:latin typeface="微软雅黑" pitchFamily="34" charset="-122"/>
                    <a:ea typeface="微软雅黑" pitchFamily="34" charset="-122"/>
                  </a:rPr>
                  <a:t>家一级分行，</a:t>
                </a:r>
                <a:r>
                  <a:rPr lang="en-US" altLang="zh-CN" sz="1000" dirty="0">
                    <a:solidFill>
                      <a:schemeClr val="tx1">
                        <a:lumMod val="75000"/>
                        <a:lumOff val="25000"/>
                      </a:schemeClr>
                    </a:solidFill>
                    <a:latin typeface="微软雅黑" pitchFamily="34" charset="-122"/>
                    <a:ea typeface="微软雅黑" pitchFamily="34" charset="-122"/>
                  </a:rPr>
                  <a:t>60</a:t>
                </a:r>
                <a:r>
                  <a:rPr lang="zh-CN" altLang="en-US" sz="1000" dirty="0">
                    <a:solidFill>
                      <a:schemeClr val="tx1">
                        <a:lumMod val="75000"/>
                        <a:lumOff val="25000"/>
                      </a:schemeClr>
                    </a:solidFill>
                    <a:latin typeface="微软雅黑" pitchFamily="34" charset="-122"/>
                    <a:ea typeface="微软雅黑" pitchFamily="34" charset="-122"/>
                  </a:rPr>
                  <a:t>家事级分行，</a:t>
                </a:r>
                <a:r>
                  <a:rPr lang="en-US" altLang="zh-CN" sz="1000" dirty="0">
                    <a:solidFill>
                      <a:schemeClr val="tx1">
                        <a:lumMod val="75000"/>
                        <a:lumOff val="25000"/>
                      </a:schemeClr>
                    </a:solidFill>
                    <a:latin typeface="微软雅黑" pitchFamily="34" charset="-122"/>
                    <a:ea typeface="微软雅黑" pitchFamily="34" charset="-122"/>
                  </a:rPr>
                  <a:t>100</a:t>
                </a:r>
                <a:r>
                  <a:rPr lang="zh-CN" altLang="en-US" sz="1000" dirty="0">
                    <a:solidFill>
                      <a:schemeClr val="tx1">
                        <a:lumMod val="75000"/>
                        <a:lumOff val="25000"/>
                      </a:schemeClr>
                    </a:solidFill>
                    <a:latin typeface="微软雅黑" pitchFamily="34" charset="-122"/>
                    <a:ea typeface="微软雅黑" pitchFamily="34" charset="-122"/>
                  </a:rPr>
                  <a:t>多家支行。 </a:t>
                </a:r>
                <a:r>
                  <a:rPr lang="zh-CN" altLang="en-US" sz="1000" dirty="0" smtClean="0">
                    <a:solidFill>
                      <a:schemeClr val="tx1">
                        <a:lumMod val="75000"/>
                        <a:lumOff val="25000"/>
                      </a:schemeClr>
                    </a:solidFill>
                    <a:latin typeface="微软雅黑" pitchFamily="34" charset="-122"/>
                    <a:ea typeface="微软雅黑" pitchFamily="34" charset="-122"/>
                  </a:rPr>
                  <a:t>实现</a:t>
                </a:r>
                <a:r>
                  <a:rPr lang="zh-CN" altLang="en-US" sz="1000" dirty="0">
                    <a:solidFill>
                      <a:schemeClr val="tx1">
                        <a:lumMod val="75000"/>
                        <a:lumOff val="25000"/>
                      </a:schemeClr>
                    </a:solidFill>
                    <a:latin typeface="微软雅黑" pitchFamily="34" charset="-122"/>
                    <a:ea typeface="微软雅黑" pitchFamily="34" charset="-122"/>
                  </a:rPr>
                  <a:t>了</a:t>
                </a:r>
                <a:r>
                  <a:rPr lang="en-US" altLang="zh-CN" sz="1000" dirty="0">
                    <a:solidFill>
                      <a:schemeClr val="tx1">
                        <a:lumMod val="75000"/>
                        <a:lumOff val="25000"/>
                      </a:schemeClr>
                    </a:solidFill>
                    <a:latin typeface="微软雅黑" pitchFamily="34" charset="-122"/>
                    <a:ea typeface="微软雅黑" pitchFamily="34" charset="-122"/>
                  </a:rPr>
                  <a:t>38</a:t>
                </a:r>
                <a:r>
                  <a:rPr lang="zh-CN" altLang="en-US" sz="1000" dirty="0">
                    <a:solidFill>
                      <a:schemeClr val="tx1">
                        <a:lumMod val="75000"/>
                        <a:lumOff val="25000"/>
                      </a:schemeClr>
                    </a:solidFill>
                    <a:latin typeface="微软雅黑" pitchFamily="34" charset="-122"/>
                    <a:ea typeface="微软雅黑" pitchFamily="34" charset="-122"/>
                  </a:rPr>
                  <a:t>个行级风险指标与</a:t>
                </a:r>
                <a:r>
                  <a:rPr lang="en-US" altLang="zh-CN" sz="1000" dirty="0">
                    <a:solidFill>
                      <a:schemeClr val="tx1">
                        <a:lumMod val="75000"/>
                        <a:lumOff val="25000"/>
                      </a:schemeClr>
                    </a:solidFill>
                    <a:latin typeface="微软雅黑" pitchFamily="34" charset="-122"/>
                    <a:ea typeface="微软雅黑" pitchFamily="34" charset="-122"/>
                  </a:rPr>
                  <a:t>201</a:t>
                </a:r>
                <a:r>
                  <a:rPr lang="zh-CN" altLang="en-US" sz="1000" dirty="0">
                    <a:solidFill>
                      <a:schemeClr val="tx1">
                        <a:lumMod val="75000"/>
                        <a:lumOff val="25000"/>
                      </a:schemeClr>
                    </a:solidFill>
                    <a:latin typeface="微软雅黑" pitchFamily="34" charset="-122"/>
                    <a:ea typeface="微软雅黑" pitchFamily="34" charset="-122"/>
                  </a:rPr>
                  <a:t>个流程层级关键风险指标</a:t>
                </a:r>
                <a:r>
                  <a:rPr lang="zh-CN" altLang="en-US" sz="1000" dirty="0" smtClean="0">
                    <a:solidFill>
                      <a:schemeClr val="tx1">
                        <a:lumMod val="75000"/>
                        <a:lumOff val="25000"/>
                      </a:schemeClr>
                    </a:solidFill>
                    <a:latin typeface="微软雅黑" pitchFamily="34" charset="-122"/>
                    <a:ea typeface="微软雅黑" pitchFamily="34" charset="-122"/>
                  </a:rPr>
                  <a:t>。建立</a:t>
                </a:r>
                <a:r>
                  <a:rPr lang="zh-CN" altLang="en-US" sz="1000" dirty="0">
                    <a:solidFill>
                      <a:schemeClr val="tx1">
                        <a:lumMod val="75000"/>
                        <a:lumOff val="25000"/>
                      </a:schemeClr>
                    </a:solidFill>
                    <a:latin typeface="微软雅黑" pitchFamily="34" charset="-122"/>
                    <a:ea typeface="微软雅黑" pitchFamily="34" charset="-122"/>
                  </a:rPr>
                  <a:t>了</a:t>
                </a:r>
                <a:r>
                  <a:rPr lang="en-US" altLang="zh-CN" sz="1000" dirty="0">
                    <a:solidFill>
                      <a:schemeClr val="tx1">
                        <a:lumMod val="75000"/>
                        <a:lumOff val="25000"/>
                      </a:schemeClr>
                    </a:solidFill>
                    <a:latin typeface="微软雅黑" pitchFamily="34" charset="-122"/>
                    <a:ea typeface="微软雅黑" pitchFamily="34" charset="-122"/>
                  </a:rPr>
                  <a:t>100</a:t>
                </a:r>
                <a:r>
                  <a:rPr lang="zh-CN" altLang="en-US" sz="1000" dirty="0">
                    <a:solidFill>
                      <a:schemeClr val="tx1">
                        <a:lumMod val="75000"/>
                        <a:lumOff val="25000"/>
                      </a:schemeClr>
                    </a:solidFill>
                    <a:latin typeface="微软雅黑" pitchFamily="34" charset="-122"/>
                    <a:ea typeface="微软雅黑" pitchFamily="34" charset="-122"/>
                  </a:rPr>
                  <a:t>张风险与评估报表、</a:t>
                </a:r>
                <a:r>
                  <a:rPr lang="en-US" altLang="zh-CN" sz="1000" dirty="0">
                    <a:solidFill>
                      <a:schemeClr val="tx1">
                        <a:lumMod val="75000"/>
                        <a:lumOff val="25000"/>
                      </a:schemeClr>
                    </a:solidFill>
                    <a:latin typeface="微软雅黑" pitchFamily="34" charset="-122"/>
                    <a:ea typeface="微软雅黑" pitchFamily="34" charset="-122"/>
                  </a:rPr>
                  <a:t>40</a:t>
                </a:r>
                <a:r>
                  <a:rPr lang="zh-CN" altLang="en-US" sz="1000" dirty="0">
                    <a:solidFill>
                      <a:schemeClr val="tx1">
                        <a:lumMod val="75000"/>
                        <a:lumOff val="25000"/>
                      </a:schemeClr>
                    </a:solidFill>
                    <a:latin typeface="微软雅黑" pitchFamily="34" charset="-122"/>
                    <a:ea typeface="微软雅黑" pitchFamily="34" charset="-122"/>
                  </a:rPr>
                  <a:t>张损失数据报表、</a:t>
                </a:r>
                <a:r>
                  <a:rPr lang="en-US" altLang="zh-CN" sz="1000" dirty="0">
                    <a:solidFill>
                      <a:schemeClr val="tx1">
                        <a:lumMod val="75000"/>
                        <a:lumOff val="25000"/>
                      </a:schemeClr>
                    </a:solidFill>
                    <a:latin typeface="微软雅黑" pitchFamily="34" charset="-122"/>
                    <a:ea typeface="微软雅黑" pitchFamily="34" charset="-122"/>
                  </a:rPr>
                  <a:t>15</a:t>
                </a:r>
                <a:r>
                  <a:rPr lang="zh-CN" altLang="en-US" sz="1000" dirty="0">
                    <a:solidFill>
                      <a:schemeClr val="tx1">
                        <a:lumMod val="75000"/>
                        <a:lumOff val="25000"/>
                      </a:schemeClr>
                    </a:solidFill>
                    <a:latin typeface="微软雅黑" pitchFamily="34" charset="-122"/>
                    <a:ea typeface="微软雅黑" pitchFamily="34" charset="-122"/>
                  </a:rPr>
                  <a:t>张关键风险指标报表内容。 </a:t>
                </a:r>
              </a:p>
            </p:txBody>
          </p:sp>
          <p:sp>
            <p:nvSpPr>
              <p:cNvPr id="161" name="椭圆 160"/>
              <p:cNvSpPr/>
              <p:nvPr/>
            </p:nvSpPr>
            <p:spPr>
              <a:xfrm>
                <a:off x="682544" y="328570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TextBox 161"/>
              <p:cNvSpPr txBox="1"/>
              <p:nvPr/>
            </p:nvSpPr>
            <p:spPr>
              <a:xfrm>
                <a:off x="1359265" y="1490655"/>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椭圆 38"/>
          <p:cNvSpPr/>
          <p:nvPr/>
        </p:nvSpPr>
        <p:spPr>
          <a:xfrm>
            <a:off x="3428992" y="401794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60348" y="344644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60348" y="401794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4662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31</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zh-CN" sz="2000" b="1" dirty="0"/>
              <a:t>为国内知名银行提供数据仓库解决方案</a:t>
            </a:r>
            <a:endParaRPr lang="zh-CN" altLang="zh-CN" sz="2000" dirty="0"/>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7" y="627534"/>
            <a:ext cx="7024847" cy="784830"/>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客户是经国务院批准设立的政策性金融机构，直属于国务院领导的、政府全资拥有的国有商业性银行。截至</a:t>
            </a:r>
            <a:r>
              <a:rPr lang="en-US" altLang="zh-CN" sz="1000" dirty="0">
                <a:solidFill>
                  <a:schemeClr val="tx1">
                    <a:lumMod val="75000"/>
                    <a:lumOff val="25000"/>
                  </a:schemeClr>
                </a:solidFill>
                <a:latin typeface="微软雅黑" pitchFamily="34" charset="-122"/>
                <a:ea typeface="微软雅黑" pitchFamily="34" charset="-122"/>
              </a:rPr>
              <a:t>2011</a:t>
            </a:r>
            <a:r>
              <a:rPr lang="zh-CN" altLang="en-US" sz="1000" dirty="0">
                <a:solidFill>
                  <a:schemeClr val="tx1">
                    <a:lumMod val="75000"/>
                    <a:lumOff val="25000"/>
                  </a:schemeClr>
                </a:solidFill>
                <a:latin typeface="微软雅黑" pitchFamily="34" charset="-122"/>
                <a:ea typeface="微软雅黑" pitchFamily="34" charset="-122"/>
              </a:rPr>
              <a:t>年末，国开行资产总额突破</a:t>
            </a:r>
            <a:r>
              <a:rPr lang="en-US" altLang="zh-CN" sz="1000" dirty="0">
                <a:solidFill>
                  <a:schemeClr val="tx1">
                    <a:lumMod val="75000"/>
                    <a:lumOff val="25000"/>
                  </a:schemeClr>
                </a:solidFill>
                <a:latin typeface="微软雅黑" pitchFamily="34" charset="-122"/>
                <a:ea typeface="微软雅黑" pitchFamily="34" charset="-122"/>
              </a:rPr>
              <a:t>6</a:t>
            </a:r>
            <a:r>
              <a:rPr lang="zh-CN" altLang="en-US" sz="1000" dirty="0">
                <a:solidFill>
                  <a:schemeClr val="tx1">
                    <a:lumMod val="75000"/>
                    <a:lumOff val="25000"/>
                  </a:schemeClr>
                </a:solidFill>
                <a:latin typeface="微软雅黑" pitchFamily="34" charset="-122"/>
                <a:ea typeface="微软雅黑" pitchFamily="34" charset="-122"/>
              </a:rPr>
              <a:t>万亿元，不良贷款率</a:t>
            </a:r>
            <a:r>
              <a:rPr lang="en-US" altLang="zh-CN" sz="1000" dirty="0">
                <a:solidFill>
                  <a:schemeClr val="tx1">
                    <a:lumMod val="75000"/>
                    <a:lumOff val="25000"/>
                  </a:schemeClr>
                </a:solidFill>
                <a:latin typeface="微软雅黑" pitchFamily="34" charset="-122"/>
                <a:ea typeface="微软雅黑" pitchFamily="34" charset="-122"/>
              </a:rPr>
              <a:t>0.4%</a:t>
            </a:r>
            <a:r>
              <a:rPr lang="zh-CN" altLang="en-US" sz="1000" dirty="0">
                <a:solidFill>
                  <a:schemeClr val="tx1">
                    <a:lumMod val="75000"/>
                    <a:lumOff val="25000"/>
                  </a:schemeClr>
                </a:solidFill>
                <a:latin typeface="微软雅黑" pitchFamily="34" charset="-122"/>
                <a:ea typeface="微软雅黑" pitchFamily="34" charset="-122"/>
              </a:rPr>
              <a:t>，连续</a:t>
            </a:r>
            <a:r>
              <a:rPr lang="en-US" altLang="zh-CN" sz="1000" dirty="0">
                <a:solidFill>
                  <a:schemeClr val="tx1">
                    <a:lumMod val="75000"/>
                    <a:lumOff val="25000"/>
                  </a:schemeClr>
                </a:solidFill>
                <a:latin typeface="微软雅黑" pitchFamily="34" charset="-122"/>
                <a:ea typeface="微软雅黑" pitchFamily="34" charset="-122"/>
              </a:rPr>
              <a:t>27</a:t>
            </a:r>
            <a:r>
              <a:rPr lang="zh-CN" altLang="en-US" sz="1000" dirty="0">
                <a:solidFill>
                  <a:schemeClr val="tx1">
                    <a:lumMod val="75000"/>
                    <a:lumOff val="25000"/>
                  </a:schemeClr>
                </a:solidFill>
                <a:latin typeface="微软雅黑" pitchFamily="34" charset="-122"/>
                <a:ea typeface="微软雅黑" pitchFamily="34" charset="-122"/>
              </a:rPr>
              <a:t>个季度低于</a:t>
            </a:r>
            <a:r>
              <a:rPr lang="en-US" altLang="zh-CN" sz="1000" dirty="0">
                <a:solidFill>
                  <a:schemeClr val="tx1">
                    <a:lumMod val="75000"/>
                    <a:lumOff val="25000"/>
                  </a:schemeClr>
                </a:solidFill>
                <a:latin typeface="微软雅黑" pitchFamily="34" charset="-122"/>
                <a:ea typeface="微软雅黑" pitchFamily="34" charset="-122"/>
              </a:rPr>
              <a:t>1%</a:t>
            </a:r>
            <a:r>
              <a:rPr lang="zh-CN" altLang="en-US" sz="1000" dirty="0">
                <a:solidFill>
                  <a:schemeClr val="tx1">
                    <a:lumMod val="75000"/>
                    <a:lumOff val="25000"/>
                  </a:schemeClr>
                </a:solidFill>
                <a:latin typeface="微软雅黑" pitchFamily="34" charset="-122"/>
                <a:ea typeface="微软雅黑" pitchFamily="34" charset="-122"/>
              </a:rPr>
              <a:t>。较好地实现了支持发展、防范风险与优良业绩的有机统一。</a:t>
            </a:r>
            <a:endParaRPr lang="zh-CN" altLang="en-US" sz="1000" dirty="0" smtClean="0">
              <a:solidFill>
                <a:schemeClr val="tx1">
                  <a:lumMod val="75000"/>
                  <a:lumOff val="25000"/>
                </a:schemeClr>
              </a:solidFill>
              <a:latin typeface="微软雅黑" pitchFamily="34" charset="-122"/>
              <a:ea typeface="微软雅黑" pitchFamily="34" charset="-122"/>
            </a:endParaRPr>
          </a:p>
        </p:txBody>
      </p:sp>
      <p:grpSp>
        <p:nvGrpSpPr>
          <p:cNvPr id="2" name="组合 134"/>
          <p:cNvGrpSpPr/>
          <p:nvPr/>
        </p:nvGrpSpPr>
        <p:grpSpPr>
          <a:xfrm>
            <a:off x="579423" y="1400167"/>
            <a:ext cx="2588400" cy="3631824"/>
            <a:chOff x="579423" y="1453746"/>
            <a:chExt cx="2588400" cy="3631824"/>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3093154"/>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客户总行数据仓库始建于</a:t>
              </a:r>
              <a:r>
                <a:rPr lang="en-US" altLang="zh-CN" sz="1000" dirty="0">
                  <a:solidFill>
                    <a:schemeClr val="tx1">
                      <a:lumMod val="75000"/>
                      <a:lumOff val="25000"/>
                    </a:schemeClr>
                  </a:solidFill>
                  <a:latin typeface="微软雅黑" pitchFamily="34" charset="-122"/>
                  <a:ea typeface="微软雅黑" pitchFamily="34" charset="-122"/>
                </a:rPr>
                <a:t>2010</a:t>
              </a:r>
              <a:r>
                <a:rPr lang="zh-CN" altLang="en-US" sz="1000" dirty="0">
                  <a:solidFill>
                    <a:schemeClr val="tx1">
                      <a:lumMod val="75000"/>
                      <a:lumOff val="25000"/>
                    </a:schemeClr>
                  </a:solidFill>
                  <a:latin typeface="微软雅黑" pitchFamily="34" charset="-122"/>
                  <a:ea typeface="微软雅黑" pitchFamily="34" charset="-122"/>
                </a:rPr>
                <a:t>年</a:t>
              </a:r>
              <a:r>
                <a:rPr lang="en-US" altLang="zh-CN" sz="1000" dirty="0">
                  <a:solidFill>
                    <a:schemeClr val="tx1">
                      <a:lumMod val="75000"/>
                      <a:lumOff val="25000"/>
                    </a:schemeClr>
                  </a:solidFill>
                  <a:latin typeface="微软雅黑" pitchFamily="34" charset="-122"/>
                  <a:ea typeface="微软雅黑" pitchFamily="34" charset="-122"/>
                </a:rPr>
                <a:t>8</a:t>
              </a:r>
              <a:r>
                <a:rPr lang="zh-CN" altLang="en-US" sz="1000" dirty="0">
                  <a:solidFill>
                    <a:schemeClr val="tx1">
                      <a:lumMod val="75000"/>
                      <a:lumOff val="25000"/>
                    </a:schemeClr>
                  </a:solidFill>
                  <a:latin typeface="微软雅黑" pitchFamily="34" charset="-122"/>
                  <a:ea typeface="微软雅黑" pitchFamily="34" charset="-122"/>
                </a:rPr>
                <a:t>月。为逐步实现开行业务数据的完整性、准确性、一致性，实现海量数据管理和数据集中，建立企业级的单一视图，实现对数据的深入分析和挖掘，启动本项目建设工作。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以落实数据标准，实现集中共享、提升五大应用、支持经营决策为目标，体现数据仓库的应用价值。通过数据仓库建设，为各类数据应用提供企业级的可信数据，有效提升各类数据应用的数据准确性、一致性以及系统的建设效率。 </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24" name="椭圆 123"/>
            <p:cNvSpPr/>
            <p:nvPr/>
          </p:nvSpPr>
          <p:spPr>
            <a:xfrm>
              <a:off x="682544" y="350002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431770"/>
            <a:chOff x="731823" y="1928808"/>
            <a:chExt cx="2588400" cy="3431770"/>
          </a:xfrm>
        </p:grpSpPr>
        <p:grpSp>
          <p:nvGrpSpPr>
            <p:cNvPr id="7" name="组合 135"/>
            <p:cNvGrpSpPr/>
            <p:nvPr/>
          </p:nvGrpSpPr>
          <p:grpSpPr>
            <a:xfrm>
              <a:off x="731823" y="1928808"/>
              <a:ext cx="2588400" cy="3431770"/>
              <a:chOff x="579423" y="1453746"/>
              <a:chExt cx="2588400" cy="3431770"/>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89310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以客户数据标准建议模型为基础框架</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结合</a:t>
                </a:r>
                <a:r>
                  <a:rPr lang="en-US" altLang="zh-CN" sz="1000" dirty="0">
                    <a:solidFill>
                      <a:schemeClr val="tx1">
                        <a:lumMod val="75000"/>
                        <a:lumOff val="25000"/>
                      </a:schemeClr>
                    </a:solidFill>
                    <a:latin typeface="微软雅黑" pitchFamily="34" charset="-122"/>
                    <a:ea typeface="微软雅黑" pitchFamily="34" charset="-122"/>
                  </a:rPr>
                  <a:t>FS-LDM</a:t>
                </a:r>
                <a:r>
                  <a:rPr lang="zh-CN" altLang="en-US" sz="1000" dirty="0">
                    <a:solidFill>
                      <a:schemeClr val="tx1">
                        <a:lumMod val="75000"/>
                        <a:lumOff val="25000"/>
                      </a:schemeClr>
                    </a:solidFill>
                    <a:latin typeface="微软雅黑" pitchFamily="34" charset="-122"/>
                    <a:ea typeface="微软雅黑" pitchFamily="34" charset="-122"/>
                  </a:rPr>
                  <a:t>金融数据模型</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客户化银行可扩展的数据模型</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并在数据仓库基础设施环境上落地实施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实现源系统到数据仓库、数据仓库对外集市接口的数据抽取、转换、加载工作，并且实现整个过程的自动化调度和运行监控等相关工作。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建立多层次的数据检查体系，包括表级、文件级、数据库级检查及业务规则校验，对数据仓库中的数据质量提供校验和反馈机制。 </a:t>
                </a:r>
              </a:p>
            </p:txBody>
          </p:sp>
          <p:sp>
            <p:nvSpPr>
              <p:cNvPr id="144" name="椭圆 143"/>
              <p:cNvSpPr/>
              <p:nvPr/>
            </p:nvSpPr>
            <p:spPr>
              <a:xfrm>
                <a:off x="682544" y="307139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431770"/>
            <a:chOff x="3357554" y="2357436"/>
            <a:chExt cx="2588400" cy="3431770"/>
          </a:xfrm>
        </p:grpSpPr>
        <p:grpSp>
          <p:nvGrpSpPr>
            <p:cNvPr id="9" name="组合 154"/>
            <p:cNvGrpSpPr/>
            <p:nvPr/>
          </p:nvGrpSpPr>
          <p:grpSpPr>
            <a:xfrm>
              <a:off x="3357554" y="2357436"/>
              <a:ext cx="2588400" cy="3431770"/>
              <a:chOff x="579423" y="1453746"/>
              <a:chExt cx="2588400" cy="3431770"/>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89310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全新构建完善的数据架构层次，建立了临时层、基础层、汇总层，对外接口，实现数据集中和共享，极大的增强了对业务的支持和服务能力。入仓系统达</a:t>
                </a:r>
                <a:r>
                  <a:rPr lang="en-US" altLang="zh-CN" sz="1000" dirty="0">
                    <a:solidFill>
                      <a:schemeClr val="tx1">
                        <a:lumMod val="75000"/>
                        <a:lumOff val="25000"/>
                      </a:schemeClr>
                    </a:solidFill>
                    <a:latin typeface="微软雅黑" pitchFamily="34" charset="-122"/>
                    <a:ea typeface="微软雅黑" pitchFamily="34" charset="-122"/>
                  </a:rPr>
                  <a:t>12</a:t>
                </a:r>
                <a:r>
                  <a:rPr lang="zh-CN" altLang="en-US" sz="1000" dirty="0">
                    <a:solidFill>
                      <a:schemeClr val="tx1">
                        <a:lumMod val="75000"/>
                        <a:lumOff val="25000"/>
                      </a:schemeClr>
                    </a:solidFill>
                    <a:latin typeface="微软雅黑" pitchFamily="34" charset="-122"/>
                    <a:ea typeface="微软雅黑" pitchFamily="34" charset="-122"/>
                  </a:rPr>
                  <a:t>个，基本涵盖了行内主要业务系统</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整理数据仓库元数据信息，实现仓库数据的数据地图、影响、血缘等元数据分析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构建三个层次</a:t>
                </a:r>
                <a:r>
                  <a:rPr lang="en-US" altLang="zh-CN" sz="1000" dirty="0">
                    <a:solidFill>
                      <a:schemeClr val="tx1">
                        <a:lumMod val="75000"/>
                        <a:lumOff val="25000"/>
                      </a:schemeClr>
                    </a:solidFill>
                    <a:latin typeface="微软雅黑" pitchFamily="34" charset="-122"/>
                    <a:ea typeface="微软雅黑" pitchFamily="34" charset="-122"/>
                  </a:rPr>
                  <a:t>8</a:t>
                </a:r>
                <a:r>
                  <a:rPr lang="zh-CN" altLang="en-US" sz="1000" dirty="0">
                    <a:solidFill>
                      <a:schemeClr val="tx1">
                        <a:lumMod val="75000"/>
                        <a:lumOff val="25000"/>
                      </a:schemeClr>
                    </a:solidFill>
                    <a:latin typeface="微软雅黑" pitchFamily="34" charset="-122"/>
                    <a:ea typeface="微软雅黑" pitchFamily="34" charset="-122"/>
                  </a:rPr>
                  <a:t>大类质量规则体系，制定近</a:t>
                </a:r>
                <a:r>
                  <a:rPr lang="en-US" altLang="zh-CN" sz="1000" dirty="0">
                    <a:solidFill>
                      <a:schemeClr val="tx1">
                        <a:lumMod val="75000"/>
                        <a:lumOff val="25000"/>
                      </a:schemeClr>
                    </a:solidFill>
                    <a:latin typeface="微软雅黑" pitchFamily="34" charset="-122"/>
                    <a:ea typeface="微软雅黑" pitchFamily="34" charset="-122"/>
                  </a:rPr>
                  <a:t>700</a:t>
                </a:r>
                <a:r>
                  <a:rPr lang="zh-CN" altLang="en-US" sz="1000" dirty="0">
                    <a:solidFill>
                      <a:schemeClr val="tx1">
                        <a:lumMod val="75000"/>
                        <a:lumOff val="25000"/>
                      </a:schemeClr>
                    </a:solidFill>
                    <a:latin typeface="微软雅黑" pitchFamily="34" charset="-122"/>
                    <a:ea typeface="微软雅黑" pitchFamily="34" charset="-122"/>
                  </a:rPr>
                  <a:t>项检核规则 </a:t>
                </a:r>
                <a:r>
                  <a:rPr lang="zh-CN" altLang="en-US" sz="1000" dirty="0" smtClean="0">
                    <a:solidFill>
                      <a:schemeClr val="tx1">
                        <a:lumMod val="75000"/>
                        <a:lumOff val="25000"/>
                      </a:schemeClr>
                    </a:solidFill>
                    <a:latin typeface="微软雅黑" pitchFamily="34" charset="-122"/>
                    <a:ea typeface="微软雅黑" pitchFamily="34" charset="-122"/>
                  </a:rPr>
                  <a:t>，实现</a:t>
                </a:r>
                <a:r>
                  <a:rPr lang="zh-CN" altLang="en-US" sz="1000" dirty="0">
                    <a:solidFill>
                      <a:schemeClr val="tx1">
                        <a:lumMod val="75000"/>
                        <a:lumOff val="25000"/>
                      </a:schemeClr>
                    </a:solidFill>
                    <a:latin typeface="微软雅黑" pitchFamily="34" charset="-122"/>
                    <a:ea typeface="微软雅黑" pitchFamily="34" charset="-122"/>
                  </a:rPr>
                  <a:t>历史数据清洗，完成</a:t>
                </a:r>
                <a:r>
                  <a:rPr lang="en-US" altLang="zh-CN" sz="1000" dirty="0">
                    <a:solidFill>
                      <a:schemeClr val="tx1">
                        <a:lumMod val="75000"/>
                        <a:lumOff val="25000"/>
                      </a:schemeClr>
                    </a:solidFill>
                    <a:latin typeface="微软雅黑" pitchFamily="34" charset="-122"/>
                    <a:ea typeface="微软雅黑" pitchFamily="34" charset="-122"/>
                  </a:rPr>
                  <a:t>17</a:t>
                </a:r>
                <a:r>
                  <a:rPr lang="zh-CN" altLang="en-US" sz="1000" dirty="0">
                    <a:solidFill>
                      <a:schemeClr val="tx1">
                        <a:lumMod val="75000"/>
                        <a:lumOff val="25000"/>
                      </a:schemeClr>
                    </a:solidFill>
                    <a:latin typeface="微软雅黑" pitchFamily="34" charset="-122"/>
                    <a:ea typeface="微软雅黑" pitchFamily="34" charset="-122"/>
                  </a:rPr>
                  <a:t>个关键时点快照类数据入仓 </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161" name="椭圆 160"/>
              <p:cNvSpPr/>
              <p:nvPr/>
            </p:nvSpPr>
            <p:spPr>
              <a:xfrm>
                <a:off x="682544" y="328570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TextBox 161"/>
              <p:cNvSpPr txBox="1"/>
              <p:nvPr/>
            </p:nvSpPr>
            <p:spPr>
              <a:xfrm>
                <a:off x="1359265" y="1490655"/>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椭圆 38"/>
          <p:cNvSpPr/>
          <p:nvPr/>
        </p:nvSpPr>
        <p:spPr>
          <a:xfrm>
            <a:off x="6143636" y="401794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46445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32</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zh-CN" sz="2000" b="1" dirty="0" smtClean="0"/>
              <a:t>银行</a:t>
            </a:r>
            <a:r>
              <a:rPr lang="zh-CN" altLang="zh-CN" sz="2000" b="1" dirty="0"/>
              <a:t>财富管理与私人银行系统</a:t>
            </a:r>
            <a:endParaRPr lang="zh-CN" altLang="zh-CN" sz="2000" dirty="0"/>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7" y="627534"/>
            <a:ext cx="7024847" cy="757643"/>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客户是国有控股五大行之一，是一家在中国市场处于领先地位的股份制商业银行，为客户提供全面的商业银行产品与服务。主要经营领域包括公司银行业务、个人银行业务和资金业务，多种产品和服务（如基本建设贷款、住房按揭贷款和银行卡业务等）在中国银行业居于市场领先地位。</a:t>
            </a:r>
            <a:endParaRPr lang="zh-CN" altLang="en-US" sz="1000" dirty="0" smtClean="0">
              <a:solidFill>
                <a:schemeClr val="tx1">
                  <a:lumMod val="75000"/>
                  <a:lumOff val="25000"/>
                </a:schemeClr>
              </a:solidFill>
              <a:latin typeface="微软雅黑" pitchFamily="34" charset="-122"/>
              <a:ea typeface="微软雅黑" pitchFamily="34" charset="-122"/>
            </a:endParaRPr>
          </a:p>
        </p:txBody>
      </p:sp>
      <p:grpSp>
        <p:nvGrpSpPr>
          <p:cNvPr id="2" name="组合 134"/>
          <p:cNvGrpSpPr/>
          <p:nvPr/>
        </p:nvGrpSpPr>
        <p:grpSpPr>
          <a:xfrm>
            <a:off x="579423" y="1400167"/>
            <a:ext cx="2588400" cy="3631824"/>
            <a:chOff x="579423" y="1453746"/>
            <a:chExt cx="2588400" cy="3631824"/>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3093154"/>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实现从以产品销售为中心向以客户需求为中心的业务转型 </a:t>
              </a:r>
              <a:r>
                <a:rPr lang="zh-CN" altLang="en-US" sz="1000" dirty="0" smtClean="0">
                  <a:solidFill>
                    <a:schemeClr val="tx1">
                      <a:lumMod val="75000"/>
                      <a:lumOff val="25000"/>
                    </a:schemeClr>
                  </a:solidFill>
                  <a:latin typeface="微软雅黑" pitchFamily="34" charset="-122"/>
                  <a:ea typeface="微软雅黑" pitchFamily="34" charset="-122"/>
                </a:rPr>
                <a:t>；从</a:t>
              </a:r>
              <a:r>
                <a:rPr lang="zh-CN" altLang="en-US" sz="1000" dirty="0">
                  <a:solidFill>
                    <a:schemeClr val="tx1">
                      <a:lumMod val="75000"/>
                      <a:lumOff val="25000"/>
                    </a:schemeClr>
                  </a:solidFill>
                  <a:latin typeface="微软雅黑" pitchFamily="34" charset="-122"/>
                  <a:ea typeface="微软雅黑" pitchFamily="34" charset="-122"/>
                </a:rPr>
                <a:t>单一产品销售向产品捆绑销售的转型 </a:t>
              </a:r>
              <a:r>
                <a:rPr lang="zh-CN" altLang="en-US" sz="1000" dirty="0" smtClean="0">
                  <a:solidFill>
                    <a:schemeClr val="tx1">
                      <a:lumMod val="75000"/>
                      <a:lumOff val="25000"/>
                    </a:schemeClr>
                  </a:solidFill>
                  <a:latin typeface="微软雅黑" pitchFamily="34" charset="-122"/>
                  <a:ea typeface="微软雅黑" pitchFamily="34" charset="-122"/>
                </a:rPr>
                <a:t>，为</a:t>
              </a:r>
              <a:r>
                <a:rPr lang="zh-CN" altLang="en-US" sz="1000" dirty="0">
                  <a:solidFill>
                    <a:schemeClr val="tx1">
                      <a:lumMod val="75000"/>
                      <a:lumOff val="25000"/>
                    </a:schemeClr>
                  </a:solidFill>
                  <a:latin typeface="微软雅黑" pitchFamily="34" charset="-122"/>
                  <a:ea typeface="微软雅黑" pitchFamily="34" charset="-122"/>
                </a:rPr>
                <a:t>客户提供理财咨询服务和理财教育服务 </a:t>
              </a: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为</a:t>
              </a:r>
              <a:r>
                <a:rPr lang="zh-CN" altLang="en-US" sz="1000" dirty="0">
                  <a:solidFill>
                    <a:schemeClr val="tx1">
                      <a:lumMod val="75000"/>
                      <a:lumOff val="25000"/>
                    </a:schemeClr>
                  </a:solidFill>
                  <a:latin typeface="微软雅黑" pitchFamily="34" charset="-122"/>
                  <a:ea typeface="微软雅黑" pitchFamily="34" charset="-122"/>
                </a:rPr>
                <a:t>客户提供多层次的服务问服务，实现顾问式销售 </a:t>
              </a:r>
              <a:r>
                <a:rPr lang="zh-CN" altLang="en-US" sz="1000" dirty="0" smtClean="0">
                  <a:solidFill>
                    <a:schemeClr val="tx1">
                      <a:lumMod val="75000"/>
                      <a:lumOff val="25000"/>
                    </a:schemeClr>
                  </a:solidFill>
                  <a:latin typeface="微软雅黑" pitchFamily="34" charset="-122"/>
                  <a:ea typeface="微软雅黑" pitchFamily="34" charset="-122"/>
                </a:rPr>
                <a:t>，建立</a:t>
              </a:r>
              <a:r>
                <a:rPr lang="zh-CN" altLang="en-US" sz="1000" dirty="0">
                  <a:solidFill>
                    <a:schemeClr val="tx1">
                      <a:lumMod val="75000"/>
                      <a:lumOff val="25000"/>
                    </a:schemeClr>
                  </a:solidFill>
                  <a:latin typeface="微软雅黑" pitchFamily="34" charset="-122"/>
                  <a:ea typeface="微软雅黑" pitchFamily="34" charset="-122"/>
                </a:rPr>
                <a:t>标准化的综合规划服务流程 </a:t>
              </a:r>
              <a:r>
                <a:rPr lang="zh-CN" altLang="en-US" sz="1000" dirty="0" smtClean="0">
                  <a:solidFill>
                    <a:schemeClr val="tx1">
                      <a:lumMod val="75000"/>
                      <a:lumOff val="25000"/>
                    </a:schemeClr>
                  </a:solidFill>
                  <a:latin typeface="微软雅黑" pitchFamily="34" charset="-122"/>
                  <a:ea typeface="微软雅黑" pitchFamily="34" charset="-122"/>
                </a:rPr>
                <a:t>，形成</a:t>
              </a:r>
              <a:r>
                <a:rPr lang="zh-CN" altLang="en-US" sz="1000" dirty="0">
                  <a:solidFill>
                    <a:schemeClr val="tx1">
                      <a:lumMod val="75000"/>
                      <a:lumOff val="25000"/>
                    </a:schemeClr>
                  </a:solidFill>
                  <a:latin typeface="微软雅黑" pitchFamily="34" charset="-122"/>
                  <a:ea typeface="微软雅黑" pitchFamily="34" charset="-122"/>
                </a:rPr>
                <a:t>理财服务的中后台支撑能力，为客户经理提供持续的支持 </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建立以资产配置和投资组合为核心的财富管理业务，为客户提供持续的顾问服务 </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24" name="椭圆 123"/>
            <p:cNvSpPr/>
            <p:nvPr/>
          </p:nvSpPr>
          <p:spPr>
            <a:xfrm>
              <a:off x="682544" y="312539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431770"/>
            <a:chOff x="731823" y="1928808"/>
            <a:chExt cx="2588400" cy="3431770"/>
          </a:xfrm>
        </p:grpSpPr>
        <p:grpSp>
          <p:nvGrpSpPr>
            <p:cNvPr id="7" name="组合 135"/>
            <p:cNvGrpSpPr/>
            <p:nvPr/>
          </p:nvGrpSpPr>
          <p:grpSpPr>
            <a:xfrm>
              <a:off x="731823" y="1928808"/>
              <a:ext cx="2588400" cy="3431770"/>
              <a:chOff x="579423" y="1453746"/>
              <a:chExt cx="2588400" cy="3431770"/>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89310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财务健康诊断：根据</a:t>
                </a:r>
                <a:r>
                  <a:rPr lang="zh-CN" altLang="en-US" sz="1000" dirty="0" smtClean="0">
                    <a:solidFill>
                      <a:schemeClr val="tx1">
                        <a:lumMod val="75000"/>
                        <a:lumOff val="25000"/>
                      </a:schemeClr>
                    </a:solidFill>
                    <a:latin typeface="微软雅黑" pitchFamily="34" charset="-122"/>
                    <a:ea typeface="微软雅黑" pitchFamily="34" charset="-122"/>
                  </a:rPr>
                  <a:t>客户资产</a:t>
                </a:r>
                <a:r>
                  <a:rPr lang="zh-CN" altLang="en-US" sz="1000" dirty="0">
                    <a:solidFill>
                      <a:schemeClr val="tx1">
                        <a:lumMod val="75000"/>
                        <a:lumOff val="25000"/>
                      </a:schemeClr>
                    </a:solidFill>
                    <a:latin typeface="微软雅黑" pitchFamily="34" charset="-122"/>
                    <a:ea typeface="微软雅黑" pitchFamily="34" charset="-122"/>
                  </a:rPr>
                  <a:t>状况、风险承受</a:t>
                </a:r>
                <a:r>
                  <a:rPr lang="zh-CN" altLang="en-US" sz="1000" dirty="0" smtClean="0">
                    <a:solidFill>
                      <a:schemeClr val="tx1">
                        <a:lumMod val="75000"/>
                        <a:lumOff val="25000"/>
                      </a:schemeClr>
                    </a:solidFill>
                    <a:latin typeface="微软雅黑" pitchFamily="34" charset="-122"/>
                    <a:ea typeface="微软雅黑" pitchFamily="34" charset="-122"/>
                  </a:rPr>
                  <a:t>能力等财务</a:t>
                </a:r>
                <a:r>
                  <a:rPr lang="zh-CN" altLang="en-US" sz="1000" dirty="0">
                    <a:solidFill>
                      <a:schemeClr val="tx1">
                        <a:lumMod val="75000"/>
                        <a:lumOff val="25000"/>
                      </a:schemeClr>
                    </a:solidFill>
                    <a:latin typeface="微软雅黑" pitchFamily="34" charset="-122"/>
                    <a:ea typeface="微软雅黑" pitchFamily="34" charset="-122"/>
                  </a:rPr>
                  <a:t>健康</a:t>
                </a:r>
                <a:r>
                  <a:rPr lang="zh-CN" altLang="en-US" sz="1000" dirty="0" smtClean="0">
                    <a:solidFill>
                      <a:schemeClr val="tx1">
                        <a:lumMod val="75000"/>
                        <a:lumOff val="25000"/>
                      </a:schemeClr>
                    </a:solidFill>
                    <a:latin typeface="微软雅黑" pitchFamily="34" charset="-122"/>
                    <a:ea typeface="微软雅黑" pitchFamily="34" charset="-122"/>
                  </a:rPr>
                  <a:t>情况给</a:t>
                </a:r>
                <a:r>
                  <a:rPr lang="zh-CN" altLang="en-US" sz="1000" dirty="0">
                    <a:solidFill>
                      <a:schemeClr val="tx1">
                        <a:lumMod val="75000"/>
                        <a:lumOff val="25000"/>
                      </a:schemeClr>
                    </a:solidFill>
                    <a:latin typeface="微软雅黑" pitchFamily="34" charset="-122"/>
                    <a:ea typeface="微软雅黑" pitchFamily="34" charset="-122"/>
                  </a:rPr>
                  <a:t>出诊断意见和理财意见 </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快速规划：理财教育工具，针对初次接触的客户，让客户在短时间能理财规划的作用。 </a:t>
                </a:r>
                <a:r>
                  <a:rPr lang="zh-CN" altLang="en-US" sz="1000" dirty="0" smtClean="0">
                    <a:solidFill>
                      <a:schemeClr val="tx1">
                        <a:lumMod val="75000"/>
                        <a:lumOff val="25000"/>
                      </a:schemeClr>
                    </a:solidFill>
                    <a:latin typeface="微软雅黑" pitchFamily="34" charset="-122"/>
                    <a:ea typeface="微软雅黑" pitchFamily="34" charset="-122"/>
                  </a:rPr>
                  <a:t>实现</a:t>
                </a:r>
                <a:r>
                  <a:rPr lang="zh-CN" altLang="en-US" sz="1000" dirty="0">
                    <a:solidFill>
                      <a:schemeClr val="tx1">
                        <a:lumMod val="75000"/>
                        <a:lumOff val="25000"/>
                      </a:schemeClr>
                    </a:solidFill>
                    <a:latin typeface="微软雅黑" pitchFamily="34" charset="-122"/>
                    <a:ea typeface="微软雅黑" pitchFamily="34" charset="-122"/>
                  </a:rPr>
                  <a:t>针对客户特定需求的方案式营销，将产品根据客户的特定需求进行捆绑销售</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综合规划：根据客户家庭的生命周期，为客户提供全面的金融解决方案，满足客户保障、资金保值、以及流动性方面的需求。 </a:t>
                </a:r>
              </a:p>
            </p:txBody>
          </p:sp>
          <p:sp>
            <p:nvSpPr>
              <p:cNvPr id="144" name="椭圆 143"/>
              <p:cNvSpPr/>
              <p:nvPr/>
            </p:nvSpPr>
            <p:spPr>
              <a:xfrm>
                <a:off x="682544" y="292851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431770"/>
            <a:chOff x="3357554" y="2357436"/>
            <a:chExt cx="2588400" cy="3431770"/>
          </a:xfrm>
        </p:grpSpPr>
        <p:grpSp>
          <p:nvGrpSpPr>
            <p:cNvPr id="9" name="组合 154"/>
            <p:cNvGrpSpPr/>
            <p:nvPr/>
          </p:nvGrpSpPr>
          <p:grpSpPr>
            <a:xfrm>
              <a:off x="3357554" y="2357436"/>
              <a:ext cx="2588400" cy="3431770"/>
              <a:chOff x="579423" y="1453746"/>
              <a:chExt cx="2588400" cy="3431770"/>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89310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提供全面的顾问服务工具 </a:t>
                </a:r>
              </a:p>
              <a:p>
                <a:pPr marL="171450" indent="-171450">
                  <a:lnSpc>
                    <a:spcPct val="130000"/>
                  </a:lnSpc>
                  <a:buFont typeface="Arial" panose="020B0604020202020204" pitchFamily="34" charset="0"/>
                  <a:buChar char="•"/>
                </a:pPr>
                <a:r>
                  <a:rPr lang="zh-CN" altLang="en-US" sz="1000" dirty="0" smtClean="0">
                    <a:solidFill>
                      <a:schemeClr val="tx1">
                        <a:lumMod val="75000"/>
                        <a:lumOff val="25000"/>
                      </a:schemeClr>
                    </a:solidFill>
                    <a:latin typeface="微软雅黑" pitchFamily="34" charset="-122"/>
                    <a:ea typeface="微软雅黑" pitchFamily="34" charset="-122"/>
                  </a:rPr>
                  <a:t>理财</a:t>
                </a:r>
                <a:r>
                  <a:rPr lang="zh-CN" altLang="en-US" sz="1000" dirty="0">
                    <a:solidFill>
                      <a:schemeClr val="tx1">
                        <a:lumMod val="75000"/>
                        <a:lumOff val="25000"/>
                      </a:schemeClr>
                    </a:solidFill>
                    <a:latin typeface="微软雅黑" pitchFamily="34" charset="-122"/>
                    <a:ea typeface="微软雅黑" pitchFamily="34" charset="-122"/>
                  </a:rPr>
                  <a:t>计算器 </a:t>
                </a:r>
              </a:p>
              <a:p>
                <a:pPr marL="171450" indent="-171450">
                  <a:lnSpc>
                    <a:spcPct val="130000"/>
                  </a:lnSpc>
                  <a:buFont typeface="Arial" panose="020B0604020202020204" pitchFamily="34" charset="0"/>
                  <a:buChar char="•"/>
                </a:pPr>
                <a:r>
                  <a:rPr lang="zh-CN" altLang="en-US" sz="1000" dirty="0" smtClean="0">
                    <a:solidFill>
                      <a:schemeClr val="tx1">
                        <a:lumMod val="75000"/>
                        <a:lumOff val="25000"/>
                      </a:schemeClr>
                    </a:solidFill>
                    <a:latin typeface="微软雅黑" pitchFamily="34" charset="-122"/>
                    <a:ea typeface="微软雅黑" pitchFamily="34" charset="-122"/>
                  </a:rPr>
                  <a:t>财务</a:t>
                </a:r>
                <a:r>
                  <a:rPr lang="zh-CN" altLang="en-US" sz="1000" dirty="0">
                    <a:solidFill>
                      <a:schemeClr val="tx1">
                        <a:lumMod val="75000"/>
                        <a:lumOff val="25000"/>
                      </a:schemeClr>
                    </a:solidFill>
                    <a:latin typeface="微软雅黑" pitchFamily="34" charset="-122"/>
                    <a:ea typeface="微软雅黑" pitchFamily="34" charset="-122"/>
                  </a:rPr>
                  <a:t>健康诊断 </a:t>
                </a:r>
              </a:p>
              <a:p>
                <a:pPr marL="171450" indent="-171450">
                  <a:lnSpc>
                    <a:spcPct val="130000"/>
                  </a:lnSpc>
                  <a:buFont typeface="Arial" panose="020B0604020202020204" pitchFamily="34" charset="0"/>
                  <a:buChar char="•"/>
                </a:pPr>
                <a:r>
                  <a:rPr lang="zh-CN" altLang="en-US" sz="1000" dirty="0" smtClean="0">
                    <a:solidFill>
                      <a:schemeClr val="tx1">
                        <a:lumMod val="75000"/>
                        <a:lumOff val="25000"/>
                      </a:schemeClr>
                    </a:solidFill>
                    <a:latin typeface="微软雅黑" pitchFamily="34" charset="-122"/>
                    <a:ea typeface="微软雅黑" pitchFamily="34" charset="-122"/>
                  </a:rPr>
                  <a:t>快速</a:t>
                </a:r>
                <a:r>
                  <a:rPr lang="zh-CN" altLang="en-US" sz="1000" dirty="0">
                    <a:solidFill>
                      <a:schemeClr val="tx1">
                        <a:lumMod val="75000"/>
                        <a:lumOff val="25000"/>
                      </a:schemeClr>
                    </a:solidFill>
                    <a:latin typeface="微软雅黑" pitchFamily="34" charset="-122"/>
                    <a:ea typeface="微软雅黑" pitchFamily="34" charset="-122"/>
                  </a:rPr>
                  <a:t>规划 </a:t>
                </a:r>
              </a:p>
              <a:p>
                <a:pPr marL="171450" indent="-171450">
                  <a:lnSpc>
                    <a:spcPct val="130000"/>
                  </a:lnSpc>
                  <a:buFont typeface="Arial" panose="020B0604020202020204" pitchFamily="34" charset="0"/>
                  <a:buChar char="•"/>
                </a:pPr>
                <a:r>
                  <a:rPr lang="zh-CN" altLang="en-US" sz="1000" dirty="0" smtClean="0">
                    <a:solidFill>
                      <a:schemeClr val="tx1">
                        <a:lumMod val="75000"/>
                        <a:lumOff val="25000"/>
                      </a:schemeClr>
                    </a:solidFill>
                    <a:latin typeface="微软雅黑" pitchFamily="34" charset="-122"/>
                    <a:ea typeface="微软雅黑" pitchFamily="34" charset="-122"/>
                  </a:rPr>
                  <a:t>单</a:t>
                </a:r>
                <a:r>
                  <a:rPr lang="zh-CN" altLang="en-US" sz="1000" dirty="0">
                    <a:solidFill>
                      <a:schemeClr val="tx1">
                        <a:lumMod val="75000"/>
                        <a:lumOff val="25000"/>
                      </a:schemeClr>
                    </a:solidFill>
                    <a:latin typeface="微软雅黑" pitchFamily="34" charset="-122"/>
                    <a:ea typeface="微软雅黑" pitchFamily="34" charset="-122"/>
                  </a:rPr>
                  <a:t>目标规划 </a:t>
                </a:r>
              </a:p>
              <a:p>
                <a:pPr marL="171450" indent="-171450">
                  <a:lnSpc>
                    <a:spcPct val="130000"/>
                  </a:lnSpc>
                  <a:buFont typeface="Arial" panose="020B0604020202020204" pitchFamily="34" charset="0"/>
                  <a:buChar char="•"/>
                </a:pPr>
                <a:r>
                  <a:rPr lang="zh-CN" altLang="en-US" sz="1000" dirty="0" smtClean="0">
                    <a:solidFill>
                      <a:schemeClr val="tx1">
                        <a:lumMod val="75000"/>
                        <a:lumOff val="25000"/>
                      </a:schemeClr>
                    </a:solidFill>
                    <a:latin typeface="微软雅黑" pitchFamily="34" charset="-122"/>
                    <a:ea typeface="微软雅黑" pitchFamily="34" charset="-122"/>
                  </a:rPr>
                  <a:t>综合规划 </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建立</a:t>
                </a:r>
                <a:r>
                  <a:rPr lang="zh-CN" altLang="en-US" sz="1000" dirty="0">
                    <a:solidFill>
                      <a:schemeClr val="tx1">
                        <a:lumMod val="75000"/>
                        <a:lumOff val="25000"/>
                      </a:schemeClr>
                    </a:solidFill>
                    <a:latin typeface="微软雅黑" pitchFamily="34" charset="-122"/>
                    <a:ea typeface="微软雅黑" pitchFamily="34" charset="-122"/>
                  </a:rPr>
                  <a:t>了标准化的顾问服务流程 </a:t>
                </a:r>
                <a:r>
                  <a:rPr lang="zh-CN" altLang="en-US" sz="1000" dirty="0" smtClean="0">
                    <a:solidFill>
                      <a:schemeClr val="tx1">
                        <a:lumMod val="75000"/>
                        <a:lumOff val="25000"/>
                      </a:schemeClr>
                    </a:solidFill>
                    <a:latin typeface="微软雅黑" pitchFamily="34" charset="-122"/>
                    <a:ea typeface="微软雅黑" pitchFamily="34" charset="-122"/>
                  </a:rPr>
                  <a:t>：实现</a:t>
                </a:r>
                <a:r>
                  <a:rPr lang="zh-CN" altLang="en-US" sz="1000" dirty="0">
                    <a:solidFill>
                      <a:schemeClr val="tx1">
                        <a:lumMod val="75000"/>
                        <a:lumOff val="25000"/>
                      </a:schemeClr>
                    </a:solidFill>
                    <a:latin typeface="微软雅黑" pitchFamily="34" charset="-122"/>
                    <a:ea typeface="微软雅黑" pitchFamily="34" charset="-122"/>
                  </a:rPr>
                  <a:t>从单一产品销售向组合产品销售的转型，逐步具备了全委托的能力 </a:t>
                </a: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实现</a:t>
                </a:r>
                <a:r>
                  <a:rPr lang="zh-CN" altLang="en-US" sz="1000" dirty="0">
                    <a:solidFill>
                      <a:schemeClr val="tx1">
                        <a:lumMod val="75000"/>
                        <a:lumOff val="25000"/>
                      </a:schemeClr>
                    </a:solidFill>
                    <a:latin typeface="微软雅黑" pitchFamily="34" charset="-122"/>
                    <a:ea typeface="微软雅黑" pitchFamily="34" charset="-122"/>
                  </a:rPr>
                  <a:t>了对客户资产的持续</a:t>
                </a:r>
                <a:r>
                  <a:rPr lang="zh-CN" altLang="en-US" sz="1000" dirty="0" smtClean="0">
                    <a:solidFill>
                      <a:schemeClr val="tx1">
                        <a:lumMod val="75000"/>
                        <a:lumOff val="25000"/>
                      </a:schemeClr>
                    </a:solidFill>
                    <a:latin typeface="微软雅黑" pitchFamily="34" charset="-122"/>
                    <a:ea typeface="微软雅黑" pitchFamily="34" charset="-122"/>
                  </a:rPr>
                  <a:t>跟踪服务，投资</a:t>
                </a:r>
                <a:r>
                  <a:rPr lang="zh-CN" altLang="en-US" sz="1000" dirty="0">
                    <a:solidFill>
                      <a:schemeClr val="tx1">
                        <a:lumMod val="75000"/>
                        <a:lumOff val="25000"/>
                      </a:schemeClr>
                    </a:solidFill>
                    <a:latin typeface="微软雅黑" pitchFamily="34" charset="-122"/>
                    <a:ea typeface="微软雅黑" pitchFamily="34" charset="-122"/>
                  </a:rPr>
                  <a:t>组合管理和再平衡 </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161" name="椭圆 160"/>
              <p:cNvSpPr/>
              <p:nvPr/>
            </p:nvSpPr>
            <p:spPr>
              <a:xfrm>
                <a:off x="682544" y="350002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TextBox 161"/>
              <p:cNvSpPr txBox="1"/>
              <p:nvPr/>
            </p:nvSpPr>
            <p:spPr>
              <a:xfrm>
                <a:off x="1359265" y="1490655"/>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椭圆 38"/>
          <p:cNvSpPr/>
          <p:nvPr/>
        </p:nvSpPr>
        <p:spPr>
          <a:xfrm>
            <a:off x="6143636" y="423226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374992" y="400051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60348" y="401794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364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Pactera.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33</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为领先的打印机厂商提供测试自动化服务</a:t>
            </a:r>
          </a:p>
        </p:txBody>
      </p:sp>
      <p:pic>
        <p:nvPicPr>
          <p:cNvPr id="7171" name="Picture 3" descr="C:\Users\Administrator\Desktop\文思海辉图标\p22 图标1.png"/>
          <p:cNvPicPr>
            <a:picLocks noChangeAspect="1" noChangeArrowheads="1"/>
          </p:cNvPicPr>
          <p:nvPr/>
        </p:nvPicPr>
        <p:blipFill>
          <a:blip r:embed="rId3" cstate="print"/>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一家全球领先的打印机生产厂商</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专注于生产和销售最有竞争力的消费电子产品，向世界各地的客户提供售后服务。</a:t>
            </a:r>
          </a:p>
        </p:txBody>
      </p:sp>
      <p:grpSp>
        <p:nvGrpSpPr>
          <p:cNvPr id="2" name="组合 134"/>
          <p:cNvGrpSpPr/>
          <p:nvPr/>
        </p:nvGrpSpPr>
        <p:grpSpPr>
          <a:xfrm>
            <a:off x="579423" y="1400167"/>
            <a:ext cx="2588400" cy="4081178"/>
            <a:chOff x="579423" y="1453746"/>
            <a:chExt cx="2588400" cy="4081178"/>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3542508"/>
            </a:xfrm>
            <a:prstGeom prst="rect">
              <a:avLst/>
            </a:prstGeom>
            <a:noFill/>
          </p:spPr>
          <p:txBody>
            <a:bodyPr wrap="square" rtlCol="0">
              <a:spAutoFit/>
            </a:bodyPr>
            <a:lstStyle/>
            <a:p>
              <a:pPr>
                <a:lnSpc>
                  <a:spcPct val="118000"/>
                </a:lnSpc>
              </a:pPr>
              <a:r>
                <a:rPr lang="zh-CN" altLang="en-US" sz="1000" dirty="0">
                  <a:solidFill>
                    <a:schemeClr val="tx1">
                      <a:lumMod val="75000"/>
                      <a:lumOff val="25000"/>
                    </a:schemeClr>
                  </a:solidFill>
                  <a:latin typeface="微软雅黑" pitchFamily="34" charset="-122"/>
                  <a:ea typeface="微软雅黑" pitchFamily="34" charset="-122"/>
                </a:rPr>
                <a:t>任务更繁重</a:t>
              </a:r>
              <a:r>
                <a:rPr lang="zh-CN" altLang="en-US" sz="1000" dirty="0" smtClean="0">
                  <a:solidFill>
                    <a:schemeClr val="tx1">
                      <a:lumMod val="75000"/>
                      <a:lumOff val="25000"/>
                    </a:schemeClr>
                  </a:solidFill>
                  <a:latin typeface="微软雅黑" pitchFamily="34" charset="-122"/>
                  <a:ea typeface="微软雅黑" pitchFamily="34" charset="-122"/>
                </a:rPr>
                <a:t>：客户采用</a:t>
              </a:r>
              <a:r>
                <a:rPr lang="zh-CN" altLang="en-US" sz="1000" dirty="0">
                  <a:solidFill>
                    <a:schemeClr val="tx1">
                      <a:lumMod val="75000"/>
                      <a:lumOff val="25000"/>
                    </a:schemeClr>
                  </a:solidFill>
                  <a:latin typeface="微软雅黑" pitchFamily="34" charset="-122"/>
                  <a:ea typeface="微软雅黑" pitchFamily="34" charset="-122"/>
                </a:rPr>
                <a:t>敏捷式项目管理，测试需求变动频繁且日益增多</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en-US" sz="1000" dirty="0">
                  <a:solidFill>
                    <a:schemeClr val="tx1">
                      <a:lumMod val="75000"/>
                      <a:lumOff val="25000"/>
                    </a:schemeClr>
                  </a:solidFill>
                  <a:latin typeface="微软雅黑" pitchFamily="34" charset="-122"/>
                  <a:ea typeface="微软雅黑" pitchFamily="34" charset="-122"/>
                </a:rPr>
                <a:t>时间紧凑</a:t>
              </a:r>
              <a:r>
                <a:rPr lang="zh-CN" altLang="en-US" sz="1000" dirty="0" smtClean="0">
                  <a:solidFill>
                    <a:schemeClr val="tx1">
                      <a:lumMod val="75000"/>
                      <a:lumOff val="25000"/>
                    </a:schemeClr>
                  </a:solidFill>
                  <a:latin typeface="微软雅黑" pitchFamily="34" charset="-122"/>
                  <a:ea typeface="微软雅黑" pitchFamily="34" charset="-122"/>
                </a:rPr>
                <a:t>：客户所处行业竞争激烈，缩短</a:t>
              </a:r>
              <a:r>
                <a:rPr lang="zh-CN" altLang="en-US" sz="1000" dirty="0">
                  <a:solidFill>
                    <a:schemeClr val="tx1">
                      <a:lumMod val="75000"/>
                      <a:lumOff val="25000"/>
                    </a:schemeClr>
                  </a:solidFill>
                  <a:latin typeface="微软雅黑" pitchFamily="34" charset="-122"/>
                  <a:ea typeface="微软雅黑" pitchFamily="34" charset="-122"/>
                </a:rPr>
                <a:t>软件开发以及发布周期已</a:t>
              </a:r>
              <a:r>
                <a:rPr lang="zh-CN" altLang="en-US" sz="1000" dirty="0" smtClean="0">
                  <a:solidFill>
                    <a:schemeClr val="tx1">
                      <a:lumMod val="75000"/>
                      <a:lumOff val="25000"/>
                    </a:schemeClr>
                  </a:solidFill>
                  <a:latin typeface="微软雅黑" pitchFamily="34" charset="-122"/>
                  <a:ea typeface="微软雅黑" pitchFamily="34" charset="-122"/>
                </a:rPr>
                <a:t>成为客户抢占</a:t>
              </a:r>
              <a:r>
                <a:rPr lang="zh-CN" altLang="en-US" sz="1000" dirty="0">
                  <a:solidFill>
                    <a:schemeClr val="tx1">
                      <a:lumMod val="75000"/>
                      <a:lumOff val="25000"/>
                    </a:schemeClr>
                  </a:solidFill>
                  <a:latin typeface="微软雅黑" pitchFamily="34" charset="-122"/>
                  <a:ea typeface="微软雅黑" pitchFamily="34" charset="-122"/>
                </a:rPr>
                <a:t>市场先机的核心竞争力。</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endParaRPr lang="en-US" altLang="zh-CN"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en-US" sz="1000" dirty="0">
                  <a:solidFill>
                    <a:schemeClr val="tx1">
                      <a:lumMod val="75000"/>
                      <a:lumOff val="25000"/>
                    </a:schemeClr>
                  </a:solidFill>
                  <a:latin typeface="微软雅黑" pitchFamily="34" charset="-122"/>
                  <a:ea typeface="微软雅黑" pitchFamily="34" charset="-122"/>
                </a:rPr>
                <a:t>测试项目需覆盖市面主流操作系统</a:t>
              </a:r>
              <a:r>
                <a:rPr lang="zh-CN" altLang="en-US" sz="1000" dirty="0" smtClean="0">
                  <a:solidFill>
                    <a:schemeClr val="tx1">
                      <a:lumMod val="75000"/>
                      <a:lumOff val="25000"/>
                    </a:schemeClr>
                  </a:solidFill>
                  <a:latin typeface="微软雅黑" pitchFamily="34" charset="-122"/>
                  <a:ea typeface="微软雅黑" pitchFamily="34" charset="-122"/>
                </a:rPr>
                <a:t>，数十种</a:t>
              </a:r>
              <a:r>
                <a:rPr lang="zh-CN" altLang="en-US" sz="1000" dirty="0">
                  <a:solidFill>
                    <a:schemeClr val="tx1">
                      <a:lumMod val="75000"/>
                      <a:lumOff val="25000"/>
                    </a:schemeClr>
                  </a:solidFill>
                  <a:latin typeface="微软雅黑" pitchFamily="34" charset="-122"/>
                  <a:ea typeface="微软雅黑" pitchFamily="34" charset="-122"/>
                </a:rPr>
                <a:t>语言版本和多种用户使用模式</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en-US" sz="1000" dirty="0">
                  <a:solidFill>
                    <a:schemeClr val="tx1">
                      <a:lumMod val="75000"/>
                      <a:lumOff val="25000"/>
                    </a:schemeClr>
                  </a:solidFill>
                  <a:latin typeface="微软雅黑" pitchFamily="34" charset="-122"/>
                  <a:ea typeface="微软雅黑" pitchFamily="34" charset="-122"/>
                </a:rPr>
                <a:t>验证每日构建</a:t>
              </a:r>
              <a:r>
                <a:rPr lang="en-US" altLang="zh-CN" sz="1000" dirty="0">
                  <a:solidFill>
                    <a:schemeClr val="tx1">
                      <a:lumMod val="75000"/>
                      <a:lumOff val="25000"/>
                    </a:schemeClr>
                  </a:solidFill>
                  <a:latin typeface="微软雅黑" pitchFamily="34" charset="-122"/>
                  <a:ea typeface="微软雅黑" pitchFamily="34" charset="-122"/>
                </a:rPr>
                <a:t>(Daily Build)</a:t>
              </a:r>
              <a:r>
                <a:rPr lang="zh-CN" altLang="en-US" sz="1000" dirty="0">
                  <a:solidFill>
                    <a:schemeClr val="tx1">
                      <a:lumMod val="75000"/>
                      <a:lumOff val="25000"/>
                    </a:schemeClr>
                  </a:solidFill>
                  <a:latin typeface="微软雅黑" pitchFamily="34" charset="-122"/>
                  <a:ea typeface="微软雅黑" pitchFamily="34" charset="-122"/>
                </a:rPr>
                <a:t>需投入大量的测试资源。</a:t>
              </a:r>
            </a:p>
            <a:p>
              <a:pPr>
                <a:lnSpc>
                  <a:spcPct val="118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为</a:t>
              </a:r>
              <a:r>
                <a:rPr lang="zh-CN" altLang="en-US" sz="1000" dirty="0">
                  <a:solidFill>
                    <a:schemeClr val="tx1">
                      <a:lumMod val="75000"/>
                      <a:lumOff val="25000"/>
                    </a:schemeClr>
                  </a:solidFill>
                  <a:latin typeface="微软雅黑" pitchFamily="34" charset="-122"/>
                  <a:ea typeface="微软雅黑" pitchFamily="34" charset="-122"/>
                </a:rPr>
                <a:t>配合同时进行的产品开发，测试项目需要</a:t>
              </a:r>
              <a:r>
                <a:rPr lang="en-US" altLang="zh-CN" sz="1000" dirty="0">
                  <a:solidFill>
                    <a:schemeClr val="tx1">
                      <a:lumMod val="75000"/>
                      <a:lumOff val="25000"/>
                    </a:schemeClr>
                  </a:solidFill>
                  <a:latin typeface="微软雅黑" pitchFamily="34" charset="-122"/>
                  <a:ea typeface="微软雅黑" pitchFamily="34" charset="-122"/>
                </a:rPr>
                <a:t>24</a:t>
              </a:r>
              <a:r>
                <a:rPr lang="zh-CN" altLang="en-US" sz="1000" dirty="0">
                  <a:solidFill>
                    <a:schemeClr val="tx1">
                      <a:lumMod val="75000"/>
                      <a:lumOff val="25000"/>
                    </a:schemeClr>
                  </a:solidFill>
                  <a:latin typeface="微软雅黑" pitchFamily="34" charset="-122"/>
                  <a:ea typeface="微软雅黑" pitchFamily="34" charset="-122"/>
                </a:rPr>
                <a:t>小时不间断运行。</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p:txBody>
        </p:sp>
        <p:sp>
          <p:nvSpPr>
            <p:cNvPr id="124" name="椭圆 123"/>
            <p:cNvSpPr/>
            <p:nvPr/>
          </p:nvSpPr>
          <p:spPr>
            <a:xfrm>
              <a:off x="682544" y="264906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cstate="print"/>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693045"/>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为客户部署基于</a:t>
                </a:r>
                <a:r>
                  <a:rPr lang="en-US" altLang="zh-CN" sz="1000" dirty="0" smtClean="0">
                    <a:solidFill>
                      <a:schemeClr val="tx1">
                        <a:lumMod val="75000"/>
                        <a:lumOff val="25000"/>
                      </a:schemeClr>
                    </a:solidFill>
                    <a:latin typeface="微软雅黑" pitchFamily="34" charset="-122"/>
                    <a:ea typeface="微软雅黑" pitchFamily="34" charset="-122"/>
                  </a:rPr>
                  <a:t>Pactera</a:t>
                </a:r>
                <a:r>
                  <a:rPr lang="zh-CN" altLang="en-US" sz="1000" dirty="0" smtClean="0">
                    <a:solidFill>
                      <a:schemeClr val="tx1">
                        <a:lumMod val="75000"/>
                        <a:lumOff val="25000"/>
                      </a:schemeClr>
                    </a:solidFill>
                    <a:latin typeface="微软雅黑" pitchFamily="34" charset="-122"/>
                    <a:ea typeface="微软雅黑" pitchFamily="34" charset="-122"/>
                  </a:rPr>
                  <a:t>自主研发</a:t>
                </a:r>
                <a:r>
                  <a:rPr lang="en-US" altLang="zh-CN" sz="1000" dirty="0" smtClean="0">
                    <a:solidFill>
                      <a:schemeClr val="tx1">
                        <a:lumMod val="75000"/>
                        <a:lumOff val="25000"/>
                      </a:schemeClr>
                    </a:solidFill>
                    <a:latin typeface="微软雅黑" pitchFamily="34" charset="-122"/>
                    <a:ea typeface="微软雅黑" pitchFamily="34" charset="-122"/>
                  </a:rPr>
                  <a:t>Mars</a:t>
                </a:r>
                <a:r>
                  <a:rPr lang="zh-CN" altLang="en-US" sz="1000" dirty="0" smtClean="0">
                    <a:solidFill>
                      <a:schemeClr val="tx1">
                        <a:lumMod val="75000"/>
                        <a:lumOff val="25000"/>
                      </a:schemeClr>
                    </a:solidFill>
                    <a:latin typeface="微软雅黑" pitchFamily="34" charset="-122"/>
                    <a:ea typeface="微软雅黑" pitchFamily="34" charset="-122"/>
                  </a:rPr>
                  <a:t>自动化测试软件，并深度定制化。相较于</a:t>
                </a:r>
                <a:r>
                  <a:rPr lang="en-US" altLang="zh-CN" sz="1000" dirty="0" smtClean="0">
                    <a:solidFill>
                      <a:schemeClr val="tx1">
                        <a:lumMod val="75000"/>
                        <a:lumOff val="25000"/>
                      </a:schemeClr>
                    </a:solidFill>
                    <a:latin typeface="微软雅黑" pitchFamily="34" charset="-122"/>
                    <a:ea typeface="微软雅黑" pitchFamily="34" charset="-122"/>
                  </a:rPr>
                  <a:t>QTP</a:t>
                </a:r>
                <a:r>
                  <a:rPr lang="zh-CN" altLang="en-US" sz="1000" dirty="0" smtClean="0">
                    <a:solidFill>
                      <a:schemeClr val="tx1">
                        <a:lumMod val="75000"/>
                        <a:lumOff val="25000"/>
                      </a:schemeClr>
                    </a:solidFill>
                    <a:latin typeface="微软雅黑" pitchFamily="34" charset="-122"/>
                    <a:ea typeface="微软雅黑" pitchFamily="34" charset="-122"/>
                  </a:rPr>
                  <a:t>和</a:t>
                </a:r>
                <a:r>
                  <a:rPr lang="en-US" altLang="zh-CN" sz="1000" dirty="0" smtClean="0">
                    <a:solidFill>
                      <a:schemeClr val="tx1">
                        <a:lumMod val="75000"/>
                        <a:lumOff val="25000"/>
                      </a:schemeClr>
                    </a:solidFill>
                    <a:latin typeface="微软雅黑" pitchFamily="34" charset="-122"/>
                    <a:ea typeface="微软雅黑" pitchFamily="34" charset="-122"/>
                  </a:rPr>
                  <a:t>Selenium</a:t>
                </a:r>
                <a:r>
                  <a:rPr lang="zh-CN" altLang="en-US" sz="1000" dirty="0" smtClean="0">
                    <a:solidFill>
                      <a:schemeClr val="tx1">
                        <a:lumMod val="75000"/>
                        <a:lumOff val="25000"/>
                      </a:schemeClr>
                    </a:solidFill>
                    <a:latin typeface="微软雅黑" pitchFamily="34" charset="-122"/>
                    <a:ea typeface="微软雅黑" pitchFamily="34" charset="-122"/>
                  </a:rPr>
                  <a:t>大幅提升了自动化率和学习</a:t>
                </a:r>
                <a:r>
                  <a:rPr lang="zh-CN" altLang="en-US" sz="1000" dirty="0">
                    <a:solidFill>
                      <a:schemeClr val="tx1">
                        <a:lumMod val="75000"/>
                        <a:lumOff val="25000"/>
                      </a:schemeClr>
                    </a:solidFill>
                    <a:latin typeface="微软雅黑" pitchFamily="34" charset="-122"/>
                    <a:ea typeface="微软雅黑" pitchFamily="34" charset="-122"/>
                  </a:rPr>
                  <a:t>时间</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en-US" altLang="zh-CN" sz="1000" dirty="0">
                  <a:solidFill>
                    <a:schemeClr val="tx1">
                      <a:lumMod val="75000"/>
                      <a:lumOff val="25000"/>
                    </a:schemeClr>
                  </a:solidFill>
                  <a:latin typeface="微软雅黑" pitchFamily="34" charset="-122"/>
                  <a:ea typeface="微软雅黑" pitchFamily="34" charset="-122"/>
                </a:endParaRP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Pactera</a:t>
                </a:r>
                <a:r>
                  <a:rPr lang="zh-CN" altLang="en-US" sz="1000" dirty="0" smtClean="0">
                    <a:solidFill>
                      <a:schemeClr val="tx1">
                        <a:lumMod val="75000"/>
                        <a:lumOff val="25000"/>
                      </a:schemeClr>
                    </a:solidFill>
                    <a:latin typeface="微软雅黑" pitchFamily="34" charset="-122"/>
                    <a:ea typeface="微软雅黑" pitchFamily="34" charset="-122"/>
                  </a:rPr>
                  <a:t>专业</a:t>
                </a:r>
                <a:r>
                  <a:rPr lang="zh-CN" altLang="en-US" sz="1000" dirty="0">
                    <a:solidFill>
                      <a:schemeClr val="tx1">
                        <a:lumMod val="75000"/>
                        <a:lumOff val="25000"/>
                      </a:schemeClr>
                    </a:solidFill>
                    <a:latin typeface="微软雅黑" pitchFamily="34" charset="-122"/>
                    <a:ea typeface="微软雅黑" pitchFamily="34" charset="-122"/>
                  </a:rPr>
                  <a:t>自动化测试</a:t>
                </a:r>
                <a:r>
                  <a:rPr lang="zh-CN" altLang="en-US" sz="1000" dirty="0" smtClean="0">
                    <a:solidFill>
                      <a:schemeClr val="tx1">
                        <a:lumMod val="75000"/>
                        <a:lumOff val="25000"/>
                      </a:schemeClr>
                    </a:solidFill>
                    <a:latin typeface="微软雅黑" pitchFamily="34" charset="-122"/>
                    <a:ea typeface="微软雅黑" pitchFamily="34" charset="-122"/>
                  </a:rPr>
                  <a:t>团队与</a:t>
                </a:r>
                <a:r>
                  <a:rPr lang="zh-CN" altLang="en-US" sz="1000" dirty="0">
                    <a:solidFill>
                      <a:schemeClr val="tx1">
                        <a:lumMod val="75000"/>
                        <a:lumOff val="25000"/>
                      </a:schemeClr>
                    </a:solidFill>
                    <a:latin typeface="微软雅黑" pitchFamily="34" charset="-122"/>
                    <a:ea typeface="微软雅黑" pitchFamily="34" charset="-122"/>
                  </a:rPr>
                  <a:t>客户的质量保证部门经理和负责人紧密联系，精心制作测试计划和自动化策略，并周期性地组织策略的</a:t>
                </a:r>
                <a:r>
                  <a:rPr lang="zh-CN" altLang="en-US" sz="1000" dirty="0" smtClean="0">
                    <a:solidFill>
                      <a:schemeClr val="tx1">
                        <a:lumMod val="75000"/>
                        <a:lumOff val="25000"/>
                      </a:schemeClr>
                    </a:solidFill>
                    <a:latin typeface="微软雅黑" pitchFamily="34" charset="-122"/>
                    <a:ea typeface="微软雅黑" pitchFamily="34" charset="-122"/>
                  </a:rPr>
                  <a:t>审查。</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为自动化测试开发了一个公共代码库，及时更新和记录缺陷修复</a:t>
                </a:r>
                <a:r>
                  <a:rPr lang="zh-CN" altLang="en-US" sz="1000" dirty="0" smtClean="0">
                    <a:solidFill>
                      <a:schemeClr val="tx1">
                        <a:lumMod val="75000"/>
                        <a:lumOff val="25000"/>
                      </a:schemeClr>
                    </a:solidFill>
                    <a:latin typeface="微软雅黑" pitchFamily="34" charset="-122"/>
                    <a:ea typeface="微软雅黑" pitchFamily="34" charset="-122"/>
                  </a:rPr>
                  <a:t>情况，提高</a:t>
                </a:r>
                <a:r>
                  <a:rPr lang="zh-CN" altLang="en-US" sz="1000" dirty="0">
                    <a:solidFill>
                      <a:schemeClr val="tx1">
                        <a:lumMod val="75000"/>
                        <a:lumOff val="25000"/>
                      </a:schemeClr>
                    </a:solidFill>
                    <a:latin typeface="微软雅黑" pitchFamily="34" charset="-122"/>
                    <a:ea typeface="微软雅黑" pitchFamily="34" charset="-122"/>
                  </a:rPr>
                  <a:t>自动化脚本开发的</a:t>
                </a:r>
                <a:r>
                  <a:rPr lang="zh-CN" altLang="en-US" sz="1000" dirty="0" smtClean="0">
                    <a:solidFill>
                      <a:schemeClr val="tx1">
                        <a:lumMod val="75000"/>
                        <a:lumOff val="25000"/>
                      </a:schemeClr>
                    </a:solidFill>
                    <a:latin typeface="微软雅黑" pitchFamily="34" charset="-122"/>
                    <a:ea typeface="微软雅黑" pitchFamily="34" charset="-122"/>
                  </a:rPr>
                  <a:t>效率。</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cstate="print"/>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98926" cy="3631824"/>
            <a:chOff x="3357554" y="2357436"/>
            <a:chExt cx="2598926" cy="3631824"/>
          </a:xfrm>
        </p:grpSpPr>
        <p:grpSp>
          <p:nvGrpSpPr>
            <p:cNvPr id="9" name="组合 154"/>
            <p:cNvGrpSpPr/>
            <p:nvPr/>
          </p:nvGrpSpPr>
          <p:grpSpPr>
            <a:xfrm>
              <a:off x="3357554" y="2357436"/>
              <a:ext cx="2598926" cy="3631824"/>
              <a:chOff x="579423" y="1453746"/>
              <a:chExt cx="2598926" cy="3631824"/>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73310" y="1992416"/>
                <a:ext cx="2405039" cy="3093154"/>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对于大量长时间的负荷测试完全实现自动化，可夜间，双休日执行无人测试</a:t>
                </a:r>
                <a:r>
                  <a:rPr lang="zh-CN" altLang="en-US" sz="1000" dirty="0" smtClean="0">
                    <a:solidFill>
                      <a:schemeClr val="tx1">
                        <a:lumMod val="75000"/>
                        <a:lumOff val="25000"/>
                      </a:schemeClr>
                    </a:solidFill>
                    <a:latin typeface="微软雅黑" pitchFamily="34" charset="-122"/>
                    <a:ea typeface="微软雅黑" pitchFamily="34" charset="-122"/>
                  </a:rPr>
                  <a:t>，提高</a:t>
                </a:r>
                <a:r>
                  <a:rPr lang="zh-CN" altLang="en-US" sz="1000" dirty="0">
                    <a:solidFill>
                      <a:schemeClr val="tx1">
                        <a:lumMod val="75000"/>
                        <a:lumOff val="25000"/>
                      </a:schemeClr>
                    </a:solidFill>
                    <a:latin typeface="微软雅黑" pitchFamily="34" charset="-122"/>
                    <a:ea typeface="微软雅黑" pitchFamily="34" charset="-122"/>
                  </a:rPr>
                  <a:t>测试效率，并且缩短测试</a:t>
                </a:r>
                <a:r>
                  <a:rPr lang="zh-CN" altLang="en-US" sz="1000" dirty="0" smtClean="0">
                    <a:solidFill>
                      <a:schemeClr val="tx1">
                        <a:lumMod val="75000"/>
                        <a:lumOff val="25000"/>
                      </a:schemeClr>
                    </a:solidFill>
                    <a:latin typeface="微软雅黑" pitchFamily="34" charset="-122"/>
                    <a:ea typeface="微软雅黑" pitchFamily="34" charset="-122"/>
                  </a:rPr>
                  <a:t>周期。</a:t>
                </a:r>
                <a:endParaRPr lang="zh-CN" altLang="en-US" sz="1000" dirty="0">
                  <a:solidFill>
                    <a:schemeClr val="tx1">
                      <a:lumMod val="75000"/>
                      <a:lumOff val="25000"/>
                    </a:schemeClr>
                  </a:solidFill>
                  <a:latin typeface="微软雅黑" pitchFamily="34" charset="-122"/>
                  <a:ea typeface="微软雅黑" pitchFamily="34" charset="-122"/>
                </a:endParaRP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某些</a:t>
                </a:r>
                <a:r>
                  <a:rPr lang="zh-CN" altLang="en-US" sz="1000" dirty="0">
                    <a:solidFill>
                      <a:schemeClr val="tx1">
                        <a:lumMod val="75000"/>
                        <a:lumOff val="25000"/>
                      </a:schemeClr>
                    </a:solidFill>
                    <a:latin typeface="微软雅黑" pitchFamily="34" charset="-122"/>
                    <a:ea typeface="微软雅黑" pitchFamily="34" charset="-122"/>
                  </a:rPr>
                  <a:t>需要大量技术知识</a:t>
                </a:r>
                <a:r>
                  <a:rPr lang="zh-CN" altLang="en-US" sz="1000" dirty="0" smtClean="0">
                    <a:solidFill>
                      <a:schemeClr val="tx1">
                        <a:lumMod val="75000"/>
                        <a:lumOff val="25000"/>
                      </a:schemeClr>
                    </a:solidFill>
                    <a:latin typeface="微软雅黑" pitchFamily="34" charset="-122"/>
                    <a:ea typeface="微软雅黑" pitchFamily="34" charset="-122"/>
                  </a:rPr>
                  <a:t>的测试案例，做成</a:t>
                </a:r>
                <a:r>
                  <a:rPr lang="zh-CN" altLang="en-US" sz="1000" dirty="0">
                    <a:solidFill>
                      <a:schemeClr val="tx1">
                        <a:lumMod val="75000"/>
                        <a:lumOff val="25000"/>
                      </a:schemeClr>
                    </a:solidFill>
                    <a:latin typeface="微软雅黑" pitchFamily="34" charset="-122"/>
                    <a:ea typeface="微软雅黑" pitchFamily="34" charset="-122"/>
                  </a:rPr>
                  <a:t>自动化后，</a:t>
                </a:r>
                <a:r>
                  <a:rPr lang="zh-CN" altLang="en-US" sz="1000" dirty="0" smtClean="0">
                    <a:solidFill>
                      <a:schemeClr val="tx1">
                        <a:lumMod val="75000"/>
                        <a:lumOff val="25000"/>
                      </a:schemeClr>
                    </a:solidFill>
                    <a:latin typeface="微软雅黑" pitchFamily="34" charset="-122"/>
                    <a:ea typeface="微软雅黑" pitchFamily="34" charset="-122"/>
                  </a:rPr>
                  <a:t>没有丰富技术</a:t>
                </a:r>
                <a:r>
                  <a:rPr lang="zh-CN" altLang="en-US" sz="1000" dirty="0">
                    <a:solidFill>
                      <a:schemeClr val="tx1">
                        <a:lumMod val="75000"/>
                        <a:lumOff val="25000"/>
                      </a:schemeClr>
                    </a:solidFill>
                    <a:latin typeface="微软雅黑" pitchFamily="34" charset="-122"/>
                    <a:ea typeface="微软雅黑" pitchFamily="34" charset="-122"/>
                  </a:rPr>
                  <a:t>经验的人也可以快速的投入测试。降低了培训成本和管理</a:t>
                </a:r>
                <a:r>
                  <a:rPr lang="zh-CN" altLang="en-US" sz="1000" dirty="0" smtClean="0">
                    <a:solidFill>
                      <a:schemeClr val="tx1">
                        <a:lumMod val="75000"/>
                        <a:lumOff val="25000"/>
                      </a:schemeClr>
                    </a:solidFill>
                    <a:latin typeface="微软雅黑" pitchFamily="34" charset="-122"/>
                    <a:ea typeface="微软雅黑" pitchFamily="34" charset="-122"/>
                  </a:rPr>
                  <a:t>成本。</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客户产品提前</a:t>
                </a:r>
                <a:r>
                  <a:rPr lang="en-US" altLang="zh-CN" sz="1000" dirty="0" smtClean="0">
                    <a:solidFill>
                      <a:schemeClr val="tx1">
                        <a:lumMod val="75000"/>
                        <a:lumOff val="25000"/>
                      </a:schemeClr>
                    </a:solidFill>
                    <a:latin typeface="微软雅黑" pitchFamily="34" charset="-122"/>
                    <a:ea typeface="微软雅黑" pitchFamily="34" charset="-122"/>
                  </a:rPr>
                  <a:t>3</a:t>
                </a:r>
                <a:r>
                  <a:rPr lang="zh-CN" altLang="en-US" sz="1000" dirty="0" smtClean="0">
                    <a:solidFill>
                      <a:schemeClr val="tx1">
                        <a:lumMod val="75000"/>
                        <a:lumOff val="25000"/>
                      </a:schemeClr>
                    </a:solidFill>
                    <a:latin typeface="微软雅黑" pitchFamily="34" charset="-122"/>
                    <a:ea typeface="微软雅黑" pitchFamily="34" charset="-122"/>
                  </a:rPr>
                  <a:t>个月上市，帮助客户成功抢占同类产品市场先机。</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en-US" altLang="zh-CN"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自动化率接近</a:t>
                </a:r>
                <a:r>
                  <a:rPr lang="en-US" altLang="zh-CN" sz="1000" dirty="0" smtClean="0">
                    <a:solidFill>
                      <a:schemeClr val="tx1">
                        <a:lumMod val="75000"/>
                        <a:lumOff val="25000"/>
                      </a:schemeClr>
                    </a:solidFill>
                    <a:latin typeface="微软雅黑" pitchFamily="34" charset="-122"/>
                    <a:ea typeface="微软雅黑" pitchFamily="34" charset="-122"/>
                  </a:rPr>
                  <a:t>80%</a:t>
                </a:r>
                <a:r>
                  <a:rPr lang="zh-CN" altLang="en-US" sz="1000" dirty="0" smtClean="0">
                    <a:solidFill>
                      <a:schemeClr val="tx1">
                        <a:lumMod val="75000"/>
                        <a:lumOff val="25000"/>
                      </a:schemeClr>
                    </a:solidFill>
                    <a:latin typeface="微软雅黑" pitchFamily="34" charset="-122"/>
                    <a:ea typeface="微软雅黑" pitchFamily="34" charset="-122"/>
                  </a:rPr>
                  <a:t>，测试周期减少约</a:t>
                </a:r>
                <a:r>
                  <a:rPr lang="en-US" altLang="zh-CN" sz="1000" dirty="0" smtClean="0">
                    <a:solidFill>
                      <a:schemeClr val="tx1">
                        <a:lumMod val="75000"/>
                        <a:lumOff val="25000"/>
                      </a:schemeClr>
                    </a:solidFill>
                    <a:latin typeface="微软雅黑" pitchFamily="34" charset="-122"/>
                    <a:ea typeface="微软雅黑" pitchFamily="34" charset="-122"/>
                  </a:rPr>
                  <a:t>50%</a:t>
                </a:r>
                <a:r>
                  <a:rPr lang="zh-CN" altLang="en-US" sz="1000" dirty="0" smtClean="0">
                    <a:solidFill>
                      <a:schemeClr val="tx1">
                        <a:lumMod val="75000"/>
                        <a:lumOff val="25000"/>
                      </a:schemeClr>
                    </a:solidFill>
                    <a:latin typeface="微软雅黑" pitchFamily="34" charset="-122"/>
                    <a:ea typeface="微软雅黑" pitchFamily="34" charset="-122"/>
                  </a:rPr>
                  <a:t>，人工成本减少约</a:t>
                </a:r>
                <a:r>
                  <a:rPr lang="en-US" altLang="zh-CN" sz="1000" dirty="0" smtClean="0">
                    <a:solidFill>
                      <a:schemeClr val="tx1">
                        <a:lumMod val="75000"/>
                        <a:lumOff val="25000"/>
                      </a:schemeClr>
                    </a:solidFill>
                    <a:latin typeface="微软雅黑" pitchFamily="34" charset="-122"/>
                    <a:ea typeface="微软雅黑" pitchFamily="34" charset="-122"/>
                  </a:rPr>
                  <a:t>30%</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161" name="椭圆 160"/>
              <p:cNvSpPr/>
              <p:nvPr/>
            </p:nvSpPr>
            <p:spPr>
              <a:xfrm>
                <a:off x="682544" y="293136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cstate="print"/>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30983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304593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392244" y="402991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106702" y="384579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78723" y="438995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78723" y="381389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116067" y="443827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9563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Pactera.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34</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zh-CN" sz="2000" b="1" dirty="0"/>
              <a:t>为全球某知名软件企业提供软件端对端本地化服务（工程、翻译和测试）</a:t>
            </a:r>
            <a:endParaRPr lang="zh-CN" altLang="zh-CN" sz="2000" dirty="0"/>
          </a:p>
        </p:txBody>
      </p:sp>
      <p:pic>
        <p:nvPicPr>
          <p:cNvPr id="7171" name="Picture 3" descr="C:\Users\Administrator\Desktop\文思海辉图标\p22 图标1.png"/>
          <p:cNvPicPr>
            <a:picLocks noChangeAspect="1" noChangeArrowheads="1"/>
          </p:cNvPicPr>
          <p:nvPr/>
        </p:nvPicPr>
        <p:blipFill>
          <a:blip r:embed="rId3" cstate="print"/>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53998"/>
          </a:xfrm>
          <a:prstGeom prst="rect">
            <a:avLst/>
          </a:prstGeom>
          <a:noFill/>
        </p:spPr>
        <p:txBody>
          <a:bodyPr wrap="square" rtlCol="0">
            <a:spAutoFit/>
          </a:bodyPr>
          <a:lstStyle/>
          <a:p>
            <a:pPr>
              <a:lnSpc>
                <a:spcPct val="150000"/>
              </a:lnSpc>
            </a:pPr>
            <a:r>
              <a:rPr lang="zh-CN" altLang="zh-CN" sz="1000" dirty="0" smtClean="0">
                <a:solidFill>
                  <a:schemeClr val="tx1">
                    <a:lumMod val="75000"/>
                    <a:lumOff val="25000"/>
                  </a:schemeClr>
                </a:solidFill>
                <a:latin typeface="微软雅黑" pitchFamily="34" charset="-122"/>
                <a:ea typeface="微软雅黑" pitchFamily="34" charset="-122"/>
              </a:rPr>
              <a:t>客户在设计、工程和娱乐软件方面处于世界领先水平。范围覆盖制造业、建筑业、施工业、媒体和娱乐业。</a:t>
            </a:r>
            <a:endParaRPr lang="en-US" altLang="zh-CN" sz="1000" dirty="0" smtClean="0">
              <a:solidFill>
                <a:schemeClr val="tx1">
                  <a:lumMod val="75000"/>
                  <a:lumOff val="25000"/>
                </a:schemeClr>
              </a:solidFill>
              <a:latin typeface="微软雅黑" pitchFamily="34" charset="-122"/>
              <a:ea typeface="微软雅黑" pitchFamily="34" charset="-122"/>
            </a:endParaRP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197725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682544" y="248131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cstate="print"/>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199526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cstate="print"/>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21128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682544" y="293136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cstate="print"/>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14781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321982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392244" y="393990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106702" y="365187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78723" y="408391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96104" y="1806254"/>
            <a:ext cx="2263728" cy="2997744"/>
          </a:xfrm>
          <a:prstGeom prst="rect">
            <a:avLst/>
          </a:prstGeom>
          <a:noFill/>
        </p:spPr>
        <p:txBody>
          <a:bodyPr wrap="square" rtlCol="0">
            <a:spAutoFit/>
          </a:bodyPr>
          <a:lstStyle/>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该客户需要将超过</a:t>
            </a:r>
            <a:r>
              <a:rPr lang="en-US" altLang="zh-CN" sz="1000" dirty="0">
                <a:solidFill>
                  <a:schemeClr val="tx1">
                    <a:lumMod val="75000"/>
                    <a:lumOff val="25000"/>
                  </a:schemeClr>
                </a:solidFill>
                <a:latin typeface="微软雅黑" pitchFamily="34" charset="-122"/>
                <a:ea typeface="微软雅黑" pitchFamily="34" charset="-122"/>
              </a:rPr>
              <a:t>45</a:t>
            </a:r>
            <a:r>
              <a:rPr lang="zh-CN" altLang="zh-CN" sz="1000" dirty="0">
                <a:solidFill>
                  <a:schemeClr val="tx1">
                    <a:lumMod val="75000"/>
                    <a:lumOff val="25000"/>
                  </a:schemeClr>
                </a:solidFill>
                <a:latin typeface="微软雅黑" pitchFamily="34" charset="-122"/>
                <a:ea typeface="微软雅黑" pitchFamily="34" charset="-122"/>
              </a:rPr>
              <a:t>种产品本地化为</a:t>
            </a:r>
            <a:r>
              <a:rPr lang="en-US" altLang="zh-CN" sz="1000" dirty="0">
                <a:solidFill>
                  <a:schemeClr val="tx1">
                    <a:lumMod val="75000"/>
                    <a:lumOff val="25000"/>
                  </a:schemeClr>
                </a:solidFill>
                <a:latin typeface="微软雅黑" pitchFamily="34" charset="-122"/>
                <a:ea typeface="微软雅黑" pitchFamily="34" charset="-122"/>
              </a:rPr>
              <a:t>19</a:t>
            </a:r>
            <a:r>
              <a:rPr lang="zh-CN" altLang="zh-CN" sz="1000" dirty="0">
                <a:solidFill>
                  <a:schemeClr val="tx1">
                    <a:lumMod val="75000"/>
                    <a:lumOff val="25000"/>
                  </a:schemeClr>
                </a:solidFill>
                <a:latin typeface="微软雅黑" pitchFamily="34" charset="-122"/>
                <a:ea typeface="微软雅黑" pitchFamily="34" charset="-122"/>
              </a:rPr>
              <a:t>种语言</a:t>
            </a:r>
            <a:r>
              <a:rPr lang="zh-CN" altLang="zh-CN"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endParaRPr lang="zh-CN" altLang="zh-CN"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为将产品本地化为多种语言，客户需要与全球</a:t>
            </a:r>
            <a:r>
              <a:rPr lang="en-US" altLang="zh-CN" sz="1000" dirty="0">
                <a:solidFill>
                  <a:schemeClr val="tx1">
                    <a:lumMod val="75000"/>
                    <a:lumOff val="25000"/>
                  </a:schemeClr>
                </a:solidFill>
                <a:latin typeface="微软雅黑" pitchFamily="34" charset="-122"/>
                <a:ea typeface="微软雅黑" pitchFamily="34" charset="-122"/>
              </a:rPr>
              <a:t>40</a:t>
            </a:r>
            <a:r>
              <a:rPr lang="zh-CN" altLang="zh-CN" sz="1000" dirty="0">
                <a:solidFill>
                  <a:schemeClr val="tx1">
                    <a:lumMod val="75000"/>
                    <a:lumOff val="25000"/>
                  </a:schemeClr>
                </a:solidFill>
                <a:latin typeface="微软雅黑" pitchFamily="34" charset="-122"/>
                <a:ea typeface="微软雅黑" pitchFamily="34" charset="-122"/>
              </a:rPr>
              <a:t>多个销售商沟通协作，承受巨大的压力</a:t>
            </a:r>
            <a:r>
              <a:rPr lang="zh-CN" altLang="zh-CN"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endParaRPr lang="zh-CN" altLang="zh-CN"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对于一个跨国公司而言，按照预定时间和预算，快速推出本地化产品是关键因素，与此同时，还需要很好的控制成本</a:t>
            </a:r>
            <a:r>
              <a:rPr lang="zh-CN" altLang="zh-CN"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endParaRPr lang="zh-CN" altLang="zh-CN"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自</a:t>
            </a:r>
            <a:r>
              <a:rPr lang="en-US" altLang="zh-CN" sz="1000" dirty="0">
                <a:solidFill>
                  <a:schemeClr val="tx1">
                    <a:lumMod val="75000"/>
                    <a:lumOff val="25000"/>
                  </a:schemeClr>
                </a:solidFill>
                <a:latin typeface="微软雅黑" pitchFamily="34" charset="-122"/>
                <a:ea typeface="微软雅黑" pitchFamily="34" charset="-122"/>
              </a:rPr>
              <a:t>2009</a:t>
            </a:r>
            <a:r>
              <a:rPr lang="zh-CN" altLang="zh-CN" sz="1000" dirty="0">
                <a:solidFill>
                  <a:schemeClr val="tx1">
                    <a:lumMod val="75000"/>
                    <a:lumOff val="25000"/>
                  </a:schemeClr>
                </a:solidFill>
                <a:latin typeface="微软雅黑" pitchFamily="34" charset="-122"/>
                <a:ea typeface="微软雅黑" pitchFamily="34" charset="-122"/>
              </a:rPr>
              <a:t>年以来，该客户开始探索以端对端本地化模式将产品的垂直型工作流程与销售商结合，包括工程、翻译和测试工作。</a:t>
            </a:r>
          </a:p>
        </p:txBody>
      </p:sp>
      <p:sp>
        <p:nvSpPr>
          <p:cNvPr id="12" name="矩形 11"/>
          <p:cNvSpPr/>
          <p:nvPr/>
        </p:nvSpPr>
        <p:spPr>
          <a:xfrm>
            <a:off x="3531643" y="1851670"/>
            <a:ext cx="2192485" cy="2997744"/>
          </a:xfrm>
          <a:prstGeom prst="rect">
            <a:avLst/>
          </a:prstGeom>
          <a:noFill/>
        </p:spPr>
        <p:txBody>
          <a:bodyPr wrap="square" rtlCol="0">
            <a:spAutoFit/>
          </a:bodyPr>
          <a:lstStyle/>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培养专业核心团队——将富有经验的人员快速组建成专业团队：</a:t>
            </a:r>
            <a:r>
              <a:rPr lang="en-US" altLang="zh-CN" sz="1000" dirty="0">
                <a:solidFill>
                  <a:schemeClr val="tx1">
                    <a:lumMod val="75000"/>
                    <a:lumOff val="25000"/>
                  </a:schemeClr>
                </a:solidFill>
                <a:latin typeface="微软雅黑" pitchFamily="34" charset="-122"/>
                <a:ea typeface="微软雅黑" pitchFamily="34" charset="-122"/>
              </a:rPr>
              <a:t>PM</a:t>
            </a:r>
            <a:r>
              <a:rPr lang="zh-CN" altLang="zh-CN" sz="1000" dirty="0">
                <a:solidFill>
                  <a:schemeClr val="tx1">
                    <a:lumMod val="75000"/>
                    <a:lumOff val="25000"/>
                  </a:schemeClr>
                </a:solidFill>
                <a:latin typeface="微软雅黑" pitchFamily="34" charset="-122"/>
                <a:ea typeface="微软雅黑" pitchFamily="34" charset="-122"/>
              </a:rPr>
              <a:t>团队、</a:t>
            </a:r>
            <a:r>
              <a:rPr lang="en-US" altLang="zh-CN" sz="1000" dirty="0">
                <a:solidFill>
                  <a:schemeClr val="tx1">
                    <a:lumMod val="75000"/>
                    <a:lumOff val="25000"/>
                  </a:schemeClr>
                </a:solidFill>
                <a:latin typeface="微软雅黑" pitchFamily="34" charset="-122"/>
                <a:ea typeface="微软雅黑" pitchFamily="34" charset="-122"/>
              </a:rPr>
              <a:t>SW</a:t>
            </a:r>
            <a:r>
              <a:rPr lang="zh-CN" altLang="zh-CN" sz="1000" dirty="0">
                <a:solidFill>
                  <a:schemeClr val="tx1">
                    <a:lumMod val="75000"/>
                    <a:lumOff val="25000"/>
                  </a:schemeClr>
                </a:solidFill>
                <a:latin typeface="微软雅黑" pitchFamily="34" charset="-122"/>
                <a:ea typeface="微软雅黑" pitchFamily="34" charset="-122"/>
              </a:rPr>
              <a:t>工程团队、</a:t>
            </a:r>
            <a:r>
              <a:rPr lang="en-US" altLang="zh-CN" sz="1000" dirty="0">
                <a:solidFill>
                  <a:schemeClr val="tx1">
                    <a:lumMod val="75000"/>
                    <a:lumOff val="25000"/>
                  </a:schemeClr>
                </a:solidFill>
                <a:latin typeface="微软雅黑" pitchFamily="34" charset="-122"/>
                <a:ea typeface="微软雅黑" pitchFamily="34" charset="-122"/>
              </a:rPr>
              <a:t>TP</a:t>
            </a:r>
            <a:r>
              <a:rPr lang="zh-CN" altLang="zh-CN" sz="1000" dirty="0">
                <a:solidFill>
                  <a:schemeClr val="tx1">
                    <a:lumMod val="75000"/>
                    <a:lumOff val="25000"/>
                  </a:schemeClr>
                </a:solidFill>
                <a:latin typeface="微软雅黑" pitchFamily="34" charset="-122"/>
                <a:ea typeface="微软雅黑" pitchFamily="34" charset="-122"/>
              </a:rPr>
              <a:t>工程团队和</a:t>
            </a:r>
            <a:r>
              <a:rPr lang="en-US" altLang="zh-CN" sz="1000" dirty="0">
                <a:solidFill>
                  <a:schemeClr val="tx1">
                    <a:lumMod val="75000"/>
                    <a:lumOff val="25000"/>
                  </a:schemeClr>
                </a:solidFill>
                <a:latin typeface="微软雅黑" pitchFamily="34" charset="-122"/>
                <a:ea typeface="微软雅黑" pitchFamily="34" charset="-122"/>
              </a:rPr>
              <a:t>QA</a:t>
            </a:r>
            <a:r>
              <a:rPr lang="zh-CN" altLang="zh-CN" sz="1000" dirty="0">
                <a:solidFill>
                  <a:schemeClr val="tx1">
                    <a:lumMod val="75000"/>
                    <a:lumOff val="25000"/>
                  </a:schemeClr>
                </a:solidFill>
                <a:latin typeface="微软雅黑" pitchFamily="34" charset="-122"/>
                <a:ea typeface="微软雅黑" pitchFamily="34" charset="-122"/>
              </a:rPr>
              <a:t>团队。其中项目经理担任客户与文思海辉内部团队之间的主要联系人</a:t>
            </a:r>
            <a:r>
              <a:rPr lang="zh-CN" altLang="zh-CN"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endParaRPr lang="zh-CN" altLang="zh-CN"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从工程、翻译、测试到上线管理，文思海辉拥有整个本地化工作流程的所有权</a:t>
            </a:r>
            <a:r>
              <a:rPr lang="zh-CN" altLang="zh-CN"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endParaRPr lang="zh-CN" altLang="zh-CN"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文思海辉的</a:t>
            </a:r>
            <a:r>
              <a:rPr lang="en-US" altLang="zh-CN" sz="1000" dirty="0">
                <a:solidFill>
                  <a:schemeClr val="tx1">
                    <a:lumMod val="75000"/>
                    <a:lumOff val="25000"/>
                  </a:schemeClr>
                </a:solidFill>
                <a:latin typeface="微软雅黑" pitchFamily="34" charset="-122"/>
                <a:ea typeface="微软雅黑" pitchFamily="34" charset="-122"/>
              </a:rPr>
              <a:t>PM</a:t>
            </a:r>
            <a:r>
              <a:rPr lang="zh-CN" altLang="zh-CN" sz="1000" dirty="0">
                <a:solidFill>
                  <a:schemeClr val="tx1">
                    <a:lumMod val="75000"/>
                    <a:lumOff val="25000"/>
                  </a:schemeClr>
                </a:solidFill>
                <a:latin typeface="微软雅黑" pitchFamily="34" charset="-122"/>
                <a:ea typeface="微软雅黑" pitchFamily="34" charset="-122"/>
              </a:rPr>
              <a:t>负责制定进度、进度跟踪、成本预测和成本跟踪。各功能团队都由一名功能领导带队。</a:t>
            </a:r>
          </a:p>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项目的各功能区域负责实现和维持质量预期。</a:t>
            </a:r>
          </a:p>
        </p:txBody>
      </p:sp>
      <p:sp>
        <p:nvSpPr>
          <p:cNvPr id="13" name="矩形 12"/>
          <p:cNvSpPr/>
          <p:nvPr/>
        </p:nvSpPr>
        <p:spPr>
          <a:xfrm>
            <a:off x="6215075" y="1923678"/>
            <a:ext cx="2389373" cy="2271391"/>
          </a:xfrm>
          <a:prstGeom prst="rect">
            <a:avLst/>
          </a:prstGeom>
          <a:noFill/>
        </p:spPr>
        <p:txBody>
          <a:bodyPr wrap="square" rtlCol="0">
            <a:spAutoFit/>
          </a:bodyPr>
          <a:lstStyle/>
          <a:p>
            <a:pPr>
              <a:lnSpc>
                <a:spcPct val="118000"/>
              </a:lnSpc>
            </a:pPr>
            <a:endParaRPr lang="zh-CN" altLang="zh-CN"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丰富的本地化经验充分快速地应对该客户的商业问题，提出合适的解决方案，促成该客户的成功</a:t>
            </a:r>
            <a:r>
              <a:rPr lang="zh-CN" altLang="zh-CN"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endParaRPr lang="zh-CN" altLang="zh-CN"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流程能力和流程监视到位，使该客户的产品和服务保持始终如一的质量</a:t>
            </a:r>
            <a:r>
              <a:rPr lang="zh-CN" altLang="zh-CN" sz="1000" dirty="0" smtClean="0">
                <a:solidFill>
                  <a:schemeClr val="tx1">
                    <a:lumMod val="75000"/>
                    <a:lumOff val="25000"/>
                  </a:schemeClr>
                </a:solidFill>
                <a:latin typeface="微软雅黑" pitchFamily="34" charset="-122"/>
                <a:ea typeface="微软雅黑" pitchFamily="34" charset="-122"/>
              </a:rPr>
              <a:t>。质量</a:t>
            </a:r>
            <a:r>
              <a:rPr lang="zh-CN" altLang="zh-CN" sz="1000" dirty="0">
                <a:solidFill>
                  <a:schemeClr val="tx1">
                    <a:lumMod val="75000"/>
                    <a:lumOff val="25000"/>
                  </a:schemeClr>
                </a:solidFill>
                <a:latin typeface="微软雅黑" pitchFamily="34" charset="-122"/>
                <a:ea typeface="微软雅黑" pitchFamily="34" charset="-122"/>
              </a:rPr>
              <a:t>和工作业绩经过</a:t>
            </a:r>
            <a:r>
              <a:rPr lang="en-US" altLang="zh-CN" sz="1000" dirty="0">
                <a:solidFill>
                  <a:schemeClr val="tx1">
                    <a:lumMod val="75000"/>
                    <a:lumOff val="25000"/>
                  </a:schemeClr>
                </a:solidFill>
                <a:latin typeface="微软雅黑" pitchFamily="34" charset="-122"/>
                <a:ea typeface="微软雅黑" pitchFamily="34" charset="-122"/>
              </a:rPr>
              <a:t>LISA</a:t>
            </a:r>
            <a:r>
              <a:rPr lang="zh-CN" altLang="zh-CN" sz="1000" dirty="0">
                <a:solidFill>
                  <a:schemeClr val="tx1">
                    <a:lumMod val="75000"/>
                    <a:lumOff val="25000"/>
                  </a:schemeClr>
                </a:solidFill>
                <a:latin typeface="微软雅黑" pitchFamily="34" charset="-122"/>
                <a:ea typeface="微软雅黑" pitchFamily="34" charset="-122"/>
              </a:rPr>
              <a:t>排名验证</a:t>
            </a:r>
            <a:r>
              <a:rPr lang="zh-CN" altLang="zh-CN" sz="1000" dirty="0" smtClean="0">
                <a:solidFill>
                  <a:schemeClr val="tx1">
                    <a:lumMod val="75000"/>
                    <a:lumOff val="25000"/>
                  </a:schemeClr>
                </a:solidFill>
                <a:latin typeface="微软雅黑" pitchFamily="34" charset="-122"/>
                <a:ea typeface="微软雅黑" pitchFamily="34" charset="-122"/>
              </a:rPr>
              <a:t>。</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18000"/>
              </a:lnSpc>
            </a:pPr>
            <a:endParaRPr lang="zh-CN" altLang="zh-CN" sz="1000" dirty="0">
              <a:solidFill>
                <a:schemeClr val="tx1">
                  <a:lumMod val="75000"/>
                  <a:lumOff val="25000"/>
                </a:schemeClr>
              </a:solidFill>
              <a:latin typeface="微软雅黑" pitchFamily="34" charset="-122"/>
              <a:ea typeface="微软雅黑" pitchFamily="34" charset="-122"/>
            </a:endParaRPr>
          </a:p>
          <a:p>
            <a:pPr>
              <a:lnSpc>
                <a:spcPct val="118000"/>
              </a:lnSpc>
            </a:pPr>
            <a:r>
              <a:rPr lang="zh-CN" altLang="zh-CN" sz="1000" dirty="0">
                <a:solidFill>
                  <a:schemeClr val="tx1">
                    <a:lumMod val="75000"/>
                    <a:lumOff val="25000"/>
                  </a:schemeClr>
                </a:solidFill>
                <a:latin typeface="微软雅黑" pitchFamily="34" charset="-122"/>
                <a:ea typeface="微软雅黑" pitchFamily="34" charset="-122"/>
              </a:rPr>
              <a:t>文思海辉团队成员与客户紧密协作，深度沟通为解决方案的成功做出了很大贡献。</a:t>
            </a:r>
          </a:p>
        </p:txBody>
      </p:sp>
    </p:spTree>
    <p:extLst>
      <p:ext uri="{BB962C8B-B14F-4D97-AF65-F5344CB8AC3E}">
        <p14:creationId xmlns:p14="http://schemas.microsoft.com/office/powerpoint/2010/main" val="4177075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35</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为排名前五名的银行提供流程优化</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3071834"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客户是总部位于美国，排名前</a:t>
            </a:r>
            <a:r>
              <a:rPr lang="en-US" altLang="zh-CN" sz="1000" dirty="0" smtClean="0">
                <a:solidFill>
                  <a:schemeClr val="tx1">
                    <a:lumMod val="75000"/>
                    <a:lumOff val="25000"/>
                  </a:schemeClr>
                </a:solidFill>
                <a:latin typeface="微软雅黑" pitchFamily="34" charset="-122"/>
                <a:ea typeface="微软雅黑" pitchFamily="34" charset="-122"/>
              </a:rPr>
              <a:t>5</a:t>
            </a:r>
            <a:r>
              <a:rPr lang="zh-CN" altLang="en-US" sz="1000" dirty="0" smtClean="0">
                <a:solidFill>
                  <a:schemeClr val="tx1">
                    <a:lumMod val="75000"/>
                    <a:lumOff val="25000"/>
                  </a:schemeClr>
                </a:solidFill>
                <a:latin typeface="微软雅黑" pitchFamily="34" charset="-122"/>
                <a:ea typeface="微软雅黑" pitchFamily="34" charset="-122"/>
              </a:rPr>
              <a:t>名的全球性银行。</a:t>
            </a: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文思海辉提供流程优化咨询服务。</a:t>
            </a:r>
          </a:p>
        </p:txBody>
      </p:sp>
      <p:grpSp>
        <p:nvGrpSpPr>
          <p:cNvPr id="135"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1692771"/>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客户是美国排名前五位的银行，其住房抵押贷款营运报表团队支撑按揭领域的所有业务线条。</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gn="just">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由于开始开展</a:t>
              </a:r>
              <a:r>
                <a:rPr lang="en-US" altLang="zh-CN" sz="1000" dirty="0" smtClean="0">
                  <a:solidFill>
                    <a:schemeClr val="tx1">
                      <a:lumMod val="75000"/>
                      <a:lumOff val="25000"/>
                    </a:schemeClr>
                  </a:solidFill>
                  <a:latin typeface="微软雅黑" pitchFamily="34" charset="-122"/>
                  <a:ea typeface="微软雅黑" pitchFamily="34" charset="-122"/>
                </a:rPr>
                <a:t>HAMP</a:t>
              </a:r>
              <a:r>
                <a:rPr lang="zh-CN" altLang="en-US" sz="1000" dirty="0" smtClean="0">
                  <a:solidFill>
                    <a:schemeClr val="tx1">
                      <a:lumMod val="75000"/>
                      <a:lumOff val="25000"/>
                    </a:schemeClr>
                  </a:solidFill>
                  <a:latin typeface="微软雅黑" pitchFamily="34" charset="-122"/>
                  <a:ea typeface="微软雅黑" pitchFamily="34" charset="-122"/>
                </a:rPr>
                <a:t>（住房可偿付调整计划），因此创建了一项优化缺省信息管理和分析（</a:t>
              </a:r>
              <a:r>
                <a:rPr lang="en-US" altLang="zh-CN" sz="1000" dirty="0" smtClean="0">
                  <a:solidFill>
                    <a:schemeClr val="tx1">
                      <a:lumMod val="75000"/>
                      <a:lumOff val="25000"/>
                    </a:schemeClr>
                  </a:solidFill>
                  <a:latin typeface="微软雅黑" pitchFamily="34" charset="-122"/>
                  <a:ea typeface="微软雅黑" pitchFamily="34" charset="-122"/>
                </a:rPr>
                <a:t>DIMA</a:t>
              </a:r>
              <a:r>
                <a:rPr lang="zh-CN" altLang="en-US" sz="1000" dirty="0" smtClean="0">
                  <a:solidFill>
                    <a:schemeClr val="tx1">
                      <a:lumMod val="75000"/>
                      <a:lumOff val="25000"/>
                    </a:schemeClr>
                  </a:solidFill>
                  <a:latin typeface="微软雅黑" pitchFamily="34" charset="-122"/>
                  <a:ea typeface="微软雅黑" pitchFamily="34" charset="-122"/>
                </a:rPr>
                <a:t>）组织的业务需求，以配合各业务部门，简化报表工作。</a:t>
              </a:r>
            </a:p>
          </p:txBody>
        </p:sp>
        <p:sp>
          <p:nvSpPr>
            <p:cNvPr id="124" name="椭圆 123"/>
            <p:cNvSpPr/>
            <p:nvPr/>
          </p:nvSpPr>
          <p:spPr>
            <a:xfrm>
              <a:off x="682544" y="289084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164" name="组合 163"/>
          <p:cNvGrpSpPr/>
          <p:nvPr/>
        </p:nvGrpSpPr>
        <p:grpSpPr>
          <a:xfrm>
            <a:off x="3292472" y="1400167"/>
            <a:ext cx="2588400" cy="3357586"/>
            <a:chOff x="731823" y="1928808"/>
            <a:chExt cx="2588400" cy="3357586"/>
          </a:xfrm>
        </p:grpSpPr>
        <p:grpSp>
          <p:nvGrpSpPr>
            <p:cNvPr id="136"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1473224"/>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文思海辉的团队参与并为</a:t>
                </a:r>
                <a:r>
                  <a:rPr lang="en-US" altLang="zh-CN" sz="1000" dirty="0" smtClean="0">
                    <a:solidFill>
                      <a:schemeClr val="tx1">
                        <a:lumMod val="75000"/>
                        <a:lumOff val="25000"/>
                      </a:schemeClr>
                    </a:solidFill>
                    <a:latin typeface="微软雅黑" pitchFamily="34" charset="-122"/>
                    <a:ea typeface="微软雅黑" pitchFamily="34" charset="-122"/>
                  </a:rPr>
                  <a:t>HAMP</a:t>
                </a:r>
                <a:r>
                  <a:rPr lang="zh-CN" altLang="en-US" sz="1000" dirty="0" smtClean="0">
                    <a:solidFill>
                      <a:schemeClr val="tx1">
                        <a:lumMod val="75000"/>
                        <a:lumOff val="25000"/>
                      </a:schemeClr>
                    </a:solidFill>
                    <a:latin typeface="微软雅黑" pitchFamily="34" charset="-122"/>
                    <a:ea typeface="微软雅黑" pitchFamily="34" charset="-122"/>
                  </a:rPr>
                  <a:t>项目的组织变革管理方面提供持续的支持。</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通过使用</a:t>
                </a:r>
                <a:r>
                  <a:rPr lang="en-US" altLang="zh-CN" sz="1000" dirty="0" smtClean="0">
                    <a:solidFill>
                      <a:schemeClr val="tx1">
                        <a:lumMod val="75000"/>
                        <a:lumOff val="25000"/>
                      </a:schemeClr>
                    </a:solidFill>
                    <a:latin typeface="微软雅黑" pitchFamily="34" charset="-122"/>
                    <a:ea typeface="微软雅黑" pitchFamily="34" charset="-122"/>
                  </a:rPr>
                  <a:t>7S</a:t>
                </a:r>
                <a:r>
                  <a:rPr lang="zh-CN" altLang="en-US" sz="1000" dirty="0" smtClean="0">
                    <a:solidFill>
                      <a:schemeClr val="tx1">
                        <a:lumMod val="75000"/>
                        <a:lumOff val="25000"/>
                      </a:schemeClr>
                    </a:solidFill>
                    <a:latin typeface="微软雅黑" pitchFamily="34" charset="-122"/>
                    <a:ea typeface="微软雅黑" pitchFamily="34" charset="-122"/>
                  </a:rPr>
                  <a:t>模型，对当前结构进行重新设计，与内部业务部门客户保持一致，文思海辉立即实现增值，将组织带入详尽到天和周的工作状态中。</a:t>
                </a:r>
              </a:p>
            </p:txBody>
          </p:sp>
          <p:sp>
            <p:nvSpPr>
              <p:cNvPr id="144" name="椭圆 143"/>
              <p:cNvSpPr/>
              <p:nvPr/>
            </p:nvSpPr>
            <p:spPr>
              <a:xfrm>
                <a:off x="682544" y="270468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163" name="组合 162"/>
          <p:cNvGrpSpPr/>
          <p:nvPr/>
        </p:nvGrpSpPr>
        <p:grpSpPr>
          <a:xfrm>
            <a:off x="6005522" y="1400167"/>
            <a:ext cx="2588400" cy="3357586"/>
            <a:chOff x="3357554" y="2357436"/>
            <a:chExt cx="2588400" cy="3357586"/>
          </a:xfrm>
        </p:grpSpPr>
        <p:grpSp>
          <p:nvGrpSpPr>
            <p:cNvPr id="155"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1073114"/>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流程一致性和标准化实现了流程和组织效率的显著改善。</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在报表改革和自动化方面，组织的重新设计提供了实现其他效率提升的机会。</a:t>
                </a:r>
              </a:p>
            </p:txBody>
          </p:sp>
          <p:sp>
            <p:nvSpPr>
              <p:cNvPr id="161" name="椭圆 160"/>
              <p:cNvSpPr/>
              <p:nvPr/>
            </p:nvSpPr>
            <p:spPr>
              <a:xfrm>
                <a:off x="682544" y="270468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TextBox 161"/>
              <p:cNvSpPr txBox="1"/>
              <p:nvPr/>
            </p:nvSpPr>
            <p:spPr>
              <a:xfrm>
                <a:off x="1359265" y="1490655"/>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36</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财富</a:t>
            </a:r>
            <a:r>
              <a:rPr lang="en-US" altLang="zh-CN" sz="2000" b="1" dirty="0" smtClean="0">
                <a:solidFill>
                  <a:schemeClr val="tx1">
                    <a:lumMod val="75000"/>
                    <a:lumOff val="25000"/>
                  </a:schemeClr>
                </a:solidFill>
              </a:rPr>
              <a:t>100</a:t>
            </a:r>
            <a:r>
              <a:rPr lang="zh-CN" altLang="en-US" sz="2000" b="1" dirty="0" smtClean="0">
                <a:solidFill>
                  <a:schemeClr val="tx1">
                    <a:lumMod val="75000"/>
                    <a:lumOff val="25000"/>
                  </a:schemeClr>
                </a:solidFill>
              </a:rPr>
              <a:t>强零售商的外部资源管理和</a:t>
            </a:r>
            <a:r>
              <a:rPr lang="en-US" altLang="zh-CN" sz="2000" b="1" dirty="0" smtClean="0">
                <a:solidFill>
                  <a:schemeClr val="tx1">
                    <a:lumMod val="75000"/>
                    <a:lumOff val="25000"/>
                  </a:schemeClr>
                </a:solidFill>
              </a:rPr>
              <a:t>PMO</a:t>
            </a:r>
            <a:r>
              <a:rPr lang="zh-CN" altLang="en-US" sz="2000" b="1" dirty="0" smtClean="0">
                <a:solidFill>
                  <a:schemeClr val="tx1">
                    <a:lumMod val="75000"/>
                    <a:lumOff val="25000"/>
                  </a:schemeClr>
                </a:solidFill>
              </a:rPr>
              <a:t>支持</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542"/>
            <a:ext cx="3071834"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跨多个项目的</a:t>
            </a:r>
            <a:r>
              <a:rPr lang="en-US" altLang="zh-CN" sz="1000" dirty="0" smtClean="0">
                <a:solidFill>
                  <a:schemeClr val="tx1">
                    <a:lumMod val="75000"/>
                    <a:lumOff val="25000"/>
                  </a:schemeClr>
                </a:solidFill>
                <a:latin typeface="微软雅黑" pitchFamily="34" charset="-122"/>
                <a:ea typeface="微软雅黑" pitchFamily="34" charset="-122"/>
              </a:rPr>
              <a:t>PMO</a:t>
            </a:r>
            <a:r>
              <a:rPr lang="zh-CN" altLang="en-US" sz="1000" dirty="0" smtClean="0">
                <a:solidFill>
                  <a:schemeClr val="tx1">
                    <a:lumMod val="75000"/>
                    <a:lumOff val="25000"/>
                  </a:schemeClr>
                </a:solidFill>
                <a:latin typeface="微软雅黑" pitchFamily="34" charset="-122"/>
                <a:ea typeface="微软雅黑" pitchFamily="34" charset="-122"/>
              </a:rPr>
              <a:t>支持（资源与预算管理）。</a:t>
            </a: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客户是拥有大量外部项目资源的财富</a:t>
            </a:r>
            <a:r>
              <a:rPr lang="en-US" altLang="zh-CN" sz="1000" dirty="0" smtClean="0">
                <a:solidFill>
                  <a:schemeClr val="tx1">
                    <a:lumMod val="75000"/>
                    <a:lumOff val="25000"/>
                  </a:schemeClr>
                </a:solidFill>
                <a:latin typeface="微软雅黑" pitchFamily="34" charset="-122"/>
                <a:ea typeface="微软雅黑" pitchFamily="34" charset="-122"/>
              </a:rPr>
              <a:t>100</a:t>
            </a:r>
            <a:r>
              <a:rPr lang="zh-CN" altLang="en-US" sz="1000" dirty="0" smtClean="0">
                <a:solidFill>
                  <a:schemeClr val="tx1">
                    <a:lumMod val="75000"/>
                    <a:lumOff val="25000"/>
                  </a:schemeClr>
                </a:solidFill>
                <a:latin typeface="微软雅黑" pitchFamily="34" charset="-122"/>
                <a:ea typeface="微软雅黑" pitchFamily="34" charset="-122"/>
              </a:rPr>
              <a:t>强零售商。</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1873333"/>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客户管理跨多个项目的超过</a:t>
              </a:r>
              <a:r>
                <a:rPr lang="en-US" altLang="zh-CN" sz="1000" dirty="0" smtClean="0">
                  <a:solidFill>
                    <a:schemeClr val="tx1">
                      <a:lumMod val="75000"/>
                      <a:lumOff val="25000"/>
                    </a:schemeClr>
                  </a:solidFill>
                  <a:latin typeface="微软雅黑" pitchFamily="34" charset="-122"/>
                  <a:ea typeface="微软雅黑" pitchFamily="34" charset="-122"/>
                </a:rPr>
                <a:t>1,800</a:t>
              </a:r>
              <a:r>
                <a:rPr lang="zh-CN" altLang="en-US" sz="1000" dirty="0" smtClean="0">
                  <a:solidFill>
                    <a:schemeClr val="tx1">
                      <a:lumMod val="75000"/>
                      <a:lumOff val="25000"/>
                    </a:schemeClr>
                  </a:solidFill>
                  <a:latin typeface="微软雅黑" pitchFamily="34" charset="-122"/>
                  <a:ea typeface="微软雅黑" pitchFamily="34" charset="-122"/>
                </a:rPr>
                <a:t>项外部项目资源。</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项目经理反映，由于缺乏统一的</a:t>
              </a:r>
              <a:r>
                <a:rPr lang="en-US" altLang="zh-CN" sz="1000" dirty="0" smtClean="0">
                  <a:solidFill>
                    <a:schemeClr val="tx1">
                      <a:lumMod val="75000"/>
                      <a:lumOff val="25000"/>
                    </a:schemeClr>
                  </a:solidFill>
                  <a:latin typeface="微软雅黑" pitchFamily="34" charset="-122"/>
                  <a:ea typeface="微软雅黑" pitchFamily="34" charset="-122"/>
                </a:rPr>
                <a:t>IT</a:t>
              </a:r>
              <a:r>
                <a:rPr lang="zh-CN" altLang="en-US" sz="1000" dirty="0" smtClean="0">
                  <a:solidFill>
                    <a:schemeClr val="tx1">
                      <a:lumMod val="75000"/>
                      <a:lumOff val="25000"/>
                    </a:schemeClr>
                  </a:solidFill>
                  <a:latin typeface="微软雅黑" pitchFamily="34" charset="-122"/>
                  <a:ea typeface="微软雅黑" pitchFamily="34" charset="-122"/>
                </a:rPr>
                <a:t>项目资源管理框架，大量的项目时间花费在保护和跟踪项目资源上。</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这导致项目交付时间延长，无法基于战略举措有效规划和预测资源需求。</a:t>
              </a:r>
            </a:p>
          </p:txBody>
        </p:sp>
        <p:sp>
          <p:nvSpPr>
            <p:cNvPr id="124" name="椭圆 123"/>
            <p:cNvSpPr/>
            <p:nvPr/>
          </p:nvSpPr>
          <p:spPr>
            <a:xfrm>
              <a:off x="682544" y="271271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473498"/>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文思海辉的</a:t>
                </a:r>
                <a:r>
                  <a:rPr lang="en-US" altLang="zh-CN" sz="1000" dirty="0" smtClean="0">
                    <a:solidFill>
                      <a:schemeClr val="tx1">
                        <a:lumMod val="75000"/>
                        <a:lumOff val="25000"/>
                      </a:schemeClr>
                    </a:solidFill>
                    <a:latin typeface="微软雅黑" pitchFamily="34" charset="-122"/>
                    <a:ea typeface="微软雅黑" pitchFamily="34" charset="-122"/>
                  </a:rPr>
                  <a:t>PMO</a:t>
                </a:r>
                <a:r>
                  <a:rPr lang="zh-CN" altLang="en-US" sz="1000" dirty="0" smtClean="0">
                    <a:solidFill>
                      <a:schemeClr val="tx1">
                        <a:lumMod val="75000"/>
                        <a:lumOff val="25000"/>
                      </a:schemeClr>
                    </a:solidFill>
                    <a:latin typeface="微软雅黑" pitchFamily="34" charset="-122"/>
                    <a:ea typeface="微软雅黑" pitchFamily="34" charset="-122"/>
                  </a:rPr>
                  <a:t>支持团队围绕资源的管理、监督和预测，提供各种项目和方案支持服务。</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将专门的项目协调人员分配到重要的战略计划上，以支持资源获取、加盟、合同管理、预测和跟踪职能，从而解放关键的项目管理资源和中小型企业。   </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PMO</a:t>
                </a:r>
                <a:r>
                  <a:rPr lang="zh-CN" altLang="en-US" sz="1000" dirty="0" smtClean="0">
                    <a:solidFill>
                      <a:schemeClr val="tx1">
                        <a:lumMod val="75000"/>
                        <a:lumOff val="25000"/>
                      </a:schemeClr>
                    </a:solidFill>
                    <a:latin typeface="微软雅黑" pitchFamily="34" charset="-122"/>
                    <a:ea typeface="微软雅黑" pitchFamily="34" charset="-122"/>
                  </a:rPr>
                  <a:t>团队还与客户内部的各种业务合作伙伴、供应商及供应团队交流合作，作为</a:t>
                </a:r>
                <a:r>
                  <a:rPr lang="en-US" altLang="zh-CN" sz="1000" dirty="0" smtClean="0">
                    <a:solidFill>
                      <a:schemeClr val="tx1">
                        <a:lumMod val="75000"/>
                        <a:lumOff val="25000"/>
                      </a:schemeClr>
                    </a:solidFill>
                    <a:latin typeface="微软雅黑" pitchFamily="34" charset="-122"/>
                    <a:ea typeface="微软雅黑" pitchFamily="34" charset="-122"/>
                  </a:rPr>
                  <a:t>PM</a:t>
                </a:r>
                <a:r>
                  <a:rPr lang="zh-CN" altLang="en-US" sz="1000" dirty="0" smtClean="0">
                    <a:solidFill>
                      <a:schemeClr val="tx1">
                        <a:lumMod val="75000"/>
                        <a:lumOff val="25000"/>
                      </a:schemeClr>
                    </a:solidFill>
                    <a:latin typeface="微软雅黑" pitchFamily="34" charset="-122"/>
                    <a:ea typeface="微软雅黑" pitchFamily="34" charset="-122"/>
                  </a:rPr>
                  <a:t>的联络人。</a:t>
                </a:r>
              </a:p>
            </p:txBody>
          </p:sp>
          <p:sp>
            <p:nvSpPr>
              <p:cNvPr id="144" name="椭圆 143"/>
              <p:cNvSpPr/>
              <p:nvPr/>
            </p:nvSpPr>
            <p:spPr>
              <a:xfrm>
                <a:off x="682544" y="292851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073388"/>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项目协调人员去除了与资源供应商和客户之间错误信息相关的几十个接触点和延迟，同时解放计划项目经理，使其能够专注于核心项目交付成果。</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这种直接“动手”的方式缩短了生产时间表，同步了团队之间的资源，提供了战略资源情况。同时节省时间，提高质量，降低项目成本。</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61" name="椭圆 160"/>
              <p:cNvSpPr/>
              <p:nvPr/>
            </p:nvSpPr>
            <p:spPr>
              <a:xfrm>
                <a:off x="682544" y="270468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41716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93367" y="3836626"/>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108011" y="3052876"/>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37</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保险行业应用软件服务</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客户是一家世界财富</a:t>
            </a:r>
            <a:r>
              <a:rPr lang="en-US" altLang="zh-CN" sz="1000" dirty="0" smtClean="0">
                <a:solidFill>
                  <a:schemeClr val="tx1">
                    <a:lumMod val="75000"/>
                    <a:lumOff val="25000"/>
                  </a:schemeClr>
                </a:solidFill>
                <a:latin typeface="微软雅黑" pitchFamily="34" charset="-122"/>
                <a:ea typeface="微软雅黑" pitchFamily="34" charset="-122"/>
              </a:rPr>
              <a:t>500</a:t>
            </a:r>
            <a:r>
              <a:rPr lang="zh-CN" altLang="en-US" sz="1000" dirty="0" smtClean="0">
                <a:solidFill>
                  <a:schemeClr val="tx1">
                    <a:lumMod val="75000"/>
                    <a:lumOff val="25000"/>
                  </a:schemeClr>
                </a:solidFill>
                <a:latin typeface="微软雅黑" pitchFamily="34" charset="-122"/>
                <a:ea typeface="微软雅黑" pitchFamily="34" charset="-122"/>
              </a:rPr>
              <a:t>强金融服务公司。文思海辉在大连和广州建立了离岸开发中心（</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a:t>
            </a: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提供的技术服务：开发、维护、业务流程外包（</a:t>
            </a:r>
            <a:r>
              <a:rPr lang="en-US" altLang="zh-CN" sz="1000" dirty="0" smtClean="0">
                <a:solidFill>
                  <a:schemeClr val="tx1">
                    <a:lumMod val="75000"/>
                    <a:lumOff val="25000"/>
                  </a:schemeClr>
                </a:solidFill>
                <a:latin typeface="微软雅黑" pitchFamily="34" charset="-122"/>
                <a:ea typeface="微软雅黑" pitchFamily="34" charset="-122"/>
              </a:rPr>
              <a:t>BPO</a:t>
            </a:r>
            <a:r>
              <a:rPr lang="zh-CN" altLang="en-US" sz="1000" dirty="0" smtClean="0">
                <a:solidFill>
                  <a:schemeClr val="tx1">
                    <a:lumMod val="75000"/>
                    <a:lumOff val="25000"/>
                  </a:schemeClr>
                </a:solidFill>
                <a:latin typeface="微软雅黑" pitchFamily="34" charset="-122"/>
                <a:ea typeface="微软雅黑" pitchFamily="34" charset="-122"/>
              </a:rPr>
              <a:t>）</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1873333"/>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通过在各大城市建立和管理</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，利用中国的研发能力。客户之前所拥有的中国市场背景非常少</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在海外开发软件的同时，保护机密客户数据</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管理客户经理和</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交付团队之间以及在岸和离岸团队之间的关系</a:t>
              </a:r>
            </a:p>
          </p:txBody>
        </p:sp>
        <p:sp>
          <p:nvSpPr>
            <p:cNvPr id="124" name="椭圆 123"/>
            <p:cNvSpPr/>
            <p:nvPr/>
          </p:nvSpPr>
          <p:spPr>
            <a:xfrm>
              <a:off x="682544" y="290021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273443"/>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为部分服务线条同时提供现场和离岸服务</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通过现场和离岸模式支持核心保险系统</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通过在岸</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离岸模式降低</a:t>
                </a:r>
                <a:r>
                  <a:rPr lang="en-US" altLang="zh-CN" sz="1000" dirty="0" smtClean="0">
                    <a:solidFill>
                      <a:schemeClr val="tx1">
                        <a:lumMod val="75000"/>
                        <a:lumOff val="25000"/>
                      </a:schemeClr>
                    </a:solidFill>
                    <a:latin typeface="微软雅黑" pitchFamily="34" charset="-122"/>
                    <a:ea typeface="微软雅黑" pitchFamily="34" charset="-122"/>
                  </a:rPr>
                  <a:t>IT</a:t>
                </a:r>
                <a:r>
                  <a:rPr lang="zh-CN" altLang="en-US" sz="1000" dirty="0" smtClean="0">
                    <a:solidFill>
                      <a:schemeClr val="tx1">
                        <a:lumMod val="75000"/>
                        <a:lumOff val="25000"/>
                      </a:schemeClr>
                    </a:solidFill>
                    <a:latin typeface="微软雅黑" pitchFamily="34" charset="-122"/>
                    <a:ea typeface="微软雅黑" pitchFamily="34" charset="-122"/>
                  </a:rPr>
                  <a:t>运营成本</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持续为关键资源提供高级培训计划</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通过长期的合作和强大的保险知识基础，提供高质量的支持</a:t>
                </a:r>
              </a:p>
            </p:txBody>
          </p:sp>
          <p:sp>
            <p:nvSpPr>
              <p:cNvPr id="144" name="椭圆 143"/>
              <p:cNvSpPr/>
              <p:nvPr/>
            </p:nvSpPr>
            <p:spPr>
              <a:xfrm>
                <a:off x="682544" y="270468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873060"/>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建立长期合作伙伴关系：超过</a:t>
                </a:r>
                <a:r>
                  <a:rPr lang="en-US" altLang="zh-CN" sz="1000" dirty="0" smtClean="0">
                    <a:solidFill>
                      <a:schemeClr val="tx1">
                        <a:lumMod val="75000"/>
                        <a:lumOff val="25000"/>
                      </a:schemeClr>
                    </a:solidFill>
                    <a:latin typeface="微软雅黑" pitchFamily="34" charset="-122"/>
                    <a:ea typeface="微软雅黑" pitchFamily="34" charset="-122"/>
                  </a:rPr>
                  <a:t>10</a:t>
                </a:r>
                <a:r>
                  <a:rPr lang="zh-CN" altLang="en-US" sz="1000" dirty="0" smtClean="0">
                    <a:solidFill>
                      <a:schemeClr val="tx1">
                        <a:lumMod val="75000"/>
                        <a:lumOff val="25000"/>
                      </a:schemeClr>
                    </a:solidFill>
                    <a:latin typeface="微软雅黑" pitchFamily="34" charset="-122"/>
                    <a:ea typeface="微软雅黑" pitchFamily="34" charset="-122"/>
                  </a:rPr>
                  <a:t>年</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稳定的关系，实现持续增值，赢得客户认可</a:t>
                </a:r>
              </a:p>
            </p:txBody>
          </p:sp>
          <p:sp>
            <p:nvSpPr>
              <p:cNvPr id="161" name="椭圆 160"/>
              <p:cNvSpPr/>
              <p:nvPr/>
            </p:nvSpPr>
            <p:spPr>
              <a:xfrm>
                <a:off x="682544" y="250213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44304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93367" y="304593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393367" y="383813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344562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38</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a:solidFill>
                  <a:schemeClr val="tx1">
                    <a:lumMod val="75000"/>
                    <a:lumOff val="25000"/>
                  </a:schemeClr>
                </a:solidFill>
              </a:rPr>
              <a:t>在线旅游系统</a:t>
            </a:r>
            <a:endParaRPr lang="zh-CN" altLang="en-US" sz="2000" b="1" dirty="0" smtClean="0">
              <a:solidFill>
                <a:schemeClr val="tx1">
                  <a:lumMod val="75000"/>
                  <a:lumOff val="25000"/>
                </a:schemeClr>
              </a:solidFill>
            </a:endParaRP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6766138"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世界上领先的几大旅游公司的总公司，为旅行者提供在美国及全世界的在线旅游服务产品和休闲娱乐服务。</a:t>
            </a: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项目技能：</a:t>
            </a:r>
            <a:r>
              <a:rPr lang="en-US" altLang="zh-CN" sz="1000" dirty="0" smtClean="0">
                <a:solidFill>
                  <a:schemeClr val="tx1">
                    <a:lumMod val="75000"/>
                    <a:lumOff val="25000"/>
                  </a:schemeClr>
                </a:solidFill>
                <a:latin typeface="微软雅黑" pitchFamily="34" charset="-122"/>
                <a:ea typeface="微软雅黑" pitchFamily="34" charset="-122"/>
              </a:rPr>
              <a:t>SOA</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Java</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C++</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C</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PHP</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Spring</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Ajax</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SCRUM</a:t>
            </a:r>
            <a:r>
              <a:rPr lang="zh-CN" altLang="en-US" sz="1000" dirty="0" smtClean="0">
                <a:solidFill>
                  <a:schemeClr val="tx1">
                    <a:lumMod val="75000"/>
                    <a:lumOff val="25000"/>
                  </a:schemeClr>
                </a:solidFill>
                <a:latin typeface="微软雅黑" pitchFamily="34" charset="-122"/>
                <a:ea typeface="微软雅黑" pitchFamily="34" charset="-122"/>
              </a:rPr>
              <a:t>方法论、</a:t>
            </a:r>
            <a:r>
              <a:rPr lang="en-US" altLang="zh-CN" sz="1000" dirty="0" smtClean="0">
                <a:solidFill>
                  <a:schemeClr val="tx1">
                    <a:lumMod val="75000"/>
                    <a:lumOff val="25000"/>
                  </a:schemeClr>
                </a:solidFill>
                <a:latin typeface="微软雅黑" pitchFamily="34" charset="-122"/>
                <a:ea typeface="微软雅黑" pitchFamily="34" charset="-122"/>
              </a:rPr>
              <a:t>DW/BI</a:t>
            </a:r>
            <a:r>
              <a:rPr lang="zh-CN" altLang="en-US" sz="1000" dirty="0" smtClean="0">
                <a:solidFill>
                  <a:schemeClr val="tx1">
                    <a:lumMod val="75000"/>
                    <a:lumOff val="25000"/>
                  </a:schemeClr>
                </a:solidFill>
                <a:latin typeface="微软雅黑" pitchFamily="34" charset="-122"/>
                <a:ea typeface="微软雅黑" pitchFamily="34" charset="-122"/>
              </a:rPr>
              <a:t>。规模：超过</a:t>
            </a:r>
            <a:r>
              <a:rPr lang="en-US" altLang="zh-CN" sz="1000" dirty="0" smtClean="0">
                <a:solidFill>
                  <a:schemeClr val="tx1">
                    <a:lumMod val="75000"/>
                    <a:lumOff val="25000"/>
                  </a:schemeClr>
                </a:solidFill>
                <a:latin typeface="微软雅黑" pitchFamily="34" charset="-122"/>
                <a:ea typeface="微软雅黑" pitchFamily="34" charset="-122"/>
              </a:rPr>
              <a:t>400</a:t>
            </a:r>
            <a:r>
              <a:rPr lang="zh-CN" altLang="en-US" sz="1000" dirty="0" smtClean="0">
                <a:solidFill>
                  <a:schemeClr val="tx1">
                    <a:lumMod val="75000"/>
                    <a:lumOff val="25000"/>
                  </a:schemeClr>
                </a:solidFill>
                <a:latin typeface="微软雅黑" pitchFamily="34" charset="-122"/>
                <a:ea typeface="微软雅黑" pitchFamily="34" charset="-122"/>
              </a:rPr>
              <a:t>名工程师</a:t>
            </a:r>
          </a:p>
        </p:txBody>
      </p:sp>
      <p:grpSp>
        <p:nvGrpSpPr>
          <p:cNvPr id="2" name="组合 134"/>
          <p:cNvGrpSpPr/>
          <p:nvPr/>
        </p:nvGrpSpPr>
        <p:grpSpPr>
          <a:xfrm>
            <a:off x="579423" y="1400167"/>
            <a:ext cx="2588400" cy="3412277"/>
            <a:chOff x="579423" y="1453746"/>
            <a:chExt cx="2588400" cy="3412277"/>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873607"/>
            </a:xfrm>
            <a:prstGeom prst="rect">
              <a:avLst/>
            </a:prstGeom>
            <a:noFill/>
          </p:spPr>
          <p:txBody>
            <a:bodyPr wrap="square" rtlCol="0">
              <a:spAutoFit/>
            </a:bodyPr>
            <a:lstStyle/>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旧的系统架构维护成本高，难以满足快速变化的业务需求</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某些举措，如自动化测试，无法通过有限的预算得到实现。文思海辉提供高性价比的解决方案</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中国、美国、英国和日本团队之间存在时区、语言、文化和沟通方面的差异挑战</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复杂的旅游行业领域知识，包括住宿、机票、租车、邮轮、旅游商店等</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存在不同的遗留系统版本，需要从</a:t>
              </a:r>
              <a:r>
                <a:rPr lang="en-US" altLang="zh-CN" sz="1000" dirty="0" smtClean="0">
                  <a:solidFill>
                    <a:schemeClr val="tx1">
                      <a:lumMod val="75000"/>
                      <a:lumOff val="25000"/>
                    </a:schemeClr>
                  </a:solidFill>
                  <a:latin typeface="微软雅黑" pitchFamily="34" charset="-122"/>
                  <a:ea typeface="微软雅黑" pitchFamily="34" charset="-122"/>
                </a:rPr>
                <a:t>C++</a:t>
              </a:r>
              <a:r>
                <a:rPr lang="zh-CN" altLang="en-US" sz="1000" dirty="0" smtClean="0">
                  <a:solidFill>
                    <a:schemeClr val="tx1">
                      <a:lumMod val="75000"/>
                      <a:lumOff val="25000"/>
                    </a:schemeClr>
                  </a:solidFill>
                  <a:latin typeface="微软雅黑" pitchFamily="34" charset="-122"/>
                  <a:ea typeface="微软雅黑" pitchFamily="34" charset="-122"/>
                </a:rPr>
                <a:t>迁移到基于</a:t>
              </a:r>
              <a:r>
                <a:rPr lang="en-US" altLang="zh-CN" sz="1000" dirty="0" smtClean="0">
                  <a:solidFill>
                    <a:schemeClr val="tx1">
                      <a:lumMod val="75000"/>
                      <a:lumOff val="25000"/>
                    </a:schemeClr>
                  </a:solidFill>
                  <a:latin typeface="微软雅黑" pitchFamily="34" charset="-122"/>
                  <a:ea typeface="微软雅黑" pitchFamily="34" charset="-122"/>
                </a:rPr>
                <a:t>Java</a:t>
              </a:r>
              <a:r>
                <a:rPr lang="zh-CN" altLang="en-US" sz="1000" dirty="0" smtClean="0">
                  <a:solidFill>
                    <a:schemeClr val="tx1">
                      <a:lumMod val="75000"/>
                      <a:lumOff val="25000"/>
                    </a:schemeClr>
                  </a:solidFill>
                  <a:latin typeface="微软雅黑" pitchFamily="34" charset="-122"/>
                  <a:ea typeface="微软雅黑" pitchFamily="34" charset="-122"/>
                </a:rPr>
                <a:t>的</a:t>
              </a:r>
              <a:r>
                <a:rPr lang="en-US" altLang="zh-CN" sz="1000" dirty="0" smtClean="0">
                  <a:solidFill>
                    <a:schemeClr val="tx1">
                      <a:lumMod val="75000"/>
                      <a:lumOff val="25000"/>
                    </a:schemeClr>
                  </a:solidFill>
                  <a:latin typeface="微软雅黑" pitchFamily="34" charset="-122"/>
                  <a:ea typeface="微软雅黑" pitchFamily="34" charset="-122"/>
                </a:rPr>
                <a:t>SOA</a:t>
              </a:r>
              <a:r>
                <a:rPr lang="zh-CN" altLang="en-US" sz="1000" dirty="0" smtClean="0">
                  <a:solidFill>
                    <a:schemeClr val="tx1">
                      <a:lumMod val="75000"/>
                      <a:lumOff val="25000"/>
                    </a:schemeClr>
                  </a:solidFill>
                  <a:latin typeface="微软雅黑" pitchFamily="34" charset="-122"/>
                  <a:ea typeface="微软雅黑" pitchFamily="34" charset="-122"/>
                </a:rPr>
                <a:t>平台</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项目涵盖各级系统，从</a:t>
              </a:r>
              <a:r>
                <a:rPr lang="en-US" altLang="zh-CN" sz="1000" dirty="0" smtClean="0">
                  <a:solidFill>
                    <a:schemeClr val="tx1">
                      <a:lumMod val="75000"/>
                      <a:lumOff val="25000"/>
                    </a:schemeClr>
                  </a:solidFill>
                  <a:latin typeface="微软雅黑" pitchFamily="34" charset="-122"/>
                  <a:ea typeface="微软雅黑" pitchFamily="34" charset="-122"/>
                </a:rPr>
                <a:t>B2C</a:t>
              </a:r>
              <a:r>
                <a:rPr lang="zh-CN" altLang="en-US" sz="1000" dirty="0" smtClean="0">
                  <a:solidFill>
                    <a:schemeClr val="tx1">
                      <a:lumMod val="75000"/>
                      <a:lumOff val="25000"/>
                    </a:schemeClr>
                  </a:solidFill>
                  <a:latin typeface="微软雅黑" pitchFamily="34" charset="-122"/>
                  <a:ea typeface="微软雅黑" pitchFamily="34" charset="-122"/>
                </a:rPr>
                <a:t>到</a:t>
              </a:r>
              <a:r>
                <a:rPr lang="en-US" altLang="zh-CN" sz="1000" dirty="0" smtClean="0">
                  <a:solidFill>
                    <a:schemeClr val="tx1">
                      <a:lumMod val="75000"/>
                      <a:lumOff val="25000"/>
                    </a:schemeClr>
                  </a:solidFill>
                  <a:latin typeface="微软雅黑" pitchFamily="34" charset="-122"/>
                  <a:ea typeface="微软雅黑" pitchFamily="34" charset="-122"/>
                </a:rPr>
                <a:t>B2B</a:t>
              </a:r>
              <a:r>
                <a:rPr lang="zh-CN" altLang="en-US" sz="1000" dirty="0" smtClean="0">
                  <a:solidFill>
                    <a:schemeClr val="tx1">
                      <a:lumMod val="75000"/>
                      <a:lumOff val="25000"/>
                    </a:schemeClr>
                  </a:solidFill>
                  <a:latin typeface="微软雅黑" pitchFamily="34" charset="-122"/>
                  <a:ea typeface="微软雅黑" pitchFamily="34" charset="-122"/>
                </a:rPr>
                <a:t>，从前端到后端</a:t>
              </a:r>
            </a:p>
          </p:txBody>
        </p:sp>
        <p:sp>
          <p:nvSpPr>
            <p:cNvPr id="124" name="椭圆 123"/>
            <p:cNvSpPr/>
            <p:nvPr/>
          </p:nvSpPr>
          <p:spPr>
            <a:xfrm>
              <a:off x="682544" y="250213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30488" cy="2767809"/>
              </a:xfrm>
              <a:prstGeom prst="rect">
                <a:avLst/>
              </a:prstGeom>
              <a:noFill/>
            </p:spPr>
            <p:txBody>
              <a:bodyPr wrap="square" rtlCol="0">
                <a:spAutoFit/>
              </a:bodyPr>
              <a:lstStyle/>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为客户企业的所有业务线条提供</a:t>
                </a:r>
                <a:r>
                  <a:rPr lang="en-US" altLang="zh-CN" sz="1000" dirty="0" smtClean="0">
                    <a:solidFill>
                      <a:schemeClr val="tx1">
                        <a:lumMod val="75000"/>
                        <a:lumOff val="25000"/>
                      </a:schemeClr>
                    </a:solidFill>
                    <a:latin typeface="微软雅黑" pitchFamily="34" charset="-122"/>
                    <a:ea typeface="微软雅黑" pitchFamily="34" charset="-122"/>
                  </a:rPr>
                  <a:t>7x24</a:t>
                </a:r>
                <a:r>
                  <a:rPr lang="zh-CN" altLang="en-US" sz="1000" dirty="0" smtClean="0">
                    <a:solidFill>
                      <a:schemeClr val="tx1">
                        <a:lumMod val="75000"/>
                        <a:lumOff val="25000"/>
                      </a:schemeClr>
                    </a:solidFill>
                    <a:latin typeface="微软雅黑" pitchFamily="34" charset="-122"/>
                    <a:ea typeface="微软雅黑" pitchFamily="34" charset="-122"/>
                  </a:rPr>
                  <a:t>小时全球支持</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面向服务的体系结构（</a:t>
                </a:r>
                <a:r>
                  <a:rPr lang="en-US" altLang="zh-CN" sz="1000" dirty="0" smtClean="0">
                    <a:solidFill>
                      <a:schemeClr val="tx1">
                        <a:lumMod val="75000"/>
                        <a:lumOff val="25000"/>
                      </a:schemeClr>
                    </a:solidFill>
                    <a:latin typeface="微软雅黑" pitchFamily="34" charset="-122"/>
                    <a:ea typeface="微软雅黑" pitchFamily="34" charset="-122"/>
                  </a:rPr>
                  <a:t>SOA</a:t>
                </a:r>
                <a:r>
                  <a:rPr lang="zh-CN" altLang="en-US" sz="1000" dirty="0" smtClean="0">
                    <a:solidFill>
                      <a:schemeClr val="tx1">
                        <a:lumMod val="75000"/>
                        <a:lumOff val="25000"/>
                      </a:schemeClr>
                    </a:solidFill>
                    <a:latin typeface="微软雅黑" pitchFamily="34" charset="-122"/>
                    <a:ea typeface="微软雅黑" pitchFamily="34" charset="-122"/>
                  </a:rPr>
                  <a:t>）</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有效的在岸</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离岸合作模式和创新的现场轮换机制</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通过采用灵活的工作时间、</a:t>
                </a:r>
                <a:r>
                  <a:rPr lang="en-US" altLang="zh-CN" sz="1000" dirty="0" smtClean="0">
                    <a:solidFill>
                      <a:schemeClr val="tx1">
                        <a:lumMod val="75000"/>
                        <a:lumOff val="25000"/>
                      </a:schemeClr>
                    </a:solidFill>
                    <a:latin typeface="微软雅黑" pitchFamily="34" charset="-122"/>
                    <a:ea typeface="微软雅黑" pitchFamily="34" charset="-122"/>
                  </a:rPr>
                  <a:t>VTC</a:t>
                </a:r>
                <a:r>
                  <a:rPr lang="zh-CN" altLang="en-US" sz="1000" dirty="0" smtClean="0">
                    <a:solidFill>
                      <a:schemeClr val="tx1">
                        <a:lumMod val="75000"/>
                        <a:lumOff val="25000"/>
                      </a:schemeClr>
                    </a:solidFill>
                    <a:latin typeface="微软雅黑" pitchFamily="34" charset="-122"/>
                    <a:ea typeface="微软雅黑" pitchFamily="34" charset="-122"/>
                  </a:rPr>
                  <a:t>会议、电话会议、现场轮换建立有效的沟通</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提供测试自动化解决方案</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提高测试效率</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成立了拥有流利的英语技能的专业化支持团队</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中国</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进行设计、编码、测试、部署以及生产支持</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中国</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完成每个版本</a:t>
                </a:r>
                <a:r>
                  <a:rPr lang="en-US" altLang="zh-CN" sz="1000" dirty="0" smtClean="0">
                    <a:solidFill>
                      <a:schemeClr val="tx1">
                        <a:lumMod val="75000"/>
                        <a:lumOff val="25000"/>
                      </a:schemeClr>
                    </a:solidFill>
                    <a:latin typeface="微软雅黑" pitchFamily="34" charset="-122"/>
                    <a:ea typeface="微软雅黑" pitchFamily="34" charset="-122"/>
                  </a:rPr>
                  <a:t>90%</a:t>
                </a:r>
                <a:r>
                  <a:rPr lang="zh-CN" altLang="en-US" sz="1000" dirty="0" smtClean="0">
                    <a:solidFill>
                      <a:schemeClr val="tx1">
                        <a:lumMod val="75000"/>
                        <a:lumOff val="25000"/>
                      </a:schemeClr>
                    </a:solidFill>
                    <a:latin typeface="微软雅黑" pitchFamily="34" charset="-122"/>
                    <a:ea typeface="微软雅黑" pitchFamily="34" charset="-122"/>
                  </a:rPr>
                  <a:t>以上的回归测试</a:t>
                </a:r>
              </a:p>
            </p:txBody>
          </p:sp>
          <p:sp>
            <p:nvSpPr>
              <p:cNvPr id="144" name="椭圆 143"/>
              <p:cNvSpPr/>
              <p:nvPr/>
            </p:nvSpPr>
            <p:spPr>
              <a:xfrm>
                <a:off x="682544" y="267542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8" y="1992416"/>
                <a:ext cx="2360644" cy="2292935"/>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长期的合作伙伴关系：超过</a:t>
                </a:r>
                <a:r>
                  <a:rPr lang="en-US" altLang="zh-CN" sz="1000" dirty="0" smtClean="0">
                    <a:solidFill>
                      <a:schemeClr val="tx1">
                        <a:lumMod val="75000"/>
                        <a:lumOff val="25000"/>
                      </a:schemeClr>
                    </a:solidFill>
                    <a:latin typeface="微软雅黑" pitchFamily="34" charset="-122"/>
                    <a:ea typeface="微软雅黑" pitchFamily="34" charset="-122"/>
                  </a:rPr>
                  <a:t>10</a:t>
                </a:r>
                <a:r>
                  <a:rPr lang="zh-CN" altLang="en-US" sz="1000" dirty="0" smtClean="0">
                    <a:solidFill>
                      <a:schemeClr val="tx1">
                        <a:lumMod val="75000"/>
                        <a:lumOff val="25000"/>
                      </a:schemeClr>
                    </a:solidFill>
                    <a:latin typeface="微软雅黑" pitchFamily="34" charset="-122"/>
                    <a:ea typeface="微软雅黑" pitchFamily="34" charset="-122"/>
                  </a:rPr>
                  <a:t>年</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稳定的关系，实现持续增值，赢得客户认可</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以中国为基地的离岸开发中心（</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）模式，以合理的成本满足资源需求</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量身定制的流程管理项目和资源，以周报</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月报以及季度业务回顾的方式更新客户</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利用多层次的数据仪表盘考核离岸研发中心的运行效率，包括生产率，利用率，人员离职率</a:t>
                </a:r>
              </a:p>
            </p:txBody>
          </p:sp>
          <p:sp>
            <p:nvSpPr>
              <p:cNvPr id="161" name="椭圆 160"/>
              <p:cNvSpPr/>
              <p:nvPr/>
            </p:nvSpPr>
            <p:spPr>
              <a:xfrm>
                <a:off x="682544" y="231126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0003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93367" y="300769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393367" y="357919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338682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678723" y="357188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678723" y="396004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678723" y="433015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393367" y="433575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393367" y="395101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6106888" y="266126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6106888" y="3042796"/>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106888" y="363488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401444" y="243447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39</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为亚洲的一家航空公司提供航班中断系统</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26811"/>
          </a:xfrm>
          <a:prstGeom prst="rect">
            <a:avLst/>
          </a:prstGeom>
          <a:noFill/>
        </p:spPr>
        <p:txBody>
          <a:bodyPr wrap="square" rtlCol="0">
            <a:spAutoFit/>
          </a:bodyPr>
          <a:lstStyle/>
          <a:p>
            <a:pPr>
              <a:lnSpc>
                <a:spcPct val="150000"/>
              </a:lnSpc>
            </a:pPr>
            <a:r>
              <a:rPr lang="en-US" altLang="zh-CN" sz="1000" dirty="0" smtClean="0">
                <a:solidFill>
                  <a:schemeClr val="tx1">
                    <a:lumMod val="65000"/>
                    <a:lumOff val="35000"/>
                  </a:schemeClr>
                </a:solidFill>
                <a:latin typeface="微软雅黑" pitchFamily="34" charset="-122"/>
                <a:ea typeface="微软雅黑" pitchFamily="34" charset="-122"/>
              </a:rPr>
              <a:t>2009-2011</a:t>
            </a:r>
            <a:r>
              <a:rPr lang="zh-CN" altLang="en-US" sz="1000" dirty="0" smtClean="0">
                <a:solidFill>
                  <a:schemeClr val="tx1">
                    <a:lumMod val="65000"/>
                    <a:lumOff val="35000"/>
                  </a:schemeClr>
                </a:solidFill>
                <a:latin typeface="微软雅黑" pitchFamily="34" charset="-122"/>
                <a:ea typeface="微软雅黑" pitchFamily="34" charset="-122"/>
              </a:rPr>
              <a:t>年最佳成本效率航空公司，拥有广泛的服务覆盖网络，</a:t>
            </a:r>
          </a:p>
          <a:p>
            <a:pPr>
              <a:lnSpc>
                <a:spcPct val="150000"/>
              </a:lnSpc>
            </a:pPr>
            <a:r>
              <a:rPr lang="zh-CN" altLang="en-US" sz="1000" dirty="0" smtClean="0">
                <a:solidFill>
                  <a:schemeClr val="tx1">
                    <a:lumMod val="65000"/>
                    <a:lumOff val="35000"/>
                  </a:schemeClr>
                </a:solidFill>
                <a:latin typeface="微软雅黑" pitchFamily="34" charset="-122"/>
                <a:ea typeface="微软雅黑" pitchFamily="34" charset="-122"/>
              </a:rPr>
              <a:t>提供包括亚洲、澳洲和欧洲的多达</a:t>
            </a:r>
            <a:r>
              <a:rPr lang="en-US" altLang="zh-CN" sz="1000" dirty="0" smtClean="0">
                <a:solidFill>
                  <a:schemeClr val="tx1">
                    <a:lumMod val="65000"/>
                    <a:lumOff val="35000"/>
                  </a:schemeClr>
                </a:solidFill>
                <a:latin typeface="微软雅黑" pitchFamily="34" charset="-122"/>
                <a:ea typeface="微软雅黑" pitchFamily="34" charset="-122"/>
              </a:rPr>
              <a:t>160</a:t>
            </a:r>
            <a:r>
              <a:rPr lang="zh-CN" altLang="en-US" sz="1000" dirty="0" smtClean="0">
                <a:solidFill>
                  <a:schemeClr val="tx1">
                    <a:lumMod val="65000"/>
                    <a:lumOff val="35000"/>
                  </a:schemeClr>
                </a:solidFill>
                <a:latin typeface="微软雅黑" pitchFamily="34" charset="-122"/>
                <a:ea typeface="微软雅黑" pitchFamily="34" charset="-122"/>
              </a:rPr>
              <a:t>条线路。</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273443"/>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航班延误受阻问题带来竞争压力，客户需要一个帮助乘客自助安排行程计划的自动化系统</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需要全面的航空领域知识，包括航班时刻表、饮食服务、票价规则、飞行剖面图、航段、线路、航空运单、航空代理、预定、配额等</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需要做好容量规划，以处理受航班中断影响的乘客引发的网络流量问题</a:t>
              </a: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IT</a:t>
              </a:r>
              <a:r>
                <a:rPr lang="zh-CN" altLang="en-US" sz="1000" dirty="0" smtClean="0">
                  <a:solidFill>
                    <a:schemeClr val="tx1">
                      <a:lumMod val="75000"/>
                      <a:lumOff val="25000"/>
                    </a:schemeClr>
                  </a:solidFill>
                  <a:latin typeface="微软雅黑" pitchFamily="34" charset="-122"/>
                  <a:ea typeface="微软雅黑" pitchFamily="34" charset="-122"/>
                </a:rPr>
                <a:t>资源短缺，难以满足紧迫的业务需求，客户的管理团队缺乏软件外包经验</a:t>
              </a:r>
            </a:p>
          </p:txBody>
        </p:sp>
        <p:sp>
          <p:nvSpPr>
            <p:cNvPr id="124" name="椭圆 123"/>
            <p:cNvSpPr/>
            <p:nvPr/>
          </p:nvSpPr>
          <p:spPr>
            <a:xfrm>
              <a:off x="682544" y="270471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473498"/>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成立了</a:t>
                </a:r>
                <a:r>
                  <a:rPr lang="en-US" altLang="zh-CN" sz="1000" dirty="0" err="1" smtClean="0">
                    <a:solidFill>
                      <a:schemeClr val="tx1">
                        <a:lumMod val="75000"/>
                        <a:lumOff val="25000"/>
                      </a:schemeClr>
                    </a:solidFill>
                    <a:latin typeface="微软雅黑" pitchFamily="34" charset="-122"/>
                    <a:ea typeface="微软雅黑" pitchFamily="34" charset="-122"/>
                  </a:rPr>
                  <a:t>Navitaire</a:t>
                </a:r>
                <a:r>
                  <a:rPr lang="en-US" altLang="zh-CN" sz="1000" dirty="0" smtClean="0">
                    <a:solidFill>
                      <a:schemeClr val="tx1">
                        <a:lumMod val="75000"/>
                        <a:lumOff val="25000"/>
                      </a:schemeClr>
                    </a:solidFill>
                    <a:latin typeface="微软雅黑" pitchFamily="34" charset="-122"/>
                    <a:ea typeface="微软雅黑" pitchFamily="34" charset="-122"/>
                  </a:rPr>
                  <a:t> </a:t>
                </a:r>
                <a:r>
                  <a:rPr lang="zh-CN" altLang="en-US" sz="1000" dirty="0" smtClean="0">
                    <a:solidFill>
                      <a:schemeClr val="tx1">
                        <a:lumMod val="75000"/>
                        <a:lumOff val="25000"/>
                      </a:schemeClr>
                    </a:solidFill>
                    <a:latin typeface="微软雅黑" pitchFamily="34" charset="-122"/>
                    <a:ea typeface="微软雅黑" pitchFamily="34" charset="-122"/>
                  </a:rPr>
                  <a:t>能力中心来梳理技术知识</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增加经验丰富的行业分析专家团队、组建由马来西亚在岸开发人员以及中国离岸开发人员组成的专业技术团队。</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建立航空业领域的知识库</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关键技术：</a:t>
                </a: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ASP .NET</a:t>
                </a: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Microsoft BizTalk</a:t>
                </a: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SQL Server</a:t>
                </a: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SharePoint Server 2010</a:t>
                </a: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VM Ware</a:t>
                </a: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44" name="椭圆 143"/>
              <p:cNvSpPr/>
              <p:nvPr/>
            </p:nvSpPr>
            <p:spPr>
              <a:xfrm>
                <a:off x="682544" y="251425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1073114"/>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对航班中断系统的持续开发和维护为客户显著地节约了成本</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在岸</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离岸模式可以根据需要有效增加资源，从而使客户能够专注于核心业务</a:t>
                </a:r>
              </a:p>
            </p:txBody>
          </p:sp>
          <p:sp>
            <p:nvSpPr>
              <p:cNvPr id="161" name="椭圆 160"/>
              <p:cNvSpPr/>
              <p:nvPr/>
            </p:nvSpPr>
            <p:spPr>
              <a:xfrm>
                <a:off x="682544" y="271420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44304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93367" y="304593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324637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74593" y="384338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矩形 204"/>
          <p:cNvSpPr/>
          <p:nvPr/>
        </p:nvSpPr>
        <p:spPr>
          <a:xfrm>
            <a:off x="548582" y="670318"/>
            <a:ext cx="7767834" cy="1990288"/>
          </a:xfrm>
          <a:prstGeom prst="rect">
            <a:avLst/>
          </a:prstGeom>
        </p:spPr>
        <p:txBody>
          <a:bodyPr wrap="square">
            <a:spAutoFit/>
          </a:bodyPr>
          <a:lstStyle/>
          <a:p>
            <a:pPr marL="285750" indent="-285750">
              <a:lnSpc>
                <a:spcPts val="1500"/>
              </a:lnSpc>
              <a:spcBef>
                <a:spcPts val="300"/>
              </a:spcBef>
              <a:buFont typeface="Wingdings" pitchFamily="2" charset="2"/>
              <a:buChar char="§"/>
            </a:pP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中国最大的、面向全球客户的</a:t>
            </a:r>
            <a:r>
              <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rPr>
              <a:t>IT</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服务公司</a:t>
            </a:r>
            <a:endPar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endParaRPr>
          </a:p>
          <a:p>
            <a:pPr marL="285750" indent="-285750">
              <a:lnSpc>
                <a:spcPts val="1500"/>
              </a:lnSpc>
              <a:spcBef>
                <a:spcPts val="300"/>
              </a:spcBef>
              <a:buFont typeface="Wingdings" pitchFamily="2" charset="2"/>
              <a:buChar char="§"/>
            </a:pPr>
            <a:r>
              <a:rPr lang="en-US" altLang="zh-CN" sz="1200" dirty="0">
                <a:solidFill>
                  <a:schemeClr val="tx1">
                    <a:lumMod val="75000"/>
                    <a:lumOff val="25000"/>
                  </a:schemeClr>
                </a:solidFill>
                <a:latin typeface="微软雅黑" pitchFamily="34" charset="-122"/>
                <a:ea typeface="微软雅黑" pitchFamily="34" charset="-122"/>
                <a:sym typeface="Wingdings" pitchFamily="2" charset="2"/>
              </a:rPr>
              <a:t>2014</a:t>
            </a:r>
            <a:r>
              <a:rPr lang="zh-CN" altLang="en-US" sz="1200" dirty="0">
                <a:solidFill>
                  <a:schemeClr val="tx1">
                    <a:lumMod val="75000"/>
                    <a:lumOff val="25000"/>
                  </a:schemeClr>
                </a:solidFill>
                <a:latin typeface="微软雅黑" pitchFamily="34" charset="-122"/>
                <a:ea typeface="微软雅黑" pitchFamily="34" charset="-122"/>
                <a:sym typeface="Wingdings" pitchFamily="2" charset="2"/>
              </a:rPr>
              <a:t>年，我们的营收涨幅赶超了业内一流</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企业</a:t>
            </a:r>
            <a:r>
              <a:rPr lang="zh-CN" altLang="en-US" sz="1200" dirty="0">
                <a:solidFill>
                  <a:schemeClr val="tx1">
                    <a:lumMod val="75000"/>
                    <a:lumOff val="25000"/>
                  </a:schemeClr>
                </a:solidFill>
                <a:latin typeface="微软雅黑" pitchFamily="34" charset="-122"/>
                <a:ea typeface="微软雅黑" pitchFamily="34" charset="-122"/>
                <a:sym typeface="Wingdings" pitchFamily="2" charset="2"/>
              </a:rPr>
              <a:t>，</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总</a:t>
            </a:r>
            <a:r>
              <a:rPr lang="zh-CN" altLang="en-US" sz="1200" dirty="0">
                <a:solidFill>
                  <a:schemeClr val="tx1">
                    <a:lumMod val="75000"/>
                    <a:lumOff val="25000"/>
                  </a:schemeClr>
                </a:solidFill>
                <a:latin typeface="微软雅黑" pitchFamily="34" charset="-122"/>
                <a:ea typeface="微软雅黑" pitchFamily="34" charset="-122"/>
                <a:sym typeface="Wingdings" pitchFamily="2" charset="2"/>
              </a:rPr>
              <a:t>营收涨幅为</a:t>
            </a:r>
            <a:r>
              <a:rPr lang="en-US" altLang="zh-CN" sz="1200" dirty="0">
                <a:solidFill>
                  <a:schemeClr val="tx1">
                    <a:lumMod val="75000"/>
                    <a:lumOff val="25000"/>
                  </a:schemeClr>
                </a:solidFill>
                <a:latin typeface="微软雅黑" pitchFamily="34" charset="-122"/>
                <a:ea typeface="微软雅黑" pitchFamily="34" charset="-122"/>
                <a:sym typeface="Wingdings" pitchFamily="2" charset="2"/>
              </a:rPr>
              <a:t>14.8% (</a:t>
            </a:r>
            <a:r>
              <a:rPr lang="zh-CN" altLang="en-US" sz="1200" dirty="0">
                <a:solidFill>
                  <a:schemeClr val="tx1">
                    <a:lumMod val="75000"/>
                    <a:lumOff val="25000"/>
                  </a:schemeClr>
                </a:solidFill>
                <a:latin typeface="微软雅黑" pitchFamily="34" charset="-122"/>
                <a:ea typeface="微软雅黑" pitchFamily="34" charset="-122"/>
                <a:sym typeface="Wingdings" pitchFamily="2" charset="2"/>
              </a:rPr>
              <a:t>不包括华为</a:t>
            </a:r>
            <a:r>
              <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rPr>
              <a:t>)</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，全球总员工数为</a:t>
            </a:r>
            <a:r>
              <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rPr>
              <a:t>22,500</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人，在全球</a:t>
            </a:r>
            <a:r>
              <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rPr>
              <a:t>13</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个中国大陆以外的地区和国家设有办公室及交付中心。</a:t>
            </a:r>
            <a:endParaRPr lang="en-US" altLang="zh-CN" sz="1200" baseline="30000" dirty="0" smtClean="0">
              <a:solidFill>
                <a:schemeClr val="tx1">
                  <a:lumMod val="75000"/>
                  <a:lumOff val="25000"/>
                </a:schemeClr>
              </a:solidFill>
              <a:latin typeface="微软雅黑" pitchFamily="34" charset="-122"/>
              <a:ea typeface="微软雅黑" pitchFamily="34" charset="-122"/>
              <a:sym typeface="Wingdings" pitchFamily="2" charset="2"/>
            </a:endParaRPr>
          </a:p>
          <a:p>
            <a:pPr marL="285750" indent="-285750">
              <a:lnSpc>
                <a:spcPts val="1500"/>
              </a:lnSpc>
              <a:spcBef>
                <a:spcPts val="300"/>
              </a:spcBef>
              <a:buFont typeface="Wingdings" pitchFamily="2" charset="2"/>
              <a:buChar char="§"/>
            </a:pP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美国及欧洲地区、亚太地区以及大中华区业务有机组合</a:t>
            </a:r>
            <a:endPar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endParaRPr>
          </a:p>
          <a:p>
            <a:pPr marL="285750" indent="-285750">
              <a:lnSpc>
                <a:spcPts val="1500"/>
              </a:lnSpc>
              <a:spcBef>
                <a:spcPts val="300"/>
              </a:spcBef>
              <a:buFont typeface="Wingdings" pitchFamily="2" charset="2"/>
              <a:buChar char="§"/>
            </a:pP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业务亮点：</a:t>
            </a:r>
            <a:endPar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endParaRPr>
          </a:p>
          <a:p>
            <a:pPr marL="742950" lvl="1" indent="-285750">
              <a:lnSpc>
                <a:spcPts val="1500"/>
              </a:lnSpc>
              <a:spcBef>
                <a:spcPts val="100"/>
              </a:spcBef>
              <a:buFont typeface="Wingdings" pitchFamily="2" charset="2"/>
              <a:buChar char="ü"/>
            </a:pP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客户群包括</a:t>
            </a:r>
            <a:r>
              <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rPr>
              <a:t>75</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家财富五百强公司</a:t>
            </a:r>
            <a:endPar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endParaRPr>
          </a:p>
          <a:p>
            <a:pPr marL="742950" lvl="1" indent="-285750">
              <a:lnSpc>
                <a:spcPts val="1500"/>
              </a:lnSpc>
              <a:spcBef>
                <a:spcPts val="100"/>
              </a:spcBef>
              <a:buFont typeface="Wingdings" pitchFamily="2" charset="2"/>
              <a:buChar char="ü"/>
            </a:pP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作为中国最大的</a:t>
            </a:r>
            <a:r>
              <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rPr>
              <a:t>IT</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服务公司，美国</a:t>
            </a:r>
            <a:r>
              <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rPr>
              <a:t>/</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欧洲地区业务收入领先于第二名两倍多</a:t>
            </a:r>
            <a:endParaRPr lang="en-US" altLang="zh-CN" sz="1200" baseline="30000" dirty="0" smtClean="0">
              <a:solidFill>
                <a:schemeClr val="tx1">
                  <a:lumMod val="75000"/>
                  <a:lumOff val="25000"/>
                </a:schemeClr>
              </a:solidFill>
              <a:latin typeface="微软雅黑" pitchFamily="34" charset="-122"/>
              <a:ea typeface="微软雅黑" pitchFamily="34" charset="-122"/>
              <a:sym typeface="Wingdings" pitchFamily="2" charset="2"/>
            </a:endParaRPr>
          </a:p>
          <a:p>
            <a:pPr marL="742950" lvl="1" indent="-285750">
              <a:lnSpc>
                <a:spcPts val="1500"/>
              </a:lnSpc>
              <a:spcBef>
                <a:spcPts val="100"/>
              </a:spcBef>
              <a:buFont typeface="Wingdings" pitchFamily="2" charset="2"/>
              <a:buChar char="ü"/>
            </a:pP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全球</a:t>
            </a:r>
            <a:r>
              <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rPr>
              <a:t>Top 5 RDS</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服务商中唯一一家中国公司，稳居中国</a:t>
            </a:r>
            <a:r>
              <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rPr>
              <a:t>RDS</a:t>
            </a: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服务商排名第一位</a:t>
            </a:r>
            <a:endPar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endParaRPr>
          </a:p>
          <a:p>
            <a:pPr marL="742950" lvl="1" indent="-285750">
              <a:lnSpc>
                <a:spcPts val="1500"/>
              </a:lnSpc>
              <a:spcBef>
                <a:spcPts val="100"/>
              </a:spcBef>
              <a:buFont typeface="Wingdings" pitchFamily="2" charset="2"/>
              <a:buChar char="ü"/>
            </a:pPr>
            <a:r>
              <a:rPr lang="zh-CN" altLang="en-US" sz="1200" dirty="0" smtClean="0">
                <a:solidFill>
                  <a:schemeClr val="tx1">
                    <a:lumMod val="75000"/>
                    <a:lumOff val="25000"/>
                  </a:schemeClr>
                </a:solidFill>
                <a:latin typeface="微软雅黑" pitchFamily="34" charset="-122"/>
                <a:ea typeface="微软雅黑" pitchFamily="34" charset="-122"/>
                <a:sym typeface="Wingdings" pitchFamily="2" charset="2"/>
              </a:rPr>
              <a:t>中国银行业解决方案市场第三大、中国本土第二大的解决方案服务商</a:t>
            </a:r>
            <a:endParaRPr lang="en-US" altLang="zh-CN" sz="1200" dirty="0" smtClean="0">
              <a:solidFill>
                <a:schemeClr val="tx1">
                  <a:lumMod val="75000"/>
                  <a:lumOff val="25000"/>
                </a:schemeClr>
              </a:solidFill>
              <a:latin typeface="微软雅黑" pitchFamily="34" charset="-122"/>
              <a:ea typeface="微软雅黑" pitchFamily="34" charset="-122"/>
              <a:sym typeface="Wingdings" pitchFamily="2" charset="2"/>
            </a:endParaRPr>
          </a:p>
        </p:txBody>
      </p:sp>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4</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领先的中国</a:t>
            </a:r>
            <a:r>
              <a:rPr lang="en-US" altLang="zh-CN" sz="2000" b="1" dirty="0" smtClean="0">
                <a:solidFill>
                  <a:schemeClr val="tx1">
                    <a:lumMod val="75000"/>
                    <a:lumOff val="25000"/>
                  </a:schemeClr>
                </a:solidFill>
              </a:rPr>
              <a:t>IT</a:t>
            </a:r>
            <a:r>
              <a:rPr lang="zh-CN" altLang="en-US" sz="2000" b="1" dirty="0" smtClean="0">
                <a:solidFill>
                  <a:schemeClr val="tx1">
                    <a:lumMod val="75000"/>
                    <a:lumOff val="25000"/>
                  </a:schemeClr>
                </a:solidFill>
              </a:rPr>
              <a:t>服务供应商</a:t>
            </a:r>
          </a:p>
        </p:txBody>
      </p:sp>
      <p:sp>
        <p:nvSpPr>
          <p:cNvPr id="230" name="TextBox 6"/>
          <p:cNvSpPr txBox="1"/>
          <p:nvPr/>
        </p:nvSpPr>
        <p:spPr>
          <a:xfrm>
            <a:off x="6297713" y="2571750"/>
            <a:ext cx="2466029" cy="263855"/>
          </a:xfrm>
          <a:prstGeom prst="rect">
            <a:avLst/>
          </a:prstGeom>
          <a:noFill/>
        </p:spPr>
        <p:txBody>
          <a:bodyPr wrap="square" rtlCol="0">
            <a:spAutoFit/>
          </a:bodyPr>
          <a:lstStyle/>
          <a:p>
            <a:pPr algn="ctr">
              <a:lnSpc>
                <a:spcPct val="130000"/>
              </a:lnSpc>
            </a:pPr>
            <a:r>
              <a:rPr lang="zh-CN" altLang="en-US" sz="950" b="1" dirty="0">
                <a:solidFill>
                  <a:srgbClr val="008AC2"/>
                </a:solidFill>
                <a:latin typeface="微软雅黑" pitchFamily="34" charset="-122"/>
                <a:ea typeface="微软雅黑" pitchFamily="34" charset="-122"/>
              </a:rPr>
              <a:t>领先的中国</a:t>
            </a:r>
            <a:r>
              <a:rPr lang="en-US" altLang="zh-CN" sz="950" b="1" dirty="0">
                <a:solidFill>
                  <a:srgbClr val="008AC2"/>
                </a:solidFill>
                <a:latin typeface="微软雅黑" pitchFamily="34" charset="-122"/>
                <a:ea typeface="微软雅黑" pitchFamily="34" charset="-122"/>
              </a:rPr>
              <a:t>BFSI</a:t>
            </a:r>
            <a:r>
              <a:rPr lang="zh-CN" altLang="en-US" sz="950" b="1" dirty="0">
                <a:solidFill>
                  <a:srgbClr val="008AC2"/>
                </a:solidFill>
                <a:latin typeface="微软雅黑" pitchFamily="34" charset="-122"/>
                <a:ea typeface="微软雅黑" pitchFamily="34" charset="-122"/>
              </a:rPr>
              <a:t>供应商</a:t>
            </a:r>
          </a:p>
        </p:txBody>
      </p:sp>
      <p:sp>
        <p:nvSpPr>
          <p:cNvPr id="231" name="TextBox 5"/>
          <p:cNvSpPr txBox="1"/>
          <p:nvPr>
            <p:custDataLst>
              <p:tags r:id="rId1"/>
            </p:custDataLst>
          </p:nvPr>
        </p:nvSpPr>
        <p:spPr>
          <a:xfrm>
            <a:off x="7708723" y="2787774"/>
            <a:ext cx="1149557" cy="107722"/>
          </a:xfrm>
          <a:prstGeom prst="rect">
            <a:avLst/>
          </a:prstGeom>
          <a:noFill/>
        </p:spPr>
        <p:txBody>
          <a:bodyPr wrap="square" lIns="45720" tIns="0" rIns="45720" bIns="0" rtlCol="0" anchor="b" anchorCtr="0">
            <a:spAutoFit/>
          </a:bodyPr>
          <a:lstStyle/>
          <a:p>
            <a:r>
              <a:rPr lang="fr-FR" sz="700" dirty="0">
                <a:solidFill>
                  <a:schemeClr val="tx1">
                    <a:lumMod val="75000"/>
                    <a:lumOff val="25000"/>
                  </a:schemeClr>
                </a:solidFill>
              </a:rPr>
              <a:t>($ mm, </a:t>
            </a:r>
            <a:r>
              <a:rPr lang="fr-FR" sz="700" dirty="0" smtClean="0">
                <a:solidFill>
                  <a:schemeClr val="tx1">
                    <a:lumMod val="75000"/>
                    <a:lumOff val="25000"/>
                  </a:schemeClr>
                </a:solidFill>
              </a:rPr>
              <a:t>2013 </a:t>
            </a:r>
            <a:r>
              <a:rPr lang="zh-CN" altLang="en-US" sz="700" dirty="0" smtClean="0">
                <a:solidFill>
                  <a:schemeClr val="tx1">
                    <a:lumMod val="75000"/>
                    <a:lumOff val="25000"/>
                  </a:schemeClr>
                </a:solidFill>
              </a:rPr>
              <a:t>年收入</a:t>
            </a:r>
            <a:r>
              <a:rPr lang="fr-FR" sz="700" dirty="0" smtClean="0">
                <a:solidFill>
                  <a:schemeClr val="tx1">
                    <a:lumMod val="75000"/>
                    <a:lumOff val="25000"/>
                  </a:schemeClr>
                </a:solidFill>
              </a:rPr>
              <a:t>)</a:t>
            </a:r>
            <a:endParaRPr lang="en-US" sz="700" dirty="0">
              <a:solidFill>
                <a:schemeClr val="tx1">
                  <a:lumMod val="75000"/>
                  <a:lumOff val="25000"/>
                </a:schemeClr>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34862"/>
            <a:ext cx="4975273" cy="223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35508"/>
          <a:stretch/>
        </p:blipFill>
        <p:spPr bwMode="auto">
          <a:xfrm>
            <a:off x="5292080" y="3003798"/>
            <a:ext cx="3836371" cy="15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40</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为领先的汽车制造商提供</a:t>
            </a:r>
            <a:r>
              <a:rPr lang="en-US" altLang="zh-CN" sz="2000" b="1" dirty="0" smtClean="0">
                <a:solidFill>
                  <a:schemeClr val="tx1">
                    <a:lumMod val="75000"/>
                    <a:lumOff val="25000"/>
                  </a:schemeClr>
                </a:solidFill>
              </a:rPr>
              <a:t>SGM SAP</a:t>
            </a:r>
            <a:r>
              <a:rPr lang="zh-CN" altLang="en-US" sz="2000" b="1" dirty="0" smtClean="0">
                <a:solidFill>
                  <a:schemeClr val="tx1">
                    <a:lumMod val="75000"/>
                    <a:lumOff val="25000"/>
                  </a:schemeClr>
                </a:solidFill>
              </a:rPr>
              <a:t>实施</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过去三年内中国顶级乘用车生产商，</a:t>
            </a: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通用汽车与上海汽车工业总公司（</a:t>
            </a:r>
            <a:r>
              <a:rPr lang="en-US" altLang="zh-CN" sz="1000" dirty="0" smtClean="0">
                <a:solidFill>
                  <a:schemeClr val="tx1">
                    <a:lumMod val="75000"/>
                    <a:lumOff val="25000"/>
                  </a:schemeClr>
                </a:solidFill>
                <a:latin typeface="微软雅黑" pitchFamily="34" charset="-122"/>
                <a:ea typeface="微软雅黑" pitchFamily="34" charset="-122"/>
              </a:rPr>
              <a:t>SAIC</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50:50</a:t>
            </a:r>
            <a:r>
              <a:rPr lang="zh-CN" altLang="en-US" sz="1000" dirty="0" smtClean="0">
                <a:solidFill>
                  <a:schemeClr val="tx1">
                    <a:lumMod val="75000"/>
                    <a:lumOff val="25000"/>
                  </a:schemeClr>
                </a:solidFill>
                <a:latin typeface="微软雅黑" pitchFamily="34" charset="-122"/>
                <a:ea typeface="微软雅黑" pitchFamily="34" charset="-122"/>
              </a:rPr>
              <a:t>的合资公司。</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473498"/>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建立新的</a:t>
              </a:r>
              <a:r>
                <a:rPr lang="en-US" altLang="zh-CN" sz="1000" dirty="0" smtClean="0">
                  <a:solidFill>
                    <a:schemeClr val="tx1">
                      <a:lumMod val="75000"/>
                      <a:lumOff val="25000"/>
                    </a:schemeClr>
                  </a:solidFill>
                  <a:latin typeface="微软雅黑" pitchFamily="34" charset="-122"/>
                  <a:ea typeface="微软雅黑" pitchFamily="34" charset="-122"/>
                </a:rPr>
                <a:t>SAP ERP</a:t>
              </a:r>
              <a:r>
                <a:rPr lang="zh-CN" altLang="en-US" sz="1000" dirty="0" smtClean="0">
                  <a:solidFill>
                    <a:schemeClr val="tx1">
                      <a:lumMod val="75000"/>
                      <a:lumOff val="25000"/>
                    </a:schemeClr>
                  </a:solidFill>
                  <a:latin typeface="微软雅黑" pitchFamily="34" charset="-122"/>
                  <a:ea typeface="微软雅黑" pitchFamily="34" charset="-122"/>
                </a:rPr>
                <a:t>，有效改善以前采用分立系统造成的信息沟通不畅、制定生产计划困难、管理供应商困难等问题</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要求快速了解客户的复杂组织结构和流程体系，加强对汽车行业知识的掌握</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需要提供经济高效的解决方案，满足客户对项目高标准的严格要求</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外围系统多且复杂，无法实现对供应商的协同管理</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现有的</a:t>
              </a:r>
              <a:r>
                <a:rPr lang="en-US" altLang="zh-CN" sz="1000" dirty="0" smtClean="0">
                  <a:solidFill>
                    <a:schemeClr val="tx1">
                      <a:lumMod val="75000"/>
                      <a:lumOff val="25000"/>
                    </a:schemeClr>
                  </a:solidFill>
                  <a:latin typeface="微软雅黑" pitchFamily="34" charset="-122"/>
                  <a:ea typeface="微软雅黑" pitchFamily="34" charset="-122"/>
                </a:rPr>
                <a:t>EDS</a:t>
              </a:r>
              <a:r>
                <a:rPr lang="zh-CN" altLang="en-US" sz="1000" dirty="0" smtClean="0">
                  <a:solidFill>
                    <a:schemeClr val="tx1">
                      <a:lumMod val="75000"/>
                      <a:lumOff val="25000"/>
                    </a:schemeClr>
                  </a:solidFill>
                  <a:latin typeface="微软雅黑" pitchFamily="34" charset="-122"/>
                  <a:ea typeface="微软雅黑" pitchFamily="34" charset="-122"/>
                </a:rPr>
                <a:t>规划系统与</a:t>
              </a:r>
              <a:r>
                <a:rPr lang="en-US" altLang="zh-CN" sz="1000" dirty="0" smtClean="0">
                  <a:solidFill>
                    <a:schemeClr val="tx1">
                      <a:lumMod val="75000"/>
                      <a:lumOff val="25000"/>
                    </a:schemeClr>
                  </a:solidFill>
                  <a:latin typeface="微软雅黑" pitchFamily="34" charset="-122"/>
                  <a:ea typeface="微软雅黑" pitchFamily="34" charset="-122"/>
                </a:rPr>
                <a:t>SAP</a:t>
              </a:r>
              <a:r>
                <a:rPr lang="zh-CN" altLang="en-US" sz="1000" dirty="0" smtClean="0">
                  <a:solidFill>
                    <a:schemeClr val="tx1">
                      <a:lumMod val="75000"/>
                      <a:lumOff val="25000"/>
                    </a:schemeClr>
                  </a:solidFill>
                  <a:latin typeface="微软雅黑" pitchFamily="34" charset="-122"/>
                  <a:ea typeface="微软雅黑" pitchFamily="34" charset="-122"/>
                </a:rPr>
                <a:t>不兼容</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客户广泛使用进口（昂贵的）生产材料，因此需要较高的规划精度水平</a:t>
              </a:r>
            </a:p>
          </p:txBody>
        </p:sp>
        <p:sp>
          <p:nvSpPr>
            <p:cNvPr id="124" name="椭圆 123"/>
            <p:cNvSpPr/>
            <p:nvPr/>
          </p:nvSpPr>
          <p:spPr>
            <a:xfrm>
              <a:off x="682544" y="270471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412277"/>
            <a:chOff x="731823" y="1928808"/>
            <a:chExt cx="2588400" cy="3412277"/>
          </a:xfrm>
        </p:grpSpPr>
        <p:grpSp>
          <p:nvGrpSpPr>
            <p:cNvPr id="7" name="组合 135"/>
            <p:cNvGrpSpPr/>
            <p:nvPr/>
          </p:nvGrpSpPr>
          <p:grpSpPr>
            <a:xfrm>
              <a:off x="731823" y="1928808"/>
              <a:ext cx="2588400" cy="3412277"/>
              <a:chOff x="579423" y="1453746"/>
              <a:chExt cx="2588400" cy="3412277"/>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873607"/>
              </a:xfrm>
              <a:prstGeom prst="rect">
                <a:avLst/>
              </a:prstGeom>
              <a:noFill/>
            </p:spPr>
            <p:txBody>
              <a:bodyPr wrap="square" rtlCol="0">
                <a:spAutoFit/>
              </a:bodyPr>
              <a:lstStyle/>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为采购、物流、制造、销售</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服务管理、质量管理提供一整套</a:t>
                </a:r>
                <a:r>
                  <a:rPr lang="en-US" altLang="zh-CN" sz="1000" dirty="0" smtClean="0">
                    <a:solidFill>
                      <a:schemeClr val="tx1">
                        <a:lumMod val="75000"/>
                        <a:lumOff val="25000"/>
                      </a:schemeClr>
                    </a:solidFill>
                    <a:latin typeface="微软雅黑" pitchFamily="34" charset="-122"/>
                    <a:ea typeface="微软雅黑" pitchFamily="34" charset="-122"/>
                  </a:rPr>
                  <a:t>SAP</a:t>
                </a:r>
                <a:r>
                  <a:rPr lang="zh-CN" altLang="en-US" sz="1000" dirty="0" smtClean="0">
                    <a:solidFill>
                      <a:schemeClr val="tx1">
                        <a:lumMod val="75000"/>
                        <a:lumOff val="25000"/>
                      </a:schemeClr>
                    </a:solidFill>
                    <a:latin typeface="微软雅黑" pitchFamily="34" charset="-122"/>
                    <a:ea typeface="微软雅黑" pitchFamily="34" charset="-122"/>
                  </a:rPr>
                  <a:t>解决方案</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解决方案实现复杂的柔性化生产线，实现不同平台车型的共线生产</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完成整体需求分析，业务蓝图设计，流程的差异比较，系统设计，系统实施及验收</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建立详细的项目计划和严格的风险控制机制</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无缝集成供应商和分销商，以确保执行的准确度</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操作系统：</a:t>
                </a:r>
                <a:r>
                  <a:rPr lang="en-US" altLang="zh-CN" sz="1000" dirty="0" smtClean="0">
                    <a:solidFill>
                      <a:schemeClr val="tx1">
                        <a:lumMod val="75000"/>
                        <a:lumOff val="25000"/>
                      </a:schemeClr>
                    </a:solidFill>
                    <a:latin typeface="微软雅黑" pitchFamily="34" charset="-122"/>
                    <a:ea typeface="微软雅黑" pitchFamily="34" charset="-122"/>
                  </a:rPr>
                  <a:t>HP-UX</a:t>
                </a:r>
                <a:r>
                  <a:rPr lang="zh-CN" altLang="en-US" sz="1000" dirty="0" smtClean="0">
                    <a:solidFill>
                      <a:schemeClr val="tx1">
                        <a:lumMod val="75000"/>
                        <a:lumOff val="25000"/>
                      </a:schemeClr>
                    </a:solidFill>
                    <a:latin typeface="微软雅黑" pitchFamily="34" charset="-122"/>
                    <a:ea typeface="微软雅黑" pitchFamily="34" charset="-122"/>
                  </a:rPr>
                  <a:t>；</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数据库：</a:t>
                </a:r>
                <a:r>
                  <a:rPr lang="en-US" altLang="zh-CN" sz="1000" dirty="0" smtClean="0">
                    <a:solidFill>
                      <a:schemeClr val="tx1">
                        <a:lumMod val="75000"/>
                        <a:lumOff val="25000"/>
                      </a:schemeClr>
                    </a:solidFill>
                    <a:latin typeface="微软雅黑" pitchFamily="34" charset="-122"/>
                    <a:ea typeface="微软雅黑" pitchFamily="34" charset="-122"/>
                  </a:rPr>
                  <a:t>Oracle 11i</a:t>
                </a:r>
                <a:r>
                  <a:rPr lang="zh-CN" altLang="en-US" sz="1000" dirty="0" smtClean="0">
                    <a:solidFill>
                      <a:schemeClr val="tx1">
                        <a:lumMod val="75000"/>
                        <a:lumOff val="25000"/>
                      </a:schemeClr>
                    </a:solidFill>
                    <a:latin typeface="微软雅黑" pitchFamily="34" charset="-122"/>
                    <a:ea typeface="微软雅黑" pitchFamily="34" charset="-122"/>
                  </a:rPr>
                  <a:t>的（规模大小：</a:t>
                </a:r>
                <a:r>
                  <a:rPr lang="en-US" altLang="zh-CN" sz="1000" dirty="0" smtClean="0">
                    <a:solidFill>
                      <a:schemeClr val="tx1">
                        <a:lumMod val="75000"/>
                        <a:lumOff val="25000"/>
                      </a:schemeClr>
                    </a:solidFill>
                    <a:latin typeface="微软雅黑" pitchFamily="34" charset="-122"/>
                    <a:ea typeface="微软雅黑" pitchFamily="34" charset="-122"/>
                  </a:rPr>
                  <a:t>3.5TB</a:t>
                </a:r>
                <a:r>
                  <a:rPr lang="zh-CN" altLang="en-US" sz="1000" dirty="0" smtClean="0">
                    <a:solidFill>
                      <a:schemeClr val="tx1">
                        <a:lumMod val="75000"/>
                        <a:lumOff val="25000"/>
                      </a:schemeClr>
                    </a:solidFill>
                    <a:latin typeface="微软雅黑" pitchFamily="34" charset="-122"/>
                    <a:ea typeface="微软雅黑" pitchFamily="34" charset="-122"/>
                  </a:rPr>
                  <a:t>）；应用：</a:t>
                </a:r>
                <a:r>
                  <a:rPr lang="en-US" altLang="zh-CN" sz="1000" dirty="0" smtClean="0">
                    <a:solidFill>
                      <a:schemeClr val="tx1">
                        <a:lumMod val="75000"/>
                        <a:lumOff val="25000"/>
                      </a:schemeClr>
                    </a:solidFill>
                    <a:latin typeface="微软雅黑" pitchFamily="34" charset="-122"/>
                    <a:ea typeface="微软雅黑" pitchFamily="34" charset="-122"/>
                  </a:rPr>
                  <a:t>SAP</a:t>
                </a: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44" name="椭圆 143"/>
              <p:cNvSpPr/>
              <p:nvPr/>
            </p:nvSpPr>
            <p:spPr>
              <a:xfrm>
                <a:off x="682544" y="249835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473498"/>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成功实施了从</a:t>
                </a:r>
                <a:r>
                  <a:rPr lang="en-US" altLang="zh-CN" sz="1000" dirty="0" smtClean="0">
                    <a:solidFill>
                      <a:schemeClr val="tx1">
                        <a:lumMod val="75000"/>
                        <a:lumOff val="25000"/>
                      </a:schemeClr>
                    </a:solidFill>
                    <a:latin typeface="微软雅黑" pitchFamily="34" charset="-122"/>
                    <a:ea typeface="微软雅黑" pitchFamily="34" charset="-122"/>
                  </a:rPr>
                  <a:t>ECC 4.6C</a:t>
                </a:r>
                <a:r>
                  <a:rPr lang="zh-CN" altLang="en-US" sz="1000" dirty="0" smtClean="0">
                    <a:solidFill>
                      <a:schemeClr val="tx1">
                        <a:lumMod val="75000"/>
                        <a:lumOff val="25000"/>
                      </a:schemeClr>
                    </a:solidFill>
                    <a:latin typeface="微软雅黑" pitchFamily="34" charset="-122"/>
                    <a:ea typeface="微软雅黑" pitchFamily="34" charset="-122"/>
                  </a:rPr>
                  <a:t>到</a:t>
                </a:r>
                <a:r>
                  <a:rPr lang="en-US" altLang="zh-CN" sz="1000" dirty="0" smtClean="0">
                    <a:solidFill>
                      <a:schemeClr val="tx1">
                        <a:lumMod val="75000"/>
                        <a:lumOff val="25000"/>
                      </a:schemeClr>
                    </a:solidFill>
                    <a:latin typeface="微软雅黑" pitchFamily="34" charset="-122"/>
                    <a:ea typeface="微软雅黑" pitchFamily="34" charset="-122"/>
                  </a:rPr>
                  <a:t>ECC 6.0</a:t>
                </a:r>
                <a:r>
                  <a:rPr lang="zh-CN" altLang="en-US" sz="1000" dirty="0" smtClean="0">
                    <a:solidFill>
                      <a:schemeClr val="tx1">
                        <a:lumMod val="75000"/>
                        <a:lumOff val="25000"/>
                      </a:schemeClr>
                    </a:solidFill>
                    <a:latin typeface="微软雅黑" pitchFamily="34" charset="-122"/>
                    <a:ea typeface="微软雅黑" pitchFamily="34" charset="-122"/>
                  </a:rPr>
                  <a:t>的系统升级</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物流、财务以及信息的全面整合消除了以前存在的“信息孤岛”</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规划精度的提升使库存减少，成本下降，生产效率更高</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通过提高车辆库存准确率提高客户满意度</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引入自动化流程，减少手动流程，提升整体运营效率</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改进管理能力，以应对市场变化，实现实时的多维数据分析</a:t>
                </a:r>
              </a:p>
            </p:txBody>
          </p:sp>
          <p:sp>
            <p:nvSpPr>
              <p:cNvPr id="161" name="椭圆 160"/>
              <p:cNvSpPr/>
              <p:nvPr/>
            </p:nvSpPr>
            <p:spPr>
              <a:xfrm>
                <a:off x="682544" y="252208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44304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93367" y="282569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339090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74593" y="384338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82544" y="305002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397188" y="415928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397188" y="377521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109547" y="285108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109547" y="325622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113368" y="404180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113368" y="365922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41</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为排名前三位的保险公司提供云计算解决方案</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财险行业排名前三。</a:t>
            </a: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文思海辉为其提供云计算和流程优化咨询。</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1473224"/>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提高现有呼叫中心的生产效率和能力</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在带来更多优势的同时，降低共享资源的运营成本</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客户缺乏对云计算能力的认识以及对基于云的解决方案的信心</a:t>
              </a:r>
            </a:p>
          </p:txBody>
        </p:sp>
        <p:sp>
          <p:nvSpPr>
            <p:cNvPr id="124" name="椭圆 123"/>
            <p:cNvSpPr/>
            <p:nvPr/>
          </p:nvSpPr>
          <p:spPr>
            <a:xfrm>
              <a:off x="682544" y="250851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673552"/>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从</a:t>
                </a:r>
                <a:r>
                  <a:rPr lang="en-US" altLang="zh-CN" sz="1000" dirty="0" smtClean="0">
                    <a:solidFill>
                      <a:schemeClr val="tx1">
                        <a:lumMod val="75000"/>
                        <a:lumOff val="25000"/>
                      </a:schemeClr>
                    </a:solidFill>
                    <a:latin typeface="微软雅黑" pitchFamily="34" charset="-122"/>
                    <a:ea typeface="微软雅黑" pitchFamily="34" charset="-122"/>
                  </a:rPr>
                  <a:t>Onyx</a:t>
                </a:r>
                <a:r>
                  <a:rPr lang="zh-CN" altLang="en-US" sz="1000" dirty="0" smtClean="0">
                    <a:solidFill>
                      <a:schemeClr val="tx1">
                        <a:lumMod val="75000"/>
                        <a:lumOff val="25000"/>
                      </a:schemeClr>
                    </a:solidFill>
                    <a:latin typeface="微软雅黑" pitchFamily="34" charset="-122"/>
                    <a:ea typeface="微软雅黑" pitchFamily="34" charset="-122"/>
                  </a:rPr>
                  <a:t>呼叫中心系统成功迁移到</a:t>
                </a:r>
                <a:r>
                  <a:rPr lang="en-US" altLang="zh-CN" sz="1000" dirty="0" smtClean="0">
                    <a:solidFill>
                      <a:schemeClr val="tx1">
                        <a:lumMod val="75000"/>
                        <a:lumOff val="25000"/>
                      </a:schemeClr>
                    </a:solidFill>
                    <a:latin typeface="微软雅黑" pitchFamily="34" charset="-122"/>
                    <a:ea typeface="微软雅黑" pitchFamily="34" charset="-122"/>
                  </a:rPr>
                  <a:t>Saleforce.com</a:t>
                </a:r>
                <a:r>
                  <a:rPr lang="zh-CN" altLang="en-US" sz="1000" dirty="0" smtClean="0">
                    <a:solidFill>
                      <a:schemeClr val="tx1">
                        <a:lumMod val="75000"/>
                        <a:lumOff val="25000"/>
                      </a:schemeClr>
                    </a:solidFill>
                    <a:latin typeface="微软雅黑" pitchFamily="34" charset="-122"/>
                    <a:ea typeface="微软雅黑" pitchFamily="34" charset="-122"/>
                  </a:rPr>
                  <a:t>的“服务云”</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吸引超过</a:t>
                </a:r>
                <a:r>
                  <a:rPr lang="en-US" altLang="zh-CN" sz="1000" dirty="0" smtClean="0">
                    <a:solidFill>
                      <a:schemeClr val="tx1">
                        <a:lumMod val="75000"/>
                        <a:lumOff val="25000"/>
                      </a:schemeClr>
                    </a:solidFill>
                    <a:latin typeface="微软雅黑" pitchFamily="34" charset="-122"/>
                    <a:ea typeface="微软雅黑" pitchFamily="34" charset="-122"/>
                  </a:rPr>
                  <a:t>1000</a:t>
                </a:r>
                <a:r>
                  <a:rPr lang="zh-CN" altLang="en-US" sz="1000" dirty="0" smtClean="0">
                    <a:solidFill>
                      <a:schemeClr val="tx1">
                        <a:lumMod val="75000"/>
                        <a:lumOff val="25000"/>
                      </a:schemeClr>
                    </a:solidFill>
                    <a:latin typeface="微软雅黑" pitchFamily="34" charset="-122"/>
                    <a:ea typeface="微软雅黑" pitchFamily="34" charset="-122"/>
                  </a:rPr>
                  <a:t>名用户</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成功实施业务流程再造（</a:t>
                </a:r>
                <a:r>
                  <a:rPr lang="en-US" altLang="zh-CN" sz="1000" dirty="0" smtClean="0">
                    <a:solidFill>
                      <a:schemeClr val="tx1">
                        <a:lumMod val="75000"/>
                        <a:lumOff val="25000"/>
                      </a:schemeClr>
                    </a:solidFill>
                    <a:latin typeface="微软雅黑" pitchFamily="34" charset="-122"/>
                    <a:ea typeface="微软雅黑" pitchFamily="34" charset="-122"/>
                  </a:rPr>
                  <a:t>BPR</a:t>
                </a:r>
                <a:r>
                  <a:rPr lang="zh-CN" altLang="en-US" sz="1000" dirty="0" smtClean="0">
                    <a:solidFill>
                      <a:schemeClr val="tx1">
                        <a:lumMod val="75000"/>
                        <a:lumOff val="25000"/>
                      </a:schemeClr>
                    </a:solidFill>
                    <a:latin typeface="微软雅黑" pitchFamily="34" charset="-122"/>
                    <a:ea typeface="微软雅黑" pitchFamily="34" charset="-122"/>
                  </a:rPr>
                  <a:t>），超出客户的期望</a:t>
                </a: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BPR</a:t>
                </a:r>
                <a:r>
                  <a:rPr lang="zh-CN" altLang="en-US" sz="1000" dirty="0" smtClean="0">
                    <a:solidFill>
                      <a:schemeClr val="tx1">
                        <a:lumMod val="75000"/>
                        <a:lumOff val="25000"/>
                      </a:schemeClr>
                    </a:solidFill>
                    <a:latin typeface="微软雅黑" pitchFamily="34" charset="-122"/>
                    <a:ea typeface="微软雅黑" pitchFamily="34" charset="-122"/>
                  </a:rPr>
                  <a:t>帮助客户在保险行业内保持领先优势五年</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主要功能：客户服务、客户和联系人管理、报表</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仪表板</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关键技术：</a:t>
                </a: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Salesforce.com</a:t>
                </a: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Java</a:t>
                </a: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C#</a:t>
                </a: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44" name="椭圆 143"/>
              <p:cNvSpPr/>
              <p:nvPr/>
            </p:nvSpPr>
            <p:spPr>
              <a:xfrm>
                <a:off x="682544" y="251425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1873333"/>
              </a:xfrm>
              <a:prstGeom prst="rect">
                <a:avLst/>
              </a:prstGeom>
              <a:noFill/>
            </p:spPr>
            <p:txBody>
              <a:bodyPr wrap="square" rtlCol="0">
                <a:spAutoFit/>
              </a:bodyPr>
              <a:lstStyle/>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5</a:t>
                </a:r>
                <a:r>
                  <a:rPr lang="zh-CN" altLang="en-US" sz="1000" dirty="0" smtClean="0">
                    <a:solidFill>
                      <a:schemeClr val="tx1">
                        <a:lumMod val="75000"/>
                        <a:lumOff val="25000"/>
                      </a:schemeClr>
                    </a:solidFill>
                    <a:latin typeface="微软雅黑" pitchFamily="34" charset="-122"/>
                    <a:ea typeface="微软雅黑" pitchFamily="34" charset="-122"/>
                  </a:rPr>
                  <a:t>年提升了呼叫中心的效率和能力，增加了每天所处理的呼叫数量</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减少约</a:t>
                </a:r>
                <a:r>
                  <a:rPr lang="en-US" altLang="zh-CN" sz="1000" dirty="0" smtClean="0">
                    <a:solidFill>
                      <a:schemeClr val="tx1">
                        <a:lumMod val="75000"/>
                        <a:lumOff val="25000"/>
                      </a:schemeClr>
                    </a:solidFill>
                    <a:latin typeface="微软雅黑" pitchFamily="34" charset="-122"/>
                    <a:ea typeface="微软雅黑" pitchFamily="34" charset="-122"/>
                  </a:rPr>
                  <a:t>100</a:t>
                </a:r>
                <a:r>
                  <a:rPr lang="zh-CN" altLang="en-US" sz="1000" dirty="0" smtClean="0">
                    <a:solidFill>
                      <a:schemeClr val="tx1">
                        <a:lumMod val="75000"/>
                        <a:lumOff val="25000"/>
                      </a:schemeClr>
                    </a:solidFill>
                    <a:latin typeface="微软雅黑" pitchFamily="34" charset="-122"/>
                    <a:ea typeface="微软雅黑" pitchFamily="34" charset="-122"/>
                  </a:rPr>
                  <a:t>万美元的授权许可费用和系统维护成本</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迅速建立了一支专业化的</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开发团队（由超过</a:t>
                </a:r>
                <a:r>
                  <a:rPr lang="en-US" altLang="zh-CN" sz="1000" dirty="0" smtClean="0">
                    <a:solidFill>
                      <a:schemeClr val="tx1">
                        <a:lumMod val="75000"/>
                        <a:lumOff val="25000"/>
                      </a:schemeClr>
                    </a:solidFill>
                    <a:latin typeface="微软雅黑" pitchFamily="34" charset="-122"/>
                    <a:ea typeface="微软雅黑" pitchFamily="34" charset="-122"/>
                  </a:rPr>
                  <a:t>20</a:t>
                </a:r>
                <a:r>
                  <a:rPr lang="zh-CN" altLang="en-US" sz="1000" dirty="0" smtClean="0">
                    <a:solidFill>
                      <a:schemeClr val="tx1">
                        <a:lumMod val="75000"/>
                        <a:lumOff val="25000"/>
                      </a:schemeClr>
                    </a:solidFill>
                    <a:latin typeface="微软雅黑" pitchFamily="34" charset="-122"/>
                    <a:ea typeface="微软雅黑" pitchFamily="34" charset="-122"/>
                  </a:rPr>
                  <a:t>名工程师组成），其中</a:t>
                </a:r>
                <a:r>
                  <a:rPr lang="en-US" altLang="zh-CN" sz="1000" dirty="0" smtClean="0">
                    <a:solidFill>
                      <a:schemeClr val="tx1">
                        <a:lumMod val="75000"/>
                        <a:lumOff val="25000"/>
                      </a:schemeClr>
                    </a:solidFill>
                    <a:latin typeface="微软雅黑" pitchFamily="34" charset="-122"/>
                    <a:ea typeface="微软雅黑" pitchFamily="34" charset="-122"/>
                  </a:rPr>
                  <a:t>33%</a:t>
                </a:r>
                <a:r>
                  <a:rPr lang="zh-CN" altLang="en-US" sz="1000" dirty="0" smtClean="0">
                    <a:solidFill>
                      <a:schemeClr val="tx1">
                        <a:lumMod val="75000"/>
                        <a:lumOff val="25000"/>
                      </a:schemeClr>
                    </a:solidFill>
                    <a:latin typeface="微软雅黑" pitchFamily="34" charset="-122"/>
                    <a:ea typeface="微软雅黑" pitchFamily="34" charset="-122"/>
                  </a:rPr>
                  <a:t>为获得现场工程师认证的开发人员</a:t>
                </a:r>
              </a:p>
            </p:txBody>
          </p:sp>
          <p:sp>
            <p:nvSpPr>
              <p:cNvPr id="161" name="椭圆 160"/>
              <p:cNvSpPr/>
              <p:nvPr/>
            </p:nvSpPr>
            <p:spPr>
              <a:xfrm>
                <a:off x="682544" y="271420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04350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93367" y="266044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304593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392244" y="346351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392244" y="384900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106702" y="324938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42</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为领先的运动服装和器材制造商提供</a:t>
            </a:r>
            <a:r>
              <a:rPr lang="en-US" altLang="zh-CN" sz="2000" b="1" dirty="0" smtClean="0">
                <a:solidFill>
                  <a:schemeClr val="tx1">
                    <a:lumMod val="75000"/>
                    <a:lumOff val="25000"/>
                  </a:schemeClr>
                </a:solidFill>
              </a:rPr>
              <a:t>DW/BI</a:t>
            </a:r>
            <a:r>
              <a:rPr lang="zh-CN" altLang="en-US" sz="2000" b="1" dirty="0" smtClean="0">
                <a:solidFill>
                  <a:schemeClr val="tx1">
                    <a:lumMod val="75000"/>
                    <a:lumOff val="25000"/>
                  </a:schemeClr>
                </a:solidFill>
              </a:rPr>
              <a:t>解决方案</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世界领先的运动服装和器材制造商。</a:t>
            </a: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总部位于德国，拥有超过</a:t>
            </a:r>
            <a:r>
              <a:rPr lang="en-US" altLang="zh-CN" sz="1000" dirty="0" smtClean="0">
                <a:solidFill>
                  <a:schemeClr val="tx1">
                    <a:lumMod val="75000"/>
                    <a:lumOff val="25000"/>
                  </a:schemeClr>
                </a:solidFill>
                <a:latin typeface="微软雅黑" pitchFamily="34" charset="-122"/>
                <a:ea typeface="微软雅黑" pitchFamily="34" charset="-122"/>
              </a:rPr>
              <a:t>26,000</a:t>
            </a:r>
            <a:r>
              <a:rPr lang="zh-CN" altLang="en-US" sz="1000" dirty="0" smtClean="0">
                <a:solidFill>
                  <a:schemeClr val="tx1">
                    <a:lumMod val="75000"/>
                    <a:lumOff val="25000"/>
                  </a:schemeClr>
                </a:solidFill>
                <a:latin typeface="微软雅黑" pitchFamily="34" charset="-122"/>
                <a:ea typeface="微软雅黑" pitchFamily="34" charset="-122"/>
              </a:rPr>
              <a:t>名员工</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801280"/>
            </a:xfrm>
            <a:prstGeom prst="rect">
              <a:avLst/>
            </a:prstGeom>
            <a:noFill/>
          </p:spPr>
          <p:txBody>
            <a:bodyPr wrap="square" rtlCol="0">
              <a:spAutoFit/>
            </a:bodyPr>
            <a:lstStyle/>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客户需要建立一个数据集成平台，用于收集和分析中国地区销售与市场数据的系统，覆盖客户集团所有旗下品牌</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为适应各种不同的数据访问需求，建立一个用户界面友好、高效、灵活的数据分析平台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管理层需要一种可视化工具，从而可以清晰地跟踪客户的中国关键业绩指标</a:t>
              </a:r>
            </a:p>
            <a:p>
              <a:pPr>
                <a:lnSpc>
                  <a:spcPct val="118000"/>
                </a:lnSpc>
              </a:pPr>
              <a:r>
                <a:rPr lang="en-US" altLang="zh-CN" sz="1000" dirty="0" smtClean="0">
                  <a:solidFill>
                    <a:schemeClr val="tx1">
                      <a:lumMod val="75000"/>
                      <a:lumOff val="25000"/>
                    </a:schemeClr>
                  </a:solidFill>
                  <a:latin typeface="微软雅黑" pitchFamily="34" charset="-122"/>
                  <a:ea typeface="微软雅黑" pitchFamily="34" charset="-122"/>
                </a:rPr>
                <a:t>ERP</a:t>
              </a:r>
              <a:r>
                <a:rPr lang="zh-CN" altLang="en-US" sz="1000" dirty="0" smtClean="0">
                  <a:solidFill>
                    <a:schemeClr val="tx1">
                      <a:lumMod val="75000"/>
                      <a:lumOff val="25000"/>
                    </a:schemeClr>
                  </a:solidFill>
                  <a:latin typeface="微软雅黑" pitchFamily="34" charset="-122"/>
                  <a:ea typeface="微软雅黑" pitchFamily="34" charset="-122"/>
                </a:rPr>
                <a:t>系统和数据平台同步建设，数据结构存在很大不确定性，同时缺乏足够的时间进行系统测试</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任务艰巨：极短的团队组建时间和项目</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开发周期</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沟通挑战：客户和供应商的</a:t>
              </a:r>
              <a:r>
                <a:rPr lang="en-US" altLang="zh-CN" sz="1000" dirty="0" smtClean="0">
                  <a:solidFill>
                    <a:schemeClr val="tx1">
                      <a:lumMod val="75000"/>
                      <a:lumOff val="25000"/>
                    </a:schemeClr>
                  </a:solidFill>
                  <a:latin typeface="微软雅黑" pitchFamily="34" charset="-122"/>
                  <a:ea typeface="微软雅黑" pitchFamily="34" charset="-122"/>
                </a:rPr>
                <a:t>IT</a:t>
              </a:r>
              <a:r>
                <a:rPr lang="zh-CN" altLang="en-US" sz="1000" dirty="0" smtClean="0">
                  <a:solidFill>
                    <a:schemeClr val="tx1">
                      <a:lumMod val="75000"/>
                      <a:lumOff val="25000"/>
                    </a:schemeClr>
                  </a:solidFill>
                  <a:latin typeface="微软雅黑" pitchFamily="34" charset="-122"/>
                  <a:ea typeface="微软雅黑" pitchFamily="34" charset="-122"/>
                </a:rPr>
                <a:t>团队分布在印度、德国以及中国</a:t>
              </a:r>
            </a:p>
          </p:txBody>
        </p:sp>
        <p:sp>
          <p:nvSpPr>
            <p:cNvPr id="124" name="椭圆 123"/>
            <p:cNvSpPr/>
            <p:nvPr/>
          </p:nvSpPr>
          <p:spPr>
            <a:xfrm>
              <a:off x="682544" y="264276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30488" cy="2673552"/>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设计和执行一个</a:t>
                </a:r>
                <a:r>
                  <a:rPr lang="en-US" altLang="zh-CN" sz="1000" dirty="0" smtClean="0">
                    <a:solidFill>
                      <a:schemeClr val="tx1">
                        <a:lumMod val="75000"/>
                        <a:lumOff val="25000"/>
                      </a:schemeClr>
                    </a:solidFill>
                    <a:latin typeface="微软雅黑" pitchFamily="34" charset="-122"/>
                    <a:ea typeface="微软雅黑" pitchFamily="34" charset="-122"/>
                  </a:rPr>
                  <a:t>DW/BI</a:t>
                </a:r>
                <a:r>
                  <a:rPr lang="zh-CN" altLang="en-US" sz="1000" dirty="0" smtClean="0">
                    <a:solidFill>
                      <a:schemeClr val="tx1">
                        <a:lumMod val="75000"/>
                        <a:lumOff val="25000"/>
                      </a:schemeClr>
                    </a:solidFill>
                    <a:latin typeface="微软雅黑" pitchFamily="34" charset="-122"/>
                    <a:ea typeface="微软雅黑" pitchFamily="34" charset="-122"/>
                  </a:rPr>
                  <a:t>方案，能够从客户</a:t>
                </a:r>
                <a:r>
                  <a:rPr lang="en-US" altLang="zh-CN" sz="1000" dirty="0" smtClean="0">
                    <a:solidFill>
                      <a:schemeClr val="tx1">
                        <a:lumMod val="75000"/>
                        <a:lumOff val="25000"/>
                      </a:schemeClr>
                    </a:solidFill>
                    <a:latin typeface="微软雅黑" pitchFamily="34" charset="-122"/>
                    <a:ea typeface="微软雅黑" pitchFamily="34" charset="-122"/>
                  </a:rPr>
                  <a:t>SAP</a:t>
                </a:r>
                <a:r>
                  <a:rPr lang="zh-CN" altLang="en-US" sz="1000" dirty="0" smtClean="0">
                    <a:solidFill>
                      <a:schemeClr val="tx1">
                        <a:lumMod val="75000"/>
                        <a:lumOff val="25000"/>
                      </a:schemeClr>
                    </a:solidFill>
                    <a:latin typeface="微软雅黑" pitchFamily="34" charset="-122"/>
                    <a:ea typeface="微软雅黑" pitchFamily="34" charset="-122"/>
                  </a:rPr>
                  <a:t>系统中提取数据，将其传送到微软</a:t>
                </a:r>
                <a:r>
                  <a:rPr lang="en-US" altLang="zh-CN" sz="1000" dirty="0" smtClean="0">
                    <a:solidFill>
                      <a:schemeClr val="tx1">
                        <a:lumMod val="75000"/>
                        <a:lumOff val="25000"/>
                      </a:schemeClr>
                    </a:solidFill>
                    <a:latin typeface="微软雅黑" pitchFamily="34" charset="-122"/>
                    <a:ea typeface="微软雅黑" pitchFamily="34" charset="-122"/>
                  </a:rPr>
                  <a:t>SQL</a:t>
                </a:r>
                <a:r>
                  <a:rPr lang="zh-CN" altLang="en-US" sz="1000" dirty="0" smtClean="0">
                    <a:solidFill>
                      <a:schemeClr val="tx1">
                        <a:lumMod val="75000"/>
                        <a:lumOff val="25000"/>
                      </a:schemeClr>
                    </a:solidFill>
                    <a:latin typeface="微软雅黑" pitchFamily="34" charset="-122"/>
                    <a:ea typeface="微软雅黑" pitchFamily="34" charset="-122"/>
                  </a:rPr>
                  <a:t>服务器前置数据库，数据抽取过程再将前置数据库中的源数据高效快速地载入本地数据仓库</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生成标准报表和联机分析处理（</a:t>
                </a:r>
                <a:r>
                  <a:rPr lang="en-US" altLang="zh-CN" sz="1000" dirty="0" smtClean="0">
                    <a:solidFill>
                      <a:schemeClr val="tx1">
                        <a:lumMod val="75000"/>
                        <a:lumOff val="25000"/>
                      </a:schemeClr>
                    </a:solidFill>
                    <a:latin typeface="微软雅黑" pitchFamily="34" charset="-122"/>
                    <a:ea typeface="微软雅黑" pitchFamily="34" charset="-122"/>
                  </a:rPr>
                  <a:t>OLAP</a:t>
                </a:r>
                <a:r>
                  <a:rPr lang="zh-CN" altLang="en-US" sz="1000" dirty="0" smtClean="0">
                    <a:solidFill>
                      <a:schemeClr val="tx1">
                        <a:lumMod val="75000"/>
                        <a:lumOff val="25000"/>
                      </a:schemeClr>
                    </a:solidFill>
                    <a:latin typeface="微软雅黑" pitchFamily="34" charset="-122"/>
                    <a:ea typeface="微软雅黑" pitchFamily="34" charset="-122"/>
                  </a:rPr>
                  <a:t>），以满足关键用户和数据分析需求</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设计和实现客户中国区域的管理仪表板，提供给管理人员可视且动态的企业绩效展现</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提供后期技术支持，保证稳定的数据仓库与操作，以支持用户数据需求中不断出现的变化 </a:t>
                </a:r>
              </a:p>
            </p:txBody>
          </p:sp>
          <p:sp>
            <p:nvSpPr>
              <p:cNvPr id="144" name="椭圆 143"/>
              <p:cNvSpPr/>
              <p:nvPr/>
            </p:nvSpPr>
            <p:spPr>
              <a:xfrm>
                <a:off x="682544" y="408598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673552"/>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有效管理和减少资源与沟通的风险</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显著降低开发成本</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客户对于与文思海辉建立的合作关系充满信心</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数据集成：使用</a:t>
                </a:r>
                <a:r>
                  <a:rPr lang="en-US" altLang="zh-CN" sz="1000" dirty="0" smtClean="0">
                    <a:solidFill>
                      <a:schemeClr val="tx1">
                        <a:lumMod val="75000"/>
                        <a:lumOff val="25000"/>
                      </a:schemeClr>
                    </a:solidFill>
                    <a:latin typeface="微软雅黑" pitchFamily="34" charset="-122"/>
                    <a:ea typeface="微软雅黑" pitchFamily="34" charset="-122"/>
                  </a:rPr>
                  <a:t>TIBCO</a:t>
                </a:r>
                <a:r>
                  <a:rPr lang="zh-CN" altLang="en-US" sz="1000" dirty="0" smtClean="0">
                    <a:solidFill>
                      <a:schemeClr val="tx1">
                        <a:lumMod val="75000"/>
                        <a:lumOff val="25000"/>
                      </a:schemeClr>
                    </a:solidFill>
                    <a:latin typeface="微软雅黑" pitchFamily="34" charset="-122"/>
                    <a:ea typeface="微软雅黑" pitchFamily="34" charset="-122"/>
                  </a:rPr>
                  <a:t>将数据移入到</a:t>
                </a:r>
                <a:r>
                  <a:rPr lang="en-US" altLang="zh-CN" sz="1000" dirty="0" smtClean="0">
                    <a:solidFill>
                      <a:schemeClr val="tx1">
                        <a:lumMod val="75000"/>
                        <a:lumOff val="25000"/>
                      </a:schemeClr>
                    </a:solidFill>
                    <a:latin typeface="微软雅黑" pitchFamily="34" charset="-122"/>
                    <a:ea typeface="微软雅黑" pitchFamily="34" charset="-122"/>
                  </a:rPr>
                  <a:t>SQL Server</a:t>
                </a:r>
                <a:r>
                  <a:rPr lang="zh-CN" altLang="en-US" sz="1000" dirty="0" smtClean="0">
                    <a:solidFill>
                      <a:schemeClr val="tx1">
                        <a:lumMod val="75000"/>
                        <a:lumOff val="25000"/>
                      </a:schemeClr>
                    </a:solidFill>
                    <a:latin typeface="微软雅黑" pitchFamily="34" charset="-122"/>
                    <a:ea typeface="微软雅黑" pitchFamily="34" charset="-122"/>
                  </a:rPr>
                  <a:t>服务器前置级数据库</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数据仓库：用</a:t>
                </a:r>
                <a:r>
                  <a:rPr lang="en-US" altLang="zh-CN" sz="1000" dirty="0" smtClean="0">
                    <a:solidFill>
                      <a:schemeClr val="tx1">
                        <a:lumMod val="75000"/>
                        <a:lumOff val="25000"/>
                      </a:schemeClr>
                    </a:solidFill>
                    <a:latin typeface="微软雅黑" pitchFamily="34" charset="-122"/>
                    <a:ea typeface="微软雅黑" pitchFamily="34" charset="-122"/>
                  </a:rPr>
                  <a:t>MS SQL</a:t>
                </a:r>
                <a:r>
                  <a:rPr lang="zh-CN" altLang="en-US" sz="1000" dirty="0" smtClean="0">
                    <a:solidFill>
                      <a:schemeClr val="tx1">
                        <a:lumMod val="75000"/>
                        <a:lumOff val="25000"/>
                      </a:schemeClr>
                    </a:solidFill>
                    <a:latin typeface="微软雅黑" pitchFamily="34" charset="-122"/>
                    <a:ea typeface="微软雅黑" pitchFamily="34" charset="-122"/>
                  </a:rPr>
                  <a:t>服务器</a:t>
                </a:r>
                <a:r>
                  <a:rPr lang="en-US" altLang="zh-CN" sz="1000" dirty="0" smtClean="0">
                    <a:solidFill>
                      <a:schemeClr val="tx1">
                        <a:lumMod val="75000"/>
                        <a:lumOff val="25000"/>
                      </a:schemeClr>
                    </a:solidFill>
                    <a:latin typeface="微软雅黑" pitchFamily="34" charset="-122"/>
                    <a:ea typeface="微软雅黑" pitchFamily="34" charset="-122"/>
                  </a:rPr>
                  <a:t>DTS</a:t>
                </a:r>
                <a:r>
                  <a:rPr lang="zh-CN" altLang="en-US" sz="1000" dirty="0" smtClean="0">
                    <a:solidFill>
                      <a:schemeClr val="tx1">
                        <a:lumMod val="75000"/>
                        <a:lumOff val="25000"/>
                      </a:schemeClr>
                    </a:solidFill>
                    <a:latin typeface="微软雅黑" pitchFamily="34" charset="-122"/>
                    <a:ea typeface="微软雅黑" pitchFamily="34" charset="-122"/>
                  </a:rPr>
                  <a:t>和存储进程来设计</a:t>
                </a:r>
                <a:r>
                  <a:rPr lang="en-US" altLang="zh-CN" sz="1000" dirty="0" smtClean="0">
                    <a:solidFill>
                      <a:schemeClr val="tx1">
                        <a:lumMod val="75000"/>
                        <a:lumOff val="25000"/>
                      </a:schemeClr>
                    </a:solidFill>
                    <a:latin typeface="微软雅黑" pitchFamily="34" charset="-122"/>
                    <a:ea typeface="微软雅黑" pitchFamily="34" charset="-122"/>
                  </a:rPr>
                  <a:t>ETL</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ETL</a:t>
                </a:r>
                <a:r>
                  <a:rPr lang="zh-CN" altLang="en-US" sz="1000" dirty="0" smtClean="0">
                    <a:solidFill>
                      <a:schemeClr val="tx1">
                        <a:lumMod val="75000"/>
                        <a:lumOff val="25000"/>
                      </a:schemeClr>
                    </a:solidFill>
                    <a:latin typeface="微软雅黑" pitchFamily="34" charset="-122"/>
                    <a:ea typeface="微软雅黑" pitchFamily="34" charset="-122"/>
                  </a:rPr>
                  <a:t>过程依赖高效的接口 </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搭建和配置</a:t>
                </a:r>
                <a:r>
                  <a:rPr lang="en-US" altLang="zh-CN" sz="1000" dirty="0" smtClean="0">
                    <a:solidFill>
                      <a:schemeClr val="tx1">
                        <a:lumMod val="75000"/>
                        <a:lumOff val="25000"/>
                      </a:schemeClr>
                    </a:solidFill>
                    <a:latin typeface="微软雅黑" pitchFamily="34" charset="-122"/>
                    <a:ea typeface="微软雅黑" pitchFamily="34" charset="-122"/>
                  </a:rPr>
                  <a:t>COGNOS BI</a:t>
                </a:r>
                <a:r>
                  <a:rPr lang="zh-CN" altLang="en-US" sz="1000" dirty="0" smtClean="0">
                    <a:solidFill>
                      <a:schemeClr val="tx1">
                        <a:lumMod val="75000"/>
                        <a:lumOff val="25000"/>
                      </a:schemeClr>
                    </a:solidFill>
                    <a:latin typeface="微软雅黑" pitchFamily="34" charset="-122"/>
                    <a:ea typeface="微软雅黑" pitchFamily="34" charset="-122"/>
                  </a:rPr>
                  <a:t>服务器，建立适合企业实际发展需求的</a:t>
                </a:r>
                <a:r>
                  <a:rPr lang="en-US" altLang="zh-CN" sz="1000" dirty="0" smtClean="0">
                    <a:solidFill>
                      <a:schemeClr val="tx1">
                        <a:lumMod val="75000"/>
                        <a:lumOff val="25000"/>
                      </a:schemeClr>
                    </a:solidFill>
                    <a:latin typeface="微软雅黑" pitchFamily="34" charset="-122"/>
                    <a:ea typeface="微软雅黑" pitchFamily="34" charset="-122"/>
                  </a:rPr>
                  <a:t>BI</a:t>
                </a:r>
                <a:r>
                  <a:rPr lang="zh-CN" altLang="en-US" sz="1000" dirty="0" smtClean="0">
                    <a:solidFill>
                      <a:schemeClr val="tx1">
                        <a:lumMod val="75000"/>
                        <a:lumOff val="25000"/>
                      </a:schemeClr>
                    </a:solidFill>
                    <a:latin typeface="微软雅黑" pitchFamily="34" charset="-122"/>
                    <a:ea typeface="微软雅黑" pitchFamily="34" charset="-122"/>
                  </a:rPr>
                  <a:t>平台</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成本有效的仪表板方案：生动的动画视频截图及定制的</a:t>
                </a:r>
                <a:r>
                  <a:rPr lang="en-US" altLang="zh-CN" sz="1000" dirty="0" smtClean="0">
                    <a:solidFill>
                      <a:schemeClr val="tx1">
                        <a:lumMod val="75000"/>
                        <a:lumOff val="25000"/>
                      </a:schemeClr>
                    </a:solidFill>
                    <a:latin typeface="微软雅黑" pitchFamily="34" charset="-122"/>
                    <a:ea typeface="微软雅黑" pitchFamily="34" charset="-122"/>
                  </a:rPr>
                  <a:t>ASP.NET</a:t>
                </a:r>
                <a:r>
                  <a:rPr lang="zh-CN" altLang="en-US" sz="1000" dirty="0" smtClean="0">
                    <a:solidFill>
                      <a:schemeClr val="tx1">
                        <a:lumMod val="75000"/>
                        <a:lumOff val="25000"/>
                      </a:schemeClr>
                    </a:solidFill>
                    <a:latin typeface="微软雅黑" pitchFamily="34" charset="-122"/>
                    <a:ea typeface="微软雅黑" pitchFamily="34" charset="-122"/>
                  </a:rPr>
                  <a:t>审批流程 </a:t>
                </a:r>
              </a:p>
            </p:txBody>
          </p:sp>
          <p:sp>
            <p:nvSpPr>
              <p:cNvPr id="161" name="椭圆 160"/>
              <p:cNvSpPr/>
              <p:nvPr/>
            </p:nvSpPr>
            <p:spPr>
              <a:xfrm>
                <a:off x="682544" y="250371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12115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304593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392244" y="34396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106702" y="285750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82261" y="347834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82261" y="402858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82261" y="438577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106702" y="325423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106702" y="425652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106702" y="225709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106702" y="385898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43</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为全球银行提供核心银行系统测试解决方案</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信誉卓越的全球金融服务公司，</a:t>
            </a: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在</a:t>
            </a:r>
            <a:r>
              <a:rPr lang="en-US" altLang="zh-CN" sz="1000" dirty="0" smtClean="0">
                <a:solidFill>
                  <a:schemeClr val="tx1">
                    <a:lumMod val="75000"/>
                    <a:lumOff val="25000"/>
                  </a:schemeClr>
                </a:solidFill>
                <a:latin typeface="微软雅黑" pitchFamily="34" charset="-122"/>
                <a:ea typeface="微软雅黑" pitchFamily="34" charset="-122"/>
              </a:rPr>
              <a:t>100</a:t>
            </a:r>
            <a:r>
              <a:rPr lang="zh-CN" altLang="en-US" sz="1000" dirty="0" smtClean="0">
                <a:solidFill>
                  <a:schemeClr val="tx1">
                    <a:lumMod val="75000"/>
                    <a:lumOff val="25000"/>
                  </a:schemeClr>
                </a:solidFill>
                <a:latin typeface="微软雅黑" pitchFamily="34" charset="-122"/>
                <a:ea typeface="微软雅黑" pitchFamily="34" charset="-122"/>
              </a:rPr>
              <a:t>多个国家拥有超过</a:t>
            </a:r>
            <a:r>
              <a:rPr lang="en-US" altLang="zh-CN" sz="1000" dirty="0" smtClean="0">
                <a:solidFill>
                  <a:schemeClr val="tx1">
                    <a:lumMod val="75000"/>
                    <a:lumOff val="25000"/>
                  </a:schemeClr>
                </a:solidFill>
                <a:latin typeface="微软雅黑" pitchFamily="34" charset="-122"/>
                <a:ea typeface="微软雅黑" pitchFamily="34" charset="-122"/>
              </a:rPr>
              <a:t>2</a:t>
            </a:r>
            <a:r>
              <a:rPr lang="zh-CN" altLang="en-US" sz="1000" dirty="0" smtClean="0">
                <a:solidFill>
                  <a:schemeClr val="tx1">
                    <a:lumMod val="75000"/>
                    <a:lumOff val="25000"/>
                  </a:schemeClr>
                </a:solidFill>
                <a:latin typeface="微软雅黑" pitchFamily="34" charset="-122"/>
                <a:ea typeface="微软雅黑" pitchFamily="34" charset="-122"/>
              </a:rPr>
              <a:t>亿个客户账号。</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673552"/>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需搭建一个涵盖从零售银行、信用卡到资本运作业务的全新金融服务系统</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对于复杂的新系统有极其严格的测试要求</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对于人员的银行业务知识、技术能力和英文沟通能力方面有极高的标准和要求</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客户要将大量复杂的银行业务知识转移给文思海辉团队</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需要离岸测试中心，以便显著节约成本，同时提供灵活、可扩展、可管理、高交付质量的组织</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需要严格的信息安全保障措施和银行及信用卡领域知识</a:t>
              </a:r>
            </a:p>
          </p:txBody>
        </p:sp>
        <p:sp>
          <p:nvSpPr>
            <p:cNvPr id="124" name="椭圆 123"/>
            <p:cNvSpPr/>
            <p:nvPr/>
          </p:nvSpPr>
          <p:spPr>
            <a:xfrm>
              <a:off x="682544" y="250851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473498"/>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快速建立了核心团队，并给予了必要的培训和持续管理</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制定并执行了全面的知识转移计划</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文思海辉负责离岸测试中心的日常管理和维护</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定制化的测试解决方案：测试方法、测试流程、标准、测试案例、模板和文档</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为客户全球系统提供全面的测试服务，包括系统集成测试（</a:t>
                </a:r>
                <a:r>
                  <a:rPr lang="en-US" altLang="zh-CN" sz="1000" dirty="0" smtClean="0">
                    <a:solidFill>
                      <a:schemeClr val="tx1">
                        <a:lumMod val="75000"/>
                        <a:lumOff val="25000"/>
                      </a:schemeClr>
                    </a:solidFill>
                    <a:latin typeface="微软雅黑" pitchFamily="34" charset="-122"/>
                    <a:ea typeface="微软雅黑" pitchFamily="34" charset="-122"/>
                  </a:rPr>
                  <a:t>SIT</a:t>
                </a:r>
                <a:r>
                  <a:rPr lang="zh-CN" altLang="en-US" sz="1000" dirty="0" smtClean="0">
                    <a:solidFill>
                      <a:schemeClr val="tx1">
                        <a:lumMod val="75000"/>
                        <a:lumOff val="25000"/>
                      </a:schemeClr>
                    </a:solidFill>
                    <a:latin typeface="微软雅黑" pitchFamily="34" charset="-122"/>
                    <a:ea typeface="微软雅黑" pitchFamily="34" charset="-122"/>
                  </a:rPr>
                  <a:t>）、客户体验测试（</a:t>
                </a:r>
                <a:r>
                  <a:rPr lang="en-US" altLang="zh-CN" sz="1000" dirty="0" smtClean="0">
                    <a:solidFill>
                      <a:schemeClr val="tx1">
                        <a:lumMod val="75000"/>
                        <a:lumOff val="25000"/>
                      </a:schemeClr>
                    </a:solidFill>
                    <a:latin typeface="微软雅黑" pitchFamily="34" charset="-122"/>
                    <a:ea typeface="微软雅黑" pitchFamily="34" charset="-122"/>
                  </a:rPr>
                  <a:t>UAT</a:t>
                </a:r>
                <a:r>
                  <a:rPr lang="zh-CN" altLang="en-US" sz="1000" dirty="0" smtClean="0">
                    <a:solidFill>
                      <a:schemeClr val="tx1">
                        <a:lumMod val="75000"/>
                        <a:lumOff val="25000"/>
                      </a:schemeClr>
                    </a:solidFill>
                    <a:latin typeface="微软雅黑" pitchFamily="34" charset="-122"/>
                    <a:ea typeface="微软雅黑" pitchFamily="34" charset="-122"/>
                  </a:rPr>
                  <a:t>）业务连续性测试（</a:t>
                </a:r>
                <a:r>
                  <a:rPr lang="en-US" altLang="zh-CN" sz="1000" dirty="0" smtClean="0">
                    <a:solidFill>
                      <a:schemeClr val="tx1">
                        <a:lumMod val="75000"/>
                        <a:lumOff val="25000"/>
                      </a:schemeClr>
                    </a:solidFill>
                    <a:latin typeface="微软雅黑" pitchFamily="34" charset="-122"/>
                    <a:ea typeface="微软雅黑" pitchFamily="34" charset="-122"/>
                  </a:rPr>
                  <a:t>BAU</a:t>
                </a:r>
                <a:r>
                  <a:rPr lang="zh-CN" altLang="en-US" sz="1000" dirty="0" smtClean="0">
                    <a:solidFill>
                      <a:schemeClr val="tx1">
                        <a:lumMod val="75000"/>
                        <a:lumOff val="25000"/>
                      </a:schemeClr>
                    </a:solidFill>
                    <a:latin typeface="微软雅黑" pitchFamily="34" charset="-122"/>
                    <a:ea typeface="微软雅黑" pitchFamily="34" charset="-122"/>
                  </a:rPr>
                  <a:t>）</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文思海辉为客户定制测试开发方法</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和流程</a:t>
                </a:r>
              </a:p>
            </p:txBody>
          </p:sp>
          <p:sp>
            <p:nvSpPr>
              <p:cNvPr id="144" name="椭圆 143"/>
              <p:cNvSpPr/>
              <p:nvPr/>
            </p:nvSpPr>
            <p:spPr>
              <a:xfrm>
                <a:off x="682544" y="251425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412277"/>
            <a:chOff x="3357554" y="2357436"/>
            <a:chExt cx="2588400" cy="3412277"/>
          </a:xfrm>
        </p:grpSpPr>
        <p:grpSp>
          <p:nvGrpSpPr>
            <p:cNvPr id="9" name="组合 154"/>
            <p:cNvGrpSpPr/>
            <p:nvPr/>
          </p:nvGrpSpPr>
          <p:grpSpPr>
            <a:xfrm>
              <a:off x="3357554" y="2357436"/>
              <a:ext cx="2588400" cy="3412277"/>
              <a:chOff x="579423" y="1453746"/>
              <a:chExt cx="2588400" cy="3412277"/>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873607"/>
              </a:xfrm>
              <a:prstGeom prst="rect">
                <a:avLst/>
              </a:prstGeom>
              <a:noFill/>
            </p:spPr>
            <p:txBody>
              <a:bodyPr wrap="square" rtlCol="0">
                <a:spAutoFit/>
              </a:bodyPr>
              <a:lstStyle/>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建立了一个架构合理、有完善管理和项目流程机制的高效离岸测试中心</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团队积累了深厚的银行业务知识和专业技能，并得以不断加强 提升</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满足了客户在信息安全方面的高标准</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有效管理离岸测试中心，并实现经济、高效</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文思海辉后来在支持</a:t>
                </a:r>
                <a:r>
                  <a:rPr lang="en-US" altLang="zh-CN" sz="1000" dirty="0" smtClean="0">
                    <a:solidFill>
                      <a:schemeClr val="tx1">
                        <a:lumMod val="75000"/>
                        <a:lumOff val="25000"/>
                      </a:schemeClr>
                    </a:solidFill>
                    <a:latin typeface="微软雅黑" pitchFamily="34" charset="-122"/>
                    <a:ea typeface="微软雅黑" pitchFamily="34" charset="-122"/>
                  </a:rPr>
                  <a:t>TIBCO</a:t>
                </a:r>
                <a:r>
                  <a:rPr lang="zh-CN" altLang="en-US" sz="1000" dirty="0" smtClean="0">
                    <a:solidFill>
                      <a:schemeClr val="tx1">
                        <a:lumMod val="75000"/>
                        <a:lumOff val="25000"/>
                      </a:schemeClr>
                    </a:solidFill>
                    <a:latin typeface="微软雅黑" pitchFamily="34" charset="-122"/>
                    <a:ea typeface="微软雅黑" pitchFamily="34" charset="-122"/>
                  </a:rPr>
                  <a:t>、基于</a:t>
                </a:r>
                <a:r>
                  <a:rPr lang="en-US" altLang="zh-CN" sz="1000" dirty="0" smtClean="0">
                    <a:solidFill>
                      <a:schemeClr val="tx1">
                        <a:lumMod val="75000"/>
                        <a:lumOff val="25000"/>
                      </a:schemeClr>
                    </a:solidFill>
                    <a:latin typeface="微软雅黑" pitchFamily="34" charset="-122"/>
                    <a:ea typeface="微软雅黑" pitchFamily="34" charset="-122"/>
                  </a:rPr>
                  <a:t>SOA</a:t>
                </a:r>
                <a:r>
                  <a:rPr lang="zh-CN" altLang="en-US" sz="1000" dirty="0" smtClean="0">
                    <a:solidFill>
                      <a:schemeClr val="tx1">
                        <a:lumMod val="75000"/>
                        <a:lumOff val="25000"/>
                      </a:schemeClr>
                    </a:solidFill>
                    <a:latin typeface="微软雅黑" pitchFamily="34" charset="-122"/>
                    <a:ea typeface="微软雅黑" pitchFamily="34" charset="-122"/>
                  </a:rPr>
                  <a:t>的未来核心银行平台方面与客户展开合作 </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软技能的提升：语言能力、沟通、解决问题及领导力 </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文思海辉建立了一个可扩展的团队，拥有超过</a:t>
                </a:r>
                <a:r>
                  <a:rPr lang="en-US" altLang="zh-CN" sz="1000" dirty="0" smtClean="0">
                    <a:solidFill>
                      <a:schemeClr val="tx1">
                        <a:lumMod val="75000"/>
                        <a:lumOff val="25000"/>
                      </a:schemeClr>
                    </a:solidFill>
                    <a:latin typeface="微软雅黑" pitchFamily="34" charset="-122"/>
                    <a:ea typeface="微软雅黑" pitchFamily="34" charset="-122"/>
                  </a:rPr>
                  <a:t>300</a:t>
                </a:r>
                <a:r>
                  <a:rPr lang="zh-CN" altLang="en-US" sz="1000" dirty="0" smtClean="0">
                    <a:solidFill>
                      <a:schemeClr val="tx1">
                        <a:lumMod val="75000"/>
                        <a:lumOff val="25000"/>
                      </a:schemeClr>
                    </a:solidFill>
                    <a:latin typeface="微软雅黑" pitchFamily="34" charset="-122"/>
                    <a:ea typeface="微软雅黑" pitchFamily="34" charset="-122"/>
                  </a:rPr>
                  <a:t>名工程师 </a:t>
                </a:r>
              </a:p>
            </p:txBody>
          </p:sp>
          <p:sp>
            <p:nvSpPr>
              <p:cNvPr id="161" name="椭圆 160"/>
              <p:cNvSpPr/>
              <p:nvPr/>
            </p:nvSpPr>
            <p:spPr>
              <a:xfrm>
                <a:off x="682544" y="250618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285750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93367" y="266044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304593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392244" y="346351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392244" y="404026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106702" y="283377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78723" y="424021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78723" y="364497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106702" y="339885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106702" y="397036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106702" y="434345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44</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为澳大利亚领先的电信公司提供云计算与基础设施解决方案</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一家澳大利亚电信和媒体公司，建设及运营电信网络，</a:t>
            </a: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出售话音、移动、互联网接入和付费电视产品和服务。</a:t>
            </a:r>
          </a:p>
        </p:txBody>
      </p:sp>
      <p:grpSp>
        <p:nvGrpSpPr>
          <p:cNvPr id="2" name="组合 134"/>
          <p:cNvGrpSpPr/>
          <p:nvPr/>
        </p:nvGrpSpPr>
        <p:grpSpPr>
          <a:xfrm>
            <a:off x="579423" y="1400167"/>
            <a:ext cx="2588400" cy="3412277"/>
            <a:chOff x="579423" y="1453746"/>
            <a:chExt cx="2588400" cy="3412277"/>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873607"/>
            </a:xfrm>
            <a:prstGeom prst="rect">
              <a:avLst/>
            </a:prstGeom>
            <a:noFill/>
          </p:spPr>
          <p:txBody>
            <a:bodyPr wrap="square" rtlCol="0">
              <a:spAutoFit/>
            </a:bodyPr>
            <a:lstStyle/>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构建一个基础设施即服务（</a:t>
              </a:r>
              <a:r>
                <a:rPr lang="en-US" altLang="zh-CN" sz="1000" dirty="0" err="1" smtClean="0">
                  <a:solidFill>
                    <a:schemeClr val="tx1">
                      <a:lumMod val="75000"/>
                      <a:lumOff val="25000"/>
                    </a:schemeClr>
                  </a:solidFill>
                  <a:latin typeface="微软雅黑" pitchFamily="34" charset="-122"/>
                  <a:ea typeface="微软雅黑" pitchFamily="34" charset="-122"/>
                </a:rPr>
                <a:t>IaaS</a:t>
              </a:r>
              <a:r>
                <a:rPr lang="zh-CN" altLang="en-US" sz="1000" dirty="0" smtClean="0">
                  <a:solidFill>
                    <a:schemeClr val="tx1">
                      <a:lumMod val="75000"/>
                      <a:lumOff val="25000"/>
                    </a:schemeClr>
                  </a:solidFill>
                  <a:latin typeface="微软雅黑" pitchFamily="34" charset="-122"/>
                  <a:ea typeface="微软雅黑" pitchFamily="34" charset="-122"/>
                </a:rPr>
                <a:t>）云计算。数据中心位于澳大利亚</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需要雄厚的企业云背景和对所管理业务的端到端了解</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快节奏的工作环境以及利益相关者与业务和技术拥有者的密切接触</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电信级业务流程和技术要求</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复杂的工程，涉及解决方案架构师、项目经理、铅环境分析师、业务分析师和技术顾问</a:t>
              </a:r>
            </a:p>
          </p:txBody>
        </p:sp>
        <p:sp>
          <p:nvSpPr>
            <p:cNvPr id="124" name="椭圆 123"/>
            <p:cNvSpPr/>
            <p:nvPr/>
          </p:nvSpPr>
          <p:spPr>
            <a:xfrm>
              <a:off x="682544" y="266864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68034"/>
            <a:chOff x="731823" y="1928808"/>
            <a:chExt cx="2588400" cy="3368034"/>
          </a:xfrm>
        </p:grpSpPr>
        <p:grpSp>
          <p:nvGrpSpPr>
            <p:cNvPr id="7" name="组合 135"/>
            <p:cNvGrpSpPr/>
            <p:nvPr/>
          </p:nvGrpSpPr>
          <p:grpSpPr>
            <a:xfrm>
              <a:off x="731823" y="1928808"/>
              <a:ext cx="2588400" cy="3368034"/>
              <a:chOff x="579423" y="1453746"/>
              <a:chExt cx="2588400" cy="3368034"/>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08832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829364"/>
              </a:xfrm>
              <a:prstGeom prst="rect">
                <a:avLst/>
              </a:prstGeom>
              <a:noFill/>
            </p:spPr>
            <p:txBody>
              <a:bodyPr wrap="square" rtlCol="0">
                <a:spAutoFit/>
              </a:bodyPr>
              <a:lstStyle/>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针对客户的云架构和技术提供敏捷开发</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为</a:t>
                </a:r>
                <a:r>
                  <a:rPr lang="en-US" altLang="zh-CN" sz="1000" dirty="0" smtClean="0">
                    <a:solidFill>
                      <a:schemeClr val="tx1">
                        <a:lumMod val="75000"/>
                        <a:lumOff val="25000"/>
                      </a:schemeClr>
                    </a:solidFill>
                    <a:latin typeface="微软雅黑" pitchFamily="34" charset="-122"/>
                    <a:ea typeface="微软雅黑" pitchFamily="34" charset="-122"/>
                  </a:rPr>
                  <a:t>BSS/OSS</a:t>
                </a:r>
                <a:r>
                  <a:rPr lang="zh-CN" altLang="en-US" sz="1000" dirty="0" smtClean="0">
                    <a:solidFill>
                      <a:schemeClr val="tx1">
                        <a:lumMod val="75000"/>
                        <a:lumOff val="25000"/>
                      </a:schemeClr>
                    </a:solidFill>
                    <a:latin typeface="微软雅黑" pitchFamily="34" charset="-122"/>
                    <a:ea typeface="微软雅黑" pitchFamily="34" charset="-122"/>
                  </a:rPr>
                  <a:t>提供</a:t>
                </a:r>
                <a:r>
                  <a:rPr lang="en-US" altLang="zh-CN" sz="1000" dirty="0" smtClean="0">
                    <a:solidFill>
                      <a:schemeClr val="tx1">
                        <a:lumMod val="75000"/>
                        <a:lumOff val="25000"/>
                      </a:schemeClr>
                    </a:solidFill>
                    <a:latin typeface="微软雅黑" pitchFamily="34" charset="-122"/>
                    <a:ea typeface="微软雅黑" pitchFamily="34" charset="-122"/>
                  </a:rPr>
                  <a:t>Business Objects</a:t>
                </a:r>
                <a:r>
                  <a:rPr lang="zh-CN" altLang="en-US" sz="1000" dirty="0" smtClean="0">
                    <a:solidFill>
                      <a:schemeClr val="tx1">
                        <a:lumMod val="75000"/>
                        <a:lumOff val="25000"/>
                      </a:schemeClr>
                    </a:solidFill>
                    <a:latin typeface="微软雅黑" pitchFamily="34" charset="-122"/>
                    <a:ea typeface="微软雅黑" pitchFamily="34" charset="-122"/>
                  </a:rPr>
                  <a:t>流程框架</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采用水晶报表和</a:t>
                </a:r>
                <a:r>
                  <a:rPr lang="en-US" altLang="zh-CN" sz="1000" dirty="0" smtClean="0">
                    <a:solidFill>
                      <a:schemeClr val="tx1">
                        <a:lumMod val="75000"/>
                        <a:lumOff val="25000"/>
                      </a:schemeClr>
                    </a:solidFill>
                    <a:latin typeface="微软雅黑" pitchFamily="34" charset="-122"/>
                    <a:ea typeface="微软雅黑" pitchFamily="34" charset="-122"/>
                  </a:rPr>
                  <a:t>Business Objects</a:t>
                </a:r>
                <a:r>
                  <a:rPr lang="zh-CN" altLang="en-US" sz="1000" dirty="0" smtClean="0">
                    <a:solidFill>
                      <a:schemeClr val="tx1">
                        <a:lumMod val="75000"/>
                        <a:lumOff val="25000"/>
                      </a:schemeClr>
                    </a:solidFill>
                    <a:latin typeface="微软雅黑" pitchFamily="34" charset="-122"/>
                    <a:ea typeface="微软雅黑" pitchFamily="34" charset="-122"/>
                  </a:rPr>
                  <a:t>为专门托管客户提供服务等级协议（</a:t>
                </a:r>
                <a:r>
                  <a:rPr lang="en-US" altLang="zh-CN" sz="1000" dirty="0" smtClean="0">
                    <a:solidFill>
                      <a:schemeClr val="tx1">
                        <a:lumMod val="75000"/>
                        <a:lumOff val="25000"/>
                      </a:schemeClr>
                    </a:solidFill>
                    <a:latin typeface="微软雅黑" pitchFamily="34" charset="-122"/>
                    <a:ea typeface="微软雅黑" pitchFamily="34" charset="-122"/>
                  </a:rPr>
                  <a:t>SLA</a:t>
                </a:r>
                <a:r>
                  <a:rPr lang="zh-CN" altLang="en-US" sz="1000" dirty="0" smtClean="0">
                    <a:solidFill>
                      <a:schemeClr val="tx1">
                        <a:lumMod val="75000"/>
                        <a:lumOff val="25000"/>
                      </a:schemeClr>
                    </a:solidFill>
                    <a:latin typeface="微软雅黑" pitchFamily="34" charset="-122"/>
                    <a:ea typeface="微软雅黑" pitchFamily="34" charset="-122"/>
                  </a:rPr>
                  <a:t>）报告</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环境构建的测试、集成和管理</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05000"/>
                  </a:lnSpc>
                </a:pPr>
                <a:r>
                  <a:rPr lang="en-US" altLang="zh-CN" sz="1000" dirty="0" err="1" smtClean="0">
                    <a:solidFill>
                      <a:schemeClr val="tx1">
                        <a:lumMod val="75000"/>
                        <a:lumOff val="25000"/>
                      </a:schemeClr>
                    </a:solidFill>
                    <a:latin typeface="微软雅黑" pitchFamily="34" charset="-122"/>
                    <a:ea typeface="微软雅黑" pitchFamily="34" charset="-122"/>
                  </a:rPr>
                  <a:t>Zenoss</a:t>
                </a:r>
                <a:r>
                  <a:rPr lang="zh-CN" altLang="en-US" sz="1000" dirty="0" smtClean="0">
                    <a:solidFill>
                      <a:schemeClr val="tx1">
                        <a:lumMod val="75000"/>
                        <a:lumOff val="25000"/>
                      </a:schemeClr>
                    </a:solidFill>
                    <a:latin typeface="微软雅黑" pitchFamily="34" charset="-122"/>
                    <a:ea typeface="微软雅黑" pitchFamily="34" charset="-122"/>
                  </a:rPr>
                  <a:t>云保障解决方案的开发和实施</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所有基础架构和虚拟化部署的项目管理</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05000"/>
                  </a:lnSpc>
                </a:pPr>
                <a:r>
                  <a:rPr lang="zh-CN" altLang="en-US" sz="1000" dirty="0" smtClean="0">
                    <a:solidFill>
                      <a:schemeClr val="tx1">
                        <a:lumMod val="75000"/>
                        <a:lumOff val="25000"/>
                      </a:schemeClr>
                    </a:solidFill>
                    <a:latin typeface="微软雅黑" pitchFamily="34" charset="-122"/>
                    <a:ea typeface="微软雅黑" pitchFamily="34" charset="-122"/>
                  </a:rPr>
                  <a:t>在云</a:t>
                </a:r>
                <a:r>
                  <a:rPr lang="en-US" altLang="zh-CN" sz="1000" dirty="0" err="1" smtClean="0">
                    <a:solidFill>
                      <a:schemeClr val="tx1">
                        <a:lumMod val="75000"/>
                        <a:lumOff val="25000"/>
                      </a:schemeClr>
                    </a:solidFill>
                    <a:latin typeface="微软雅黑" pitchFamily="34" charset="-122"/>
                    <a:ea typeface="微软雅黑" pitchFamily="34" charset="-122"/>
                  </a:rPr>
                  <a:t>PaaS</a:t>
                </a:r>
                <a:r>
                  <a:rPr lang="zh-CN" altLang="en-US" sz="1000" dirty="0" smtClean="0">
                    <a:solidFill>
                      <a:schemeClr val="tx1">
                        <a:lumMod val="75000"/>
                        <a:lumOff val="25000"/>
                      </a:schemeClr>
                    </a:solidFill>
                    <a:latin typeface="微软雅黑" pitchFamily="34" charset="-122"/>
                    <a:ea typeface="微软雅黑" pitchFamily="34" charset="-122"/>
                  </a:rPr>
                  <a:t>产品的开发和部署中作为主要供应商之一</a:t>
                </a:r>
              </a:p>
            </p:txBody>
          </p:sp>
          <p:sp>
            <p:nvSpPr>
              <p:cNvPr id="144" name="椭圆 143"/>
              <p:cNvSpPr/>
              <p:nvPr/>
            </p:nvSpPr>
            <p:spPr>
              <a:xfrm>
                <a:off x="682544" y="241363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612332"/>
            <a:chOff x="3357554" y="2357436"/>
            <a:chExt cx="2588400" cy="3612332"/>
          </a:xfrm>
        </p:grpSpPr>
        <p:grpSp>
          <p:nvGrpSpPr>
            <p:cNvPr id="9" name="组合 154"/>
            <p:cNvGrpSpPr/>
            <p:nvPr/>
          </p:nvGrpSpPr>
          <p:grpSpPr>
            <a:xfrm>
              <a:off x="3357554" y="2357436"/>
              <a:ext cx="2588400" cy="3612332"/>
              <a:chOff x="579423" y="1453746"/>
              <a:chExt cx="2588400" cy="3612332"/>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3073662"/>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为</a:t>
                </a:r>
                <a:r>
                  <a:rPr lang="en-US" altLang="zh-CN" sz="1000" dirty="0" smtClean="0">
                    <a:solidFill>
                      <a:schemeClr val="tx1">
                        <a:lumMod val="75000"/>
                        <a:lumOff val="25000"/>
                      </a:schemeClr>
                    </a:solidFill>
                    <a:latin typeface="微软雅黑" pitchFamily="34" charset="-122"/>
                    <a:ea typeface="微软雅黑" pitchFamily="34" charset="-122"/>
                  </a:rPr>
                  <a:t>Telstra</a:t>
                </a:r>
                <a:r>
                  <a:rPr lang="zh-CN" altLang="en-US" sz="1000" dirty="0" smtClean="0">
                    <a:solidFill>
                      <a:schemeClr val="tx1">
                        <a:lumMod val="75000"/>
                        <a:lumOff val="25000"/>
                      </a:schemeClr>
                    </a:solidFill>
                    <a:latin typeface="微软雅黑" pitchFamily="34" charset="-122"/>
                    <a:ea typeface="微软雅黑" pitchFamily="34" charset="-122"/>
                  </a:rPr>
                  <a:t>提供云计算技术的思想领导地位，同时为</a:t>
                </a:r>
                <a:r>
                  <a:rPr lang="en-US" altLang="zh-CN" sz="1000" dirty="0" smtClean="0">
                    <a:solidFill>
                      <a:schemeClr val="tx1">
                        <a:lumMod val="75000"/>
                        <a:lumOff val="25000"/>
                      </a:schemeClr>
                    </a:solidFill>
                    <a:latin typeface="微软雅黑" pitchFamily="34" charset="-122"/>
                    <a:ea typeface="微软雅黑" pitchFamily="34" charset="-122"/>
                  </a:rPr>
                  <a:t>Telstra</a:t>
                </a:r>
                <a:r>
                  <a:rPr lang="zh-CN" altLang="en-US" sz="1000" dirty="0" smtClean="0">
                    <a:solidFill>
                      <a:schemeClr val="tx1">
                        <a:lumMod val="75000"/>
                        <a:lumOff val="25000"/>
                      </a:schemeClr>
                    </a:solidFill>
                    <a:latin typeface="微软雅黑" pitchFamily="34" charset="-122"/>
                    <a:ea typeface="微软雅黑" pitchFamily="34" charset="-122"/>
                  </a:rPr>
                  <a:t>云计算合作伙伴提供针对所有产品开发策略的建议，包括思科、</a:t>
                </a:r>
                <a:r>
                  <a:rPr lang="en-US" altLang="zh-CN" sz="1000" dirty="0" smtClean="0">
                    <a:solidFill>
                      <a:schemeClr val="tx1">
                        <a:lumMod val="75000"/>
                        <a:lumOff val="25000"/>
                      </a:schemeClr>
                    </a:solidFill>
                    <a:latin typeface="微软雅黑" pitchFamily="34" charset="-122"/>
                    <a:ea typeface="微软雅黑" pitchFamily="34" charset="-122"/>
                  </a:rPr>
                  <a:t>EMC</a:t>
                </a:r>
                <a:r>
                  <a:rPr lang="zh-CN" altLang="en-US" sz="1000" dirty="0" smtClean="0">
                    <a:solidFill>
                      <a:schemeClr val="tx1">
                        <a:lumMod val="75000"/>
                        <a:lumOff val="25000"/>
                      </a:schemeClr>
                    </a:solidFill>
                    <a:latin typeface="微软雅黑" pitchFamily="34" charset="-122"/>
                    <a:ea typeface="微软雅黑" pitchFamily="34" charset="-122"/>
                  </a:rPr>
                  <a:t>和</a:t>
                </a:r>
                <a:r>
                  <a:rPr lang="en-US" altLang="zh-CN" sz="1000" dirty="0" err="1" smtClean="0">
                    <a:solidFill>
                      <a:schemeClr val="tx1">
                        <a:lumMod val="75000"/>
                        <a:lumOff val="25000"/>
                      </a:schemeClr>
                    </a:solidFill>
                    <a:latin typeface="微软雅黑" pitchFamily="34" charset="-122"/>
                    <a:ea typeface="微软雅黑" pitchFamily="34" charset="-122"/>
                  </a:rPr>
                  <a:t>Vmware</a:t>
                </a:r>
                <a:endParaRPr lang="en-US" altLang="zh-CN"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  </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按时间、按预算成功领导</a:t>
                </a:r>
                <a:r>
                  <a:rPr lang="en-US" altLang="zh-CN" sz="1000" dirty="0" smtClean="0">
                    <a:solidFill>
                      <a:schemeClr val="tx1">
                        <a:lumMod val="75000"/>
                        <a:lumOff val="25000"/>
                      </a:schemeClr>
                    </a:solidFill>
                    <a:latin typeface="微软雅黑" pitchFamily="34" charset="-122"/>
                    <a:ea typeface="微软雅黑" pitchFamily="34" charset="-122"/>
                  </a:rPr>
                  <a:t>Telstra</a:t>
                </a:r>
                <a:r>
                  <a:rPr lang="zh-CN" altLang="en-US" sz="1000" dirty="0" smtClean="0">
                    <a:solidFill>
                      <a:schemeClr val="tx1">
                        <a:lumMod val="75000"/>
                        <a:lumOff val="25000"/>
                      </a:schemeClr>
                    </a:solidFill>
                    <a:latin typeface="微软雅黑" pitchFamily="34" charset="-122"/>
                    <a:ea typeface="微软雅黑" pitchFamily="34" charset="-122"/>
                  </a:rPr>
                  <a:t>云计算举措</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解决方案与客户的核心流程高度吻合，具有高度可扩展性 </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文思海辉提供</a:t>
                </a:r>
                <a:r>
                  <a:rPr lang="en-US" altLang="zh-CN" sz="1000" dirty="0" err="1" smtClean="0">
                    <a:solidFill>
                      <a:schemeClr val="tx1">
                        <a:lumMod val="75000"/>
                        <a:lumOff val="25000"/>
                      </a:schemeClr>
                    </a:solidFill>
                    <a:latin typeface="微软雅黑" pitchFamily="34" charset="-122"/>
                    <a:ea typeface="微软雅黑" pitchFamily="34" charset="-122"/>
                  </a:rPr>
                  <a:t>Vmware</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Business Objects</a:t>
                </a:r>
                <a:r>
                  <a:rPr lang="zh-CN" altLang="en-US" sz="1000" dirty="0" smtClean="0">
                    <a:solidFill>
                      <a:schemeClr val="tx1">
                        <a:lumMod val="75000"/>
                        <a:lumOff val="25000"/>
                      </a:schemeClr>
                    </a:solidFill>
                    <a:latin typeface="微软雅黑" pitchFamily="34" charset="-122"/>
                    <a:ea typeface="微软雅黑" pitchFamily="34" charset="-122"/>
                  </a:rPr>
                  <a:t>和</a:t>
                </a:r>
                <a:r>
                  <a:rPr lang="en-US" altLang="zh-CN" sz="1000" dirty="0" err="1" smtClean="0">
                    <a:solidFill>
                      <a:schemeClr val="tx1">
                        <a:lumMod val="75000"/>
                        <a:lumOff val="25000"/>
                      </a:schemeClr>
                    </a:solidFill>
                    <a:latin typeface="微软雅黑" pitchFamily="34" charset="-122"/>
                    <a:ea typeface="微软雅黑" pitchFamily="34" charset="-122"/>
                  </a:rPr>
                  <a:t>Zenoss</a:t>
                </a:r>
                <a:r>
                  <a:rPr lang="zh-CN" altLang="en-US" sz="1000" dirty="0" smtClean="0">
                    <a:solidFill>
                      <a:schemeClr val="tx1">
                        <a:lumMod val="75000"/>
                        <a:lumOff val="25000"/>
                      </a:schemeClr>
                    </a:solidFill>
                    <a:latin typeface="微软雅黑" pitchFamily="34" charset="-122"/>
                    <a:ea typeface="微软雅黑" pitchFamily="34" charset="-122"/>
                  </a:rPr>
                  <a:t>咨询</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61" name="椭圆 160"/>
              <p:cNvSpPr/>
              <p:nvPr/>
            </p:nvSpPr>
            <p:spPr>
              <a:xfrm>
                <a:off x="682544" y="310589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18657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93367" y="442932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282299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392244" y="37925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392244" y="410663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106702" y="365213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78723" y="375807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78723" y="414114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385862" y="346594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106702" y="424951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45</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为服务器和桌面虚拟化解决方案领导者提供研发服务</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文思海辉是客户唯一的中国供应商。文思海辉在北京和无锡为客户运营</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a:t>
            </a:r>
          </a:p>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拥有超过</a:t>
            </a:r>
            <a:r>
              <a:rPr lang="en-US" altLang="zh-CN" sz="1000" dirty="0" smtClean="0">
                <a:solidFill>
                  <a:schemeClr val="tx1">
                    <a:lumMod val="75000"/>
                    <a:lumOff val="25000"/>
                  </a:schemeClr>
                </a:solidFill>
                <a:latin typeface="微软雅黑" pitchFamily="34" charset="-122"/>
                <a:ea typeface="微软雅黑" pitchFamily="34" charset="-122"/>
              </a:rPr>
              <a:t>300</a:t>
            </a:r>
            <a:r>
              <a:rPr lang="zh-CN" altLang="en-US" sz="1000" dirty="0" smtClean="0">
                <a:solidFill>
                  <a:schemeClr val="tx1">
                    <a:lumMod val="75000"/>
                    <a:lumOff val="25000"/>
                  </a:schemeClr>
                </a:solidFill>
                <a:latin typeface="微软雅黑" pitchFamily="34" charset="-122"/>
                <a:ea typeface="微软雅黑" pitchFamily="34" charset="-122"/>
              </a:rPr>
              <a:t>名专业服务人员，提供丰富的解决方案组合。</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0281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788969"/>
            </a:xfrm>
            <a:prstGeom prst="rect">
              <a:avLst/>
            </a:prstGeom>
            <a:noFill/>
          </p:spPr>
          <p:txBody>
            <a:bodyPr wrap="square" rtlCol="0">
              <a:spAutoFit/>
            </a:bodyPr>
            <a:lstStyle/>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为美国、英国、印度、日本和中国的许多客户的研发部门提供服务，拥有深厚的虚拟化领域知识</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客户需要灵活的资源池和具有竞争力的成本模型，尽可能充分地利用</a:t>
              </a:r>
              <a:r>
                <a:rPr lang="en-US" altLang="zh-CN" sz="1000" dirty="0" smtClean="0">
                  <a:solidFill>
                    <a:schemeClr val="tx1">
                      <a:lumMod val="75000"/>
                      <a:lumOff val="25000"/>
                    </a:schemeClr>
                  </a:solidFill>
                  <a:latin typeface="微软雅黑" pitchFamily="34" charset="-122"/>
                  <a:ea typeface="微软雅黑" pitchFamily="34" charset="-122"/>
                </a:rPr>
                <a:t>1</a:t>
              </a:r>
              <a:r>
                <a:rPr lang="zh-CN" altLang="en-US" sz="1000" dirty="0" smtClean="0">
                  <a:solidFill>
                    <a:schemeClr val="tx1">
                      <a:lumMod val="75000"/>
                      <a:lumOff val="25000"/>
                    </a:schemeClr>
                  </a:solidFill>
                  <a:latin typeface="微软雅黑" pitchFamily="34" charset="-122"/>
                  <a:ea typeface="微软雅黑" pitchFamily="34" charset="-122"/>
                </a:rPr>
                <a:t>级和</a:t>
              </a:r>
              <a:r>
                <a:rPr lang="en-US" altLang="zh-CN" sz="1000" dirty="0" smtClean="0">
                  <a:solidFill>
                    <a:schemeClr val="tx1">
                      <a:lumMod val="75000"/>
                      <a:lumOff val="25000"/>
                    </a:schemeClr>
                  </a:solidFill>
                  <a:latin typeface="微软雅黑" pitchFamily="34" charset="-122"/>
                  <a:ea typeface="微软雅黑" pitchFamily="34" charset="-122"/>
                </a:rPr>
                <a:t>2</a:t>
              </a:r>
              <a:r>
                <a:rPr lang="zh-CN" altLang="en-US" sz="1000" dirty="0" smtClean="0">
                  <a:solidFill>
                    <a:schemeClr val="tx1">
                      <a:lumMod val="75000"/>
                      <a:lumOff val="25000"/>
                    </a:schemeClr>
                  </a:solidFill>
                  <a:latin typeface="微软雅黑" pitchFamily="34" charset="-122"/>
                  <a:ea typeface="微软雅黑" pitchFamily="34" charset="-122"/>
                </a:rPr>
                <a:t>级城市的地理位置优势</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利用文思海辉的能力提升客户的研发工作效率，例如敏捷开发、云计算和测试自动化</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配合客户的云战略，开展联合投资</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当前以及未来，中国是世界上最大的虚拟化市场</a:t>
              </a:r>
            </a:p>
          </p:txBody>
        </p:sp>
        <p:sp>
          <p:nvSpPr>
            <p:cNvPr id="124" name="椭圆 123"/>
            <p:cNvSpPr/>
            <p:nvPr/>
          </p:nvSpPr>
          <p:spPr>
            <a:xfrm>
              <a:off x="682544" y="276219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1473224"/>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文思海辉</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在产品测试、可持续工程以及专业化服务方面构建了强大的虚拟化能力</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提供广泛的服务，包括</a:t>
                </a:r>
                <a:r>
                  <a:rPr lang="en-US" altLang="zh-CN" sz="1000" dirty="0" smtClean="0">
                    <a:solidFill>
                      <a:schemeClr val="tx1">
                        <a:lumMod val="75000"/>
                        <a:lumOff val="25000"/>
                      </a:schemeClr>
                    </a:solidFill>
                    <a:latin typeface="微软雅黑" pitchFamily="34" charset="-122"/>
                    <a:ea typeface="微软雅黑" pitchFamily="34" charset="-122"/>
                  </a:rPr>
                  <a:t>PDS</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SPT</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PGS</a:t>
                </a:r>
                <a:r>
                  <a:rPr lang="zh-CN" altLang="en-US" sz="1000" dirty="0" smtClean="0">
                    <a:solidFill>
                      <a:schemeClr val="tx1">
                        <a:lumMod val="75000"/>
                        <a:lumOff val="25000"/>
                      </a:schemeClr>
                    </a:solidFill>
                    <a:latin typeface="微软雅黑" pitchFamily="34" charset="-122"/>
                    <a:ea typeface="微软雅黑" pitchFamily="34" charset="-122"/>
                  </a:rPr>
                  <a:t>和</a:t>
                </a:r>
                <a:r>
                  <a:rPr lang="en-US" altLang="zh-CN" sz="1000" dirty="0" smtClean="0">
                    <a:solidFill>
                      <a:schemeClr val="tx1">
                        <a:lumMod val="75000"/>
                        <a:lumOff val="25000"/>
                      </a:schemeClr>
                    </a:solidFill>
                    <a:latin typeface="微软雅黑" pitchFamily="34" charset="-122"/>
                    <a:ea typeface="微软雅黑" pitchFamily="34" charset="-122"/>
                  </a:rPr>
                  <a:t>PS</a:t>
                </a:r>
                <a:r>
                  <a:rPr lang="zh-CN" altLang="en-US" sz="1000" dirty="0" smtClean="0">
                    <a:solidFill>
                      <a:schemeClr val="tx1">
                        <a:lumMod val="75000"/>
                        <a:lumOff val="25000"/>
                      </a:schemeClr>
                    </a:solidFill>
                    <a:latin typeface="微软雅黑" pitchFamily="34" charset="-122"/>
                    <a:ea typeface="微软雅黑" pitchFamily="34" charset="-122"/>
                  </a:rPr>
                  <a:t>咨询</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44" name="椭圆 143"/>
              <p:cNvSpPr/>
              <p:nvPr/>
            </p:nvSpPr>
            <p:spPr>
              <a:xfrm>
                <a:off x="682544" y="290021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1273169"/>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文思海辉</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的员工与客户的研发团队的并肩协作，拥有共同的职业目标，共同发展</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文思海辉与客户合作，建立专业服务中心，最终为客户提供技术演示</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培训中心</a:t>
                </a:r>
              </a:p>
            </p:txBody>
          </p:sp>
          <p:sp>
            <p:nvSpPr>
              <p:cNvPr id="161" name="椭圆 160"/>
              <p:cNvSpPr/>
              <p:nvPr/>
            </p:nvSpPr>
            <p:spPr>
              <a:xfrm>
                <a:off x="682544" y="291108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37482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74593" y="4043826"/>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68788" y="439462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46</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为虚拟化软件领导者提供离岸开发中心</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6980452"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一家软件开发商，虚拟化市场的全球领导者。专业技能：</a:t>
            </a:r>
            <a:r>
              <a:rPr lang="en-US" altLang="zh-CN" sz="1000" dirty="0" smtClean="0">
                <a:solidFill>
                  <a:schemeClr val="tx1">
                    <a:lumMod val="75000"/>
                    <a:lumOff val="25000"/>
                  </a:schemeClr>
                </a:solidFill>
                <a:latin typeface="微软雅黑" pitchFamily="34" charset="-122"/>
                <a:ea typeface="微软雅黑" pitchFamily="34" charset="-122"/>
              </a:rPr>
              <a:t>Linux</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Perl</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Perforce</a:t>
            </a:r>
            <a:r>
              <a:rPr lang="zh-CN" altLang="en-US" sz="1000" dirty="0" smtClean="0">
                <a:solidFill>
                  <a:schemeClr val="tx1">
                    <a:lumMod val="75000"/>
                    <a:lumOff val="25000"/>
                  </a:schemeClr>
                </a:solidFill>
                <a:latin typeface="微软雅黑" pitchFamily="34" charset="-122"/>
                <a:ea typeface="微软雅黑" pitchFamily="34" charset="-122"/>
              </a:rPr>
              <a:t>、虚拟化、测试和本地化工程技术能力、</a:t>
            </a:r>
            <a:r>
              <a:rPr lang="en-US" altLang="zh-CN" sz="1000" dirty="0" smtClean="0">
                <a:solidFill>
                  <a:schemeClr val="tx1">
                    <a:lumMod val="75000"/>
                    <a:lumOff val="25000"/>
                  </a:schemeClr>
                </a:solidFill>
                <a:latin typeface="微软雅黑" pitchFamily="34" charset="-122"/>
                <a:ea typeface="微软雅黑" pitchFamily="34" charset="-122"/>
              </a:rPr>
              <a:t>SAN</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err="1" smtClean="0">
                <a:solidFill>
                  <a:schemeClr val="tx1">
                    <a:lumMod val="75000"/>
                    <a:lumOff val="25000"/>
                  </a:schemeClr>
                </a:solidFill>
                <a:latin typeface="微软雅黑" pitchFamily="34" charset="-122"/>
                <a:ea typeface="微软雅黑" pitchFamily="34" charset="-122"/>
              </a:rPr>
              <a:t>iSCSI</a:t>
            </a:r>
            <a:r>
              <a:rPr lang="zh-CN" altLang="en-US" sz="1000" dirty="0" smtClean="0">
                <a:solidFill>
                  <a:schemeClr val="tx1">
                    <a:lumMod val="75000"/>
                    <a:lumOff val="25000"/>
                  </a:schemeClr>
                </a:solidFill>
                <a:latin typeface="微软雅黑" pitchFamily="34" charset="-122"/>
                <a:ea typeface="微软雅黑" pitchFamily="34" charset="-122"/>
              </a:rPr>
              <a:t>、</a:t>
            </a:r>
            <a:r>
              <a:rPr lang="en-US" altLang="zh-CN" sz="1000" dirty="0" smtClean="0">
                <a:solidFill>
                  <a:schemeClr val="tx1">
                    <a:lumMod val="75000"/>
                    <a:lumOff val="25000"/>
                  </a:schemeClr>
                </a:solidFill>
                <a:latin typeface="微软雅黑" pitchFamily="34" charset="-122"/>
                <a:ea typeface="微软雅黑" pitchFamily="34" charset="-122"/>
              </a:rPr>
              <a:t>FC</a:t>
            </a:r>
            <a:r>
              <a:rPr lang="zh-CN" altLang="en-US" sz="1000" dirty="0" smtClean="0">
                <a:solidFill>
                  <a:schemeClr val="tx1">
                    <a:lumMod val="75000"/>
                    <a:lumOff val="25000"/>
                  </a:schemeClr>
                </a:solidFill>
                <a:latin typeface="微软雅黑" pitchFamily="34" charset="-122"/>
                <a:ea typeface="微软雅黑" pitchFamily="34" charset="-122"/>
              </a:rPr>
              <a:t>。语言：中文、英文、日语、德语、法语。范围：</a:t>
            </a:r>
            <a:r>
              <a:rPr lang="en-US" altLang="zh-CN" sz="1000" dirty="0" smtClean="0">
                <a:solidFill>
                  <a:schemeClr val="tx1">
                    <a:lumMod val="75000"/>
                    <a:lumOff val="25000"/>
                  </a:schemeClr>
                </a:solidFill>
                <a:latin typeface="微软雅黑" pitchFamily="34" charset="-122"/>
                <a:ea typeface="微软雅黑" pitchFamily="34" charset="-122"/>
              </a:rPr>
              <a:t>2007</a:t>
            </a:r>
            <a:r>
              <a:rPr lang="zh-CN" altLang="en-US" sz="1000" dirty="0" smtClean="0">
                <a:solidFill>
                  <a:schemeClr val="tx1">
                    <a:lumMod val="75000"/>
                    <a:lumOff val="25000"/>
                  </a:schemeClr>
                </a:solidFill>
                <a:latin typeface="微软雅黑" pitchFamily="34" charset="-122"/>
                <a:ea typeface="微软雅黑" pitchFamily="34" charset="-122"/>
              </a:rPr>
              <a:t>年</a:t>
            </a:r>
            <a:r>
              <a:rPr lang="en-US" altLang="zh-CN" sz="1000" dirty="0" smtClean="0">
                <a:solidFill>
                  <a:schemeClr val="tx1">
                    <a:lumMod val="75000"/>
                    <a:lumOff val="25000"/>
                  </a:schemeClr>
                </a:solidFill>
                <a:latin typeface="微软雅黑" pitchFamily="34" charset="-122"/>
                <a:ea typeface="微软雅黑" pitchFamily="34" charset="-122"/>
              </a:rPr>
              <a:t>8</a:t>
            </a:r>
            <a:r>
              <a:rPr lang="zh-CN" altLang="en-US" sz="1000" dirty="0" smtClean="0">
                <a:solidFill>
                  <a:schemeClr val="tx1">
                    <a:lumMod val="75000"/>
                    <a:lumOff val="25000"/>
                  </a:schemeClr>
                </a:solidFill>
                <a:latin typeface="微软雅黑" pitchFamily="34" charset="-122"/>
                <a:ea typeface="微软雅黑" pitchFamily="34" charset="-122"/>
              </a:rPr>
              <a:t>月开始，正在进行，</a:t>
            </a:r>
            <a:r>
              <a:rPr lang="en-US" altLang="zh-CN" sz="1000" dirty="0" smtClean="0">
                <a:solidFill>
                  <a:schemeClr val="tx1">
                    <a:lumMod val="75000"/>
                    <a:lumOff val="25000"/>
                  </a:schemeClr>
                </a:solidFill>
                <a:latin typeface="微软雅黑" pitchFamily="34" charset="-122"/>
                <a:ea typeface="微软雅黑" pitchFamily="34" charset="-122"/>
              </a:rPr>
              <a:t>100</a:t>
            </a:r>
            <a:r>
              <a:rPr lang="zh-CN" altLang="en-US" sz="1000" dirty="0" smtClean="0">
                <a:solidFill>
                  <a:schemeClr val="tx1">
                    <a:lumMod val="75000"/>
                    <a:lumOff val="25000"/>
                  </a:schemeClr>
                </a:solidFill>
                <a:latin typeface="微软雅黑" pitchFamily="34" charset="-122"/>
                <a:ea typeface="微软雅黑" pitchFamily="34" charset="-122"/>
              </a:rPr>
              <a:t>人规模</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473498"/>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客户寻求建立中国研发中心来借力中国研发人才 ，需要合作伙伴能快速组建高素质的工程师团队</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工程师需要掌握最新的关于虚拟化和存储领域的前沿技术</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团队成员需要较强的使用英语和其他外语进行沟通的能力</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的大量角色和任务需要强有力的领导能力、沟通技巧和高效的管理架构</a:t>
              </a:r>
            </a:p>
          </p:txBody>
        </p:sp>
        <p:sp>
          <p:nvSpPr>
            <p:cNvPr id="124" name="椭圆 123"/>
            <p:cNvSpPr/>
            <p:nvPr/>
          </p:nvSpPr>
          <p:spPr>
            <a:xfrm>
              <a:off x="682544" y="290264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575449"/>
              </a:xfrm>
              <a:prstGeom prst="rect">
                <a:avLst/>
              </a:prstGeom>
              <a:noFill/>
            </p:spPr>
            <p:txBody>
              <a:bodyPr wrap="square" rtlCol="0">
                <a:spAutoFit/>
              </a:bodyPr>
              <a:lstStyle/>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文思海辉</a:t>
                </a:r>
                <a:r>
                  <a:rPr lang="en-US" altLang="zh-CN" sz="1000" dirty="0" smtClean="0">
                    <a:solidFill>
                      <a:schemeClr val="tx1">
                        <a:lumMod val="75000"/>
                        <a:lumOff val="25000"/>
                      </a:schemeClr>
                    </a:solidFill>
                    <a:latin typeface="微软雅黑" pitchFamily="34" charset="-122"/>
                    <a:ea typeface="微软雅黑" pitchFamily="34" charset="-122"/>
                  </a:rPr>
                  <a:t>2007</a:t>
                </a:r>
                <a:r>
                  <a:rPr lang="zh-CN" altLang="en-US" sz="1000" dirty="0" smtClean="0">
                    <a:solidFill>
                      <a:schemeClr val="tx1">
                        <a:lumMod val="75000"/>
                        <a:lumOff val="25000"/>
                      </a:schemeClr>
                    </a:solidFill>
                    <a:latin typeface="微软雅黑" pitchFamily="34" charset="-122"/>
                    <a:ea typeface="微软雅黑" pitchFamily="34" charset="-122"/>
                  </a:rPr>
                  <a:t>年</a:t>
                </a:r>
                <a:r>
                  <a:rPr lang="en-US" altLang="zh-CN" sz="1000" dirty="0" smtClean="0">
                    <a:solidFill>
                      <a:schemeClr val="tx1">
                        <a:lumMod val="75000"/>
                        <a:lumOff val="25000"/>
                      </a:schemeClr>
                    </a:solidFill>
                    <a:latin typeface="微软雅黑" pitchFamily="34" charset="-122"/>
                    <a:ea typeface="微软雅黑" pitchFamily="34" charset="-122"/>
                  </a:rPr>
                  <a:t>8</a:t>
                </a:r>
                <a:r>
                  <a:rPr lang="zh-CN" altLang="en-US" sz="1000" dirty="0" smtClean="0">
                    <a:solidFill>
                      <a:schemeClr val="tx1">
                        <a:lumMod val="75000"/>
                        <a:lumOff val="25000"/>
                      </a:schemeClr>
                    </a:solidFill>
                    <a:latin typeface="微软雅黑" pitchFamily="34" charset="-122"/>
                    <a:ea typeface="微软雅黑" pitchFamily="34" charset="-122"/>
                  </a:rPr>
                  <a:t>月开始测试服务，目前已经成为该客户最大的中国研发服务供应商</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利用先进的技术和基于流程的管理方法，确保为新的</a:t>
                </a:r>
                <a:r>
                  <a:rPr lang="en-US" altLang="zh-CN" sz="1000" dirty="0" smtClean="0">
                    <a:solidFill>
                      <a:schemeClr val="tx1">
                        <a:lumMod val="75000"/>
                        <a:lumOff val="25000"/>
                      </a:schemeClr>
                    </a:solidFill>
                    <a:latin typeface="微软雅黑" pitchFamily="34" charset="-122"/>
                    <a:ea typeface="微软雅黑" pitchFamily="34" charset="-122"/>
                  </a:rPr>
                  <a:t>ODC</a:t>
                </a:r>
                <a:r>
                  <a:rPr lang="zh-CN" altLang="en-US" sz="1000" dirty="0" smtClean="0">
                    <a:solidFill>
                      <a:schemeClr val="tx1">
                        <a:lumMod val="75000"/>
                        <a:lumOff val="25000"/>
                      </a:schemeClr>
                    </a:solidFill>
                    <a:latin typeface="微软雅黑" pitchFamily="34" charset="-122"/>
                    <a:ea typeface="微软雅黑" pitchFamily="34" charset="-122"/>
                  </a:rPr>
                  <a:t>设施提供高级别的安全性</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与客户密切合作，针对客户的最新旗舰产品（虚拟化基础设施产品线），进行知识转移和工程师培训</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组建有经验的团队来执行：</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功能化测试、回归测试、发布试车测试 </a:t>
                </a:r>
                <a:r>
                  <a:rPr lang="en-US" altLang="zh-CN" sz="1000" dirty="0" smtClean="0">
                    <a:solidFill>
                      <a:schemeClr val="tx1">
                        <a:lumMod val="75000"/>
                        <a:lumOff val="25000"/>
                      </a:schemeClr>
                    </a:solidFill>
                    <a:latin typeface="微软雅黑" pitchFamily="34" charset="-122"/>
                    <a:ea typeface="微软雅黑" pitchFamily="34" charset="-122"/>
                  </a:rPr>
                  <a:t>(BAT)</a:t>
                </a:r>
                <a:r>
                  <a:rPr lang="zh-CN" altLang="en-US" sz="1000" dirty="0" smtClean="0">
                    <a:solidFill>
                      <a:schemeClr val="tx1">
                        <a:lumMod val="75000"/>
                        <a:lumOff val="25000"/>
                      </a:schemeClr>
                    </a:solidFill>
                    <a:latin typeface="微软雅黑" pitchFamily="34" charset="-122"/>
                    <a:ea typeface="微软雅黑" pitchFamily="34" charset="-122"/>
                  </a:rPr>
                  <a:t>、本地化（</a:t>
                </a:r>
                <a:r>
                  <a:rPr lang="en-US" altLang="zh-CN" sz="1000" dirty="0" smtClean="0">
                    <a:solidFill>
                      <a:schemeClr val="tx1">
                        <a:lumMod val="75000"/>
                        <a:lumOff val="25000"/>
                      </a:schemeClr>
                    </a:solidFill>
                    <a:latin typeface="微软雅黑" pitchFamily="34" charset="-122"/>
                    <a:ea typeface="微软雅黑" pitchFamily="34" charset="-122"/>
                  </a:rPr>
                  <a:t>L10N</a:t>
                </a:r>
                <a:r>
                  <a:rPr lang="zh-CN" altLang="en-US" sz="1000" dirty="0" smtClean="0">
                    <a:solidFill>
                      <a:schemeClr val="tx1">
                        <a:lumMod val="75000"/>
                        <a:lumOff val="25000"/>
                      </a:schemeClr>
                    </a:solidFill>
                    <a:latin typeface="微软雅黑" pitchFamily="34" charset="-122"/>
                    <a:ea typeface="微软雅黑" pitchFamily="34" charset="-122"/>
                  </a:rPr>
                  <a:t>）测试、国际化（</a:t>
                </a:r>
                <a:r>
                  <a:rPr lang="en-US" altLang="zh-CN" sz="1000" dirty="0" smtClean="0">
                    <a:solidFill>
                      <a:schemeClr val="tx1">
                        <a:lumMod val="75000"/>
                        <a:lumOff val="25000"/>
                      </a:schemeClr>
                    </a:solidFill>
                    <a:latin typeface="微软雅黑" pitchFamily="34" charset="-122"/>
                    <a:ea typeface="微软雅黑" pitchFamily="34" charset="-122"/>
                  </a:rPr>
                  <a:t>I18N</a:t>
                </a:r>
                <a:r>
                  <a:rPr lang="zh-CN" altLang="en-US" sz="1000" dirty="0" smtClean="0">
                    <a:solidFill>
                      <a:schemeClr val="tx1">
                        <a:lumMod val="75000"/>
                        <a:lumOff val="25000"/>
                      </a:schemeClr>
                    </a:solidFill>
                    <a:latin typeface="微软雅黑" pitchFamily="34" charset="-122"/>
                    <a:ea typeface="微软雅黑" pitchFamily="34" charset="-122"/>
                  </a:rPr>
                  <a:t>）测试</a:t>
                </a:r>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1873333"/>
              </a:xfrm>
              <a:prstGeom prst="rect">
                <a:avLst/>
              </a:prstGeom>
              <a:noFill/>
            </p:spPr>
            <p:txBody>
              <a:bodyPr wrap="square" rtlCol="0">
                <a:spAutoFit/>
              </a:bodyPr>
              <a:lstStyle/>
              <a:p>
                <a:pPr>
                  <a:lnSpc>
                    <a:spcPct val="130000"/>
                  </a:lnSpc>
                </a:pPr>
                <a:r>
                  <a:rPr lang="en-US" altLang="zh-CN" sz="1000" dirty="0" smtClean="0">
                    <a:solidFill>
                      <a:schemeClr val="tx1">
                        <a:lumMod val="75000"/>
                        <a:lumOff val="25000"/>
                      </a:schemeClr>
                    </a:solidFill>
                    <a:latin typeface="微软雅黑" pitchFamily="34" charset="-122"/>
                    <a:ea typeface="微软雅黑" pitchFamily="34" charset="-122"/>
                  </a:rPr>
                  <a:t>2007</a:t>
                </a:r>
                <a:r>
                  <a:rPr lang="zh-CN" altLang="en-US" sz="1000" dirty="0" smtClean="0">
                    <a:solidFill>
                      <a:schemeClr val="tx1">
                        <a:lumMod val="75000"/>
                        <a:lumOff val="25000"/>
                      </a:schemeClr>
                    </a:solidFill>
                    <a:latin typeface="微软雅黑" pitchFamily="34" charset="-122"/>
                    <a:ea typeface="微软雅黑" pitchFamily="34" charset="-122"/>
                  </a:rPr>
                  <a:t>年</a:t>
                </a:r>
                <a:r>
                  <a:rPr lang="en-US" altLang="zh-CN" sz="1000" dirty="0" smtClean="0">
                    <a:solidFill>
                      <a:schemeClr val="tx1">
                        <a:lumMod val="75000"/>
                        <a:lumOff val="25000"/>
                      </a:schemeClr>
                    </a:solidFill>
                    <a:latin typeface="微软雅黑" pitchFamily="34" charset="-122"/>
                    <a:ea typeface="微软雅黑" pitchFamily="34" charset="-122"/>
                  </a:rPr>
                  <a:t>8</a:t>
                </a:r>
                <a:r>
                  <a:rPr lang="zh-CN" altLang="en-US" sz="1000" dirty="0" smtClean="0">
                    <a:solidFill>
                      <a:schemeClr val="tx1">
                        <a:lumMod val="75000"/>
                        <a:lumOff val="25000"/>
                      </a:schemeClr>
                    </a:solidFill>
                    <a:latin typeface="微软雅黑" pitchFamily="34" charset="-122"/>
                    <a:ea typeface="微软雅黑" pitchFamily="34" charset="-122"/>
                  </a:rPr>
                  <a:t>月从零开始，文思海辉成为了客户最大的中国研发服务供应商</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通过有效地员工管理，使得员工与客户紧密顺畅合作，非常愿意在研发中心中继续自己的职业发展</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持续的良好合作使得文思和客户正在不断加深在更多产品线上的合作</a:t>
                </a:r>
              </a:p>
            </p:txBody>
          </p:sp>
          <p:sp>
            <p:nvSpPr>
              <p:cNvPr id="161" name="椭圆 160"/>
              <p:cNvSpPr/>
              <p:nvPr/>
            </p:nvSpPr>
            <p:spPr>
              <a:xfrm>
                <a:off x="682544" y="271420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44625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93367" y="262148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392244" y="319987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392244" y="375807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82449" y="404607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106702" y="345439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47</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为家谱组织提供数码化解决方案</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699323"/>
            <a:ext cx="5980320" cy="526811"/>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客户拥有世界上最大的家族历史在线资源，拥有数百万付费用户。客户于</a:t>
            </a:r>
            <a:r>
              <a:rPr lang="en-US" altLang="zh-CN" sz="1000" dirty="0" smtClean="0">
                <a:solidFill>
                  <a:schemeClr val="tx1">
                    <a:lumMod val="75000"/>
                    <a:lumOff val="25000"/>
                  </a:schemeClr>
                </a:solidFill>
                <a:latin typeface="微软雅黑" pitchFamily="34" charset="-122"/>
                <a:ea typeface="微软雅黑" pitchFamily="34" charset="-122"/>
              </a:rPr>
              <a:t>1983</a:t>
            </a:r>
            <a:r>
              <a:rPr lang="zh-CN" altLang="en-US" sz="1000" dirty="0" smtClean="0">
                <a:solidFill>
                  <a:schemeClr val="tx1">
                    <a:lumMod val="75000"/>
                    <a:lumOff val="25000"/>
                  </a:schemeClr>
                </a:solidFill>
                <a:latin typeface="微软雅黑" pitchFamily="34" charset="-122"/>
                <a:ea typeface="微软雅黑" pitchFamily="34" charset="-122"/>
              </a:rPr>
              <a:t>年开始于一家出版公司，已经成为家族历史市场的领导者超过</a:t>
            </a:r>
            <a:r>
              <a:rPr lang="en-US" altLang="zh-CN" sz="1000" dirty="0" smtClean="0">
                <a:solidFill>
                  <a:schemeClr val="tx1">
                    <a:lumMod val="75000"/>
                    <a:lumOff val="25000"/>
                  </a:schemeClr>
                </a:solidFill>
                <a:latin typeface="微软雅黑" pitchFamily="34" charset="-122"/>
                <a:ea typeface="微软雅黑" pitchFamily="34" charset="-122"/>
              </a:rPr>
              <a:t>20</a:t>
            </a:r>
            <a:r>
              <a:rPr lang="zh-CN" altLang="en-US" sz="1000" dirty="0" smtClean="0">
                <a:solidFill>
                  <a:schemeClr val="tx1">
                    <a:lumMod val="75000"/>
                    <a:lumOff val="25000"/>
                  </a:schemeClr>
                </a:solidFill>
                <a:latin typeface="微软雅黑" pitchFamily="34" charset="-122"/>
                <a:ea typeface="微软雅黑" pitchFamily="34" charset="-122"/>
              </a:rPr>
              <a:t>年，帮助开拓网上家族历史研究市场。</a:t>
            </a:r>
          </a:p>
        </p:txBody>
      </p:sp>
      <p:grpSp>
        <p:nvGrpSpPr>
          <p:cNvPr id="2" name="组合 134"/>
          <p:cNvGrpSpPr/>
          <p:nvPr/>
        </p:nvGrpSpPr>
        <p:grpSpPr>
          <a:xfrm>
            <a:off x="579423" y="1400167"/>
            <a:ext cx="2588400" cy="3412277"/>
            <a:chOff x="579423" y="1453746"/>
            <a:chExt cx="2588400" cy="3412277"/>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873607"/>
            </a:xfrm>
            <a:prstGeom prst="rect">
              <a:avLst/>
            </a:prstGeom>
            <a:noFill/>
          </p:spPr>
          <p:txBody>
            <a:bodyPr wrap="square" rtlCol="0">
              <a:spAutoFit/>
            </a:bodyPr>
            <a:lstStyle/>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客户希望将手写记录数字化外包给外部服务供应商，旨在满足未来几年记录量的预期增长</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文思海辉负责数百操作人员的招聘和培训，达成每月的目标 </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高度变化的文件需要交付团队处理多种语言、多种格式的文件，许多文件是手写文件。</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除了亚洲语言，例如：日语、韩语和中文之外，还面临处理多种欧洲语言的挑战，例如：德语、意大利语、匈牙利语</a:t>
              </a:r>
            </a:p>
          </p:txBody>
        </p:sp>
        <p:sp>
          <p:nvSpPr>
            <p:cNvPr id="124" name="椭圆 123"/>
            <p:cNvSpPr/>
            <p:nvPr/>
          </p:nvSpPr>
          <p:spPr>
            <a:xfrm>
              <a:off x="682544" y="286813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1806007"/>
              </a:xfrm>
              <a:prstGeom prst="rect">
                <a:avLst/>
              </a:prstGeom>
              <a:noFill/>
            </p:spPr>
            <p:txBody>
              <a:bodyPr wrap="square" rtlCol="0">
                <a:spAutoFit/>
              </a:bodyPr>
              <a:lstStyle/>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文思海辉基于独特的中国劳动力技能，专门开发了一个模式识别培训系统，以及一个独特的数据字典，以提高工作效率和质量</a:t>
                </a:r>
              </a:p>
              <a:p>
                <a:pPr>
                  <a:lnSpc>
                    <a:spcPct val="125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分配专门的语言团队，以提高交付效率</a:t>
                </a:r>
              </a:p>
              <a:p>
                <a:pPr>
                  <a:lnSpc>
                    <a:spcPct val="125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25000"/>
                  </a:lnSpc>
                </a:pPr>
                <a:r>
                  <a:rPr lang="zh-CN" altLang="en-US" sz="1000" dirty="0" smtClean="0">
                    <a:solidFill>
                      <a:schemeClr val="tx1">
                        <a:lumMod val="75000"/>
                        <a:lumOff val="25000"/>
                      </a:schemeClr>
                    </a:solidFill>
                    <a:latin typeface="微软雅黑" pitchFamily="34" charset="-122"/>
                    <a:ea typeface="微软雅黑" pitchFamily="34" charset="-122"/>
                  </a:rPr>
                  <a:t>部署工业工程学方法，简化工作分配，通过仪表板监测进展情况</a:t>
                </a:r>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1143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073388"/>
              </a:xfrm>
              <a:prstGeom prst="rect">
                <a:avLst/>
              </a:prstGeom>
              <a:noFill/>
            </p:spPr>
            <p:txBody>
              <a:bodyPr wrap="square"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成功扩展到图像，</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每天处理数百万的记录</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通过紧密地整合技术和质量流程，</a:t>
                </a: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改进客户的业务流程</a:t>
                </a:r>
              </a:p>
              <a:p>
                <a:pPr>
                  <a:lnSpc>
                    <a:spcPct val="130000"/>
                  </a:lnSpc>
                </a:pPr>
                <a:endParaRPr lang="zh-CN" altLang="en-US" sz="10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此外，文思海辉通过向团队主管和操作人员提供小时级的关键性能指标（</a:t>
                </a:r>
                <a:r>
                  <a:rPr lang="en-US" altLang="zh-CN" sz="1000" dirty="0" smtClean="0">
                    <a:solidFill>
                      <a:schemeClr val="tx1">
                        <a:lumMod val="75000"/>
                        <a:lumOff val="25000"/>
                      </a:schemeClr>
                    </a:solidFill>
                    <a:latin typeface="微软雅黑" pitchFamily="34" charset="-122"/>
                    <a:ea typeface="微软雅黑" pitchFamily="34" charset="-122"/>
                  </a:rPr>
                  <a:t>KPI</a:t>
                </a:r>
                <a:r>
                  <a:rPr lang="zh-CN" altLang="en-US" sz="1000" dirty="0" smtClean="0">
                    <a:solidFill>
                      <a:schemeClr val="tx1">
                        <a:lumMod val="75000"/>
                        <a:lumOff val="25000"/>
                      </a:schemeClr>
                    </a:solidFill>
                    <a:latin typeface="微软雅黑" pitchFamily="34" charset="-122"/>
                    <a:ea typeface="微软雅黑" pitchFamily="34" charset="-122"/>
                  </a:rPr>
                  <a:t>），向操作人员提供直接的反馈，从而提升了性能</a:t>
                </a:r>
              </a:p>
            </p:txBody>
          </p:sp>
          <p:sp>
            <p:nvSpPr>
              <p:cNvPr id="161" name="椭圆 160"/>
              <p:cNvSpPr/>
              <p:nvPr/>
            </p:nvSpPr>
            <p:spPr>
              <a:xfrm>
                <a:off x="682544" y="2714205"/>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383446"/>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392244" y="300037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392244" y="3383446"/>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82449" y="4134946"/>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106702" y="3260252"/>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48</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为政府机构提供呼叫中心解决方案</a:t>
            </a:r>
          </a:p>
        </p:txBody>
      </p:sp>
      <p:pic>
        <p:nvPicPr>
          <p:cNvPr id="7171" name="Picture 3" descr="C:\Users\Administrator\Desktop\文思海辉图标\p22 图标1.png"/>
          <p:cNvPicPr>
            <a:picLocks noChangeAspect="1" noChangeArrowheads="1"/>
          </p:cNvPicPr>
          <p:nvPr/>
        </p:nvPicPr>
        <p:blipFill>
          <a:blip r:embed="rId3"/>
          <a:srcRect/>
          <a:stretch>
            <a:fillRect/>
          </a:stretch>
        </p:blipFill>
        <p:spPr bwMode="auto">
          <a:xfrm>
            <a:off x="590522" y="770080"/>
            <a:ext cx="304800" cy="454025"/>
          </a:xfrm>
          <a:prstGeom prst="rect">
            <a:avLst/>
          </a:prstGeom>
          <a:noFill/>
        </p:spPr>
      </p:pic>
      <p:sp>
        <p:nvSpPr>
          <p:cNvPr id="89" name="TextBox 88"/>
          <p:cNvSpPr txBox="1"/>
          <p:nvPr/>
        </p:nvSpPr>
        <p:spPr>
          <a:xfrm>
            <a:off x="1037418" y="754878"/>
            <a:ext cx="492443" cy="484428"/>
          </a:xfrm>
          <a:prstGeom prst="rect">
            <a:avLst/>
          </a:prstGeom>
          <a:noFill/>
        </p:spPr>
        <p:txBody>
          <a:bodyPr wrap="none" rtlCol="0">
            <a:spAutoFit/>
          </a:bodyPr>
          <a:lstStyle/>
          <a:p>
            <a:pPr>
              <a:lnSpc>
                <a:spcPct val="110000"/>
              </a:lnSpc>
            </a:pPr>
            <a:r>
              <a:rPr lang="zh-CN" altLang="en-US" sz="1200" dirty="0" smtClean="0">
                <a:solidFill>
                  <a:srgbClr val="E4793D"/>
                </a:solidFill>
                <a:latin typeface="微软雅黑" pitchFamily="34" charset="-122"/>
                <a:ea typeface="微软雅黑" pitchFamily="34" charset="-122"/>
              </a:rPr>
              <a:t>客户</a:t>
            </a:r>
            <a:endParaRPr lang="en-US" altLang="zh-CN" sz="1200" dirty="0" smtClean="0">
              <a:solidFill>
                <a:srgbClr val="E4793D"/>
              </a:solidFill>
              <a:latin typeface="微软雅黑" pitchFamily="34" charset="-122"/>
              <a:ea typeface="微软雅黑" pitchFamily="34" charset="-122"/>
            </a:endParaRPr>
          </a:p>
          <a:p>
            <a:pPr>
              <a:lnSpc>
                <a:spcPct val="110000"/>
              </a:lnSpc>
            </a:pPr>
            <a:r>
              <a:rPr lang="zh-CN" altLang="en-US" sz="1200" dirty="0" smtClean="0">
                <a:solidFill>
                  <a:srgbClr val="E4793D"/>
                </a:solidFill>
                <a:latin typeface="微软雅黑" pitchFamily="34" charset="-122"/>
                <a:ea typeface="微软雅黑" pitchFamily="34" charset="-122"/>
              </a:rPr>
              <a:t>背景</a:t>
            </a:r>
            <a:endParaRPr lang="zh-CN" altLang="en-US" sz="1200" dirty="0">
              <a:solidFill>
                <a:srgbClr val="E4793D"/>
              </a:solidFill>
              <a:latin typeface="微软雅黑" pitchFamily="34" charset="-122"/>
              <a:ea typeface="微软雅黑" pitchFamily="34" charset="-122"/>
            </a:endParaRPr>
          </a:p>
        </p:txBody>
      </p:sp>
      <p:cxnSp>
        <p:nvCxnSpPr>
          <p:cNvPr id="100" name="直接连接符 99"/>
          <p:cNvCxnSpPr/>
          <p:nvPr/>
        </p:nvCxnSpPr>
        <p:spPr>
          <a:xfrm rot="5400000">
            <a:off x="1302698"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827524" y="996298"/>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520638" y="802511"/>
            <a:ext cx="5980320" cy="295978"/>
          </a:xfrm>
          <a:prstGeom prst="rect">
            <a:avLst/>
          </a:prstGeom>
          <a:noFill/>
        </p:spPr>
        <p:txBody>
          <a:bodyPr wrap="square" rtlCol="0">
            <a:spAutoFit/>
          </a:bodyPr>
          <a:lstStyle/>
          <a:p>
            <a:pPr>
              <a:lnSpc>
                <a:spcPct val="150000"/>
              </a:lnSpc>
            </a:pPr>
            <a:r>
              <a:rPr lang="zh-CN" altLang="en-US" sz="1000" dirty="0" smtClean="0">
                <a:solidFill>
                  <a:schemeClr val="tx1">
                    <a:lumMod val="75000"/>
                    <a:lumOff val="25000"/>
                  </a:schemeClr>
                </a:solidFill>
                <a:latin typeface="微软雅黑" pitchFamily="34" charset="-122"/>
                <a:ea typeface="微软雅黑" pitchFamily="34" charset="-122"/>
              </a:rPr>
              <a:t>客户是香港特别行政区政府下属的一个单位。</a:t>
            </a:r>
          </a:p>
        </p:txBody>
      </p:sp>
      <p:grpSp>
        <p:nvGrpSpPr>
          <p:cNvPr id="2" name="组合 134"/>
          <p:cNvGrpSpPr/>
          <p:nvPr/>
        </p:nvGrpSpPr>
        <p:grpSpPr>
          <a:xfrm>
            <a:off x="579423" y="1400167"/>
            <a:ext cx="2588400" cy="3357586"/>
            <a:chOff x="579423" y="1453746"/>
            <a:chExt cx="2588400" cy="3357586"/>
          </a:xfrm>
        </p:grpSpPr>
        <p:sp>
          <p:nvSpPr>
            <p:cNvPr id="119" name="圆角矩形 11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682544" y="2094187"/>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714347" y="1992416"/>
              <a:ext cx="2405039" cy="2788969"/>
            </a:xfrm>
            <a:prstGeom prst="rect">
              <a:avLst/>
            </a:prstGeom>
            <a:noFill/>
          </p:spPr>
          <p:txBody>
            <a:bodyPr wrap="square" rtlCol="0">
              <a:spAutoFit/>
            </a:bodyPr>
            <a:lstStyle/>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客户寻求支持，以建立香港房屋委员会的房屋署综合沟通中心（</a:t>
              </a:r>
              <a:r>
                <a:rPr lang="en-US" altLang="zh-CN" sz="1000" dirty="0" smtClean="0">
                  <a:solidFill>
                    <a:schemeClr val="tx1">
                      <a:lumMod val="75000"/>
                      <a:lumOff val="25000"/>
                    </a:schemeClr>
                  </a:solidFill>
                  <a:latin typeface="微软雅黑" pitchFamily="34" charset="-122"/>
                  <a:ea typeface="微软雅黑" pitchFamily="34" charset="-122"/>
                </a:rPr>
                <a:t>HDICC</a:t>
              </a:r>
              <a:r>
                <a:rPr lang="zh-CN" altLang="en-US" sz="1000" dirty="0" smtClean="0">
                  <a:solidFill>
                    <a:schemeClr val="tx1">
                      <a:lumMod val="75000"/>
                      <a:lumOff val="25000"/>
                    </a:schemeClr>
                  </a:solidFill>
                  <a:latin typeface="微软雅黑" pitchFamily="34" charset="-122"/>
                  <a:ea typeface="微软雅黑" pitchFamily="34" charset="-122"/>
                </a:rPr>
                <a:t>）</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客户决定将呼叫中心外包给文思海辉，管理日常联络中心业务和坐席人员招聘和培训的所有日常运作，以满足日常的关键绩效指标（</a:t>
              </a:r>
              <a:r>
                <a:rPr lang="en-US" altLang="zh-CN" sz="1000" dirty="0" smtClean="0">
                  <a:solidFill>
                    <a:schemeClr val="tx1">
                      <a:lumMod val="75000"/>
                      <a:lumOff val="25000"/>
                    </a:schemeClr>
                  </a:solidFill>
                  <a:latin typeface="微软雅黑" pitchFamily="34" charset="-122"/>
                  <a:ea typeface="微软雅黑" pitchFamily="34" charset="-122"/>
                </a:rPr>
                <a:t>KPI</a:t>
              </a:r>
              <a:r>
                <a:rPr lang="zh-CN" altLang="en-US" sz="1000" dirty="0" smtClean="0">
                  <a:solidFill>
                    <a:schemeClr val="tx1">
                      <a:lumMod val="75000"/>
                      <a:lumOff val="25000"/>
                    </a:schemeClr>
                  </a:solidFill>
                  <a:latin typeface="微软雅黑" pitchFamily="34" charset="-122"/>
                  <a:ea typeface="微软雅黑" pitchFamily="34" charset="-122"/>
                </a:rPr>
                <a:t>）</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要求坐席人员需要采用粤语、英语和普通话提供服务。</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公众希望查询到各种房屋署内部信息，并且可以进行投诉和举报</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0000"/>
                </a:lnSpc>
              </a:pPr>
              <a:r>
                <a:rPr lang="zh-CN" altLang="en-US" sz="1000" dirty="0" smtClean="0">
                  <a:solidFill>
                    <a:schemeClr val="tx1">
                      <a:lumMod val="75000"/>
                      <a:lumOff val="25000"/>
                    </a:schemeClr>
                  </a:solidFill>
                  <a:latin typeface="微软雅黑" pitchFamily="34" charset="-122"/>
                  <a:ea typeface="微软雅黑" pitchFamily="34" charset="-122"/>
                </a:rPr>
                <a:t>在工作时间之外，呼叫中心依然需要向市民提供服务</a:t>
              </a:r>
            </a:p>
          </p:txBody>
        </p:sp>
        <p:sp>
          <p:nvSpPr>
            <p:cNvPr id="124" name="椭圆 123"/>
            <p:cNvSpPr/>
            <p:nvPr/>
          </p:nvSpPr>
          <p:spPr>
            <a:xfrm>
              <a:off x="682544" y="2588581"/>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C:\Users\Administrator\Desktop\文思海辉图标\p22 图标2.png"/>
            <p:cNvPicPr>
              <a:picLocks noChangeAspect="1" noChangeArrowheads="1"/>
            </p:cNvPicPr>
            <p:nvPr/>
          </p:nvPicPr>
          <p:blipFill>
            <a:blip r:embed="rId4"/>
            <a:srcRect/>
            <a:stretch>
              <a:fillRect/>
            </a:stretch>
          </p:blipFill>
          <p:spPr bwMode="auto">
            <a:xfrm>
              <a:off x="704823" y="1528755"/>
              <a:ext cx="182563" cy="249238"/>
            </a:xfrm>
            <a:prstGeom prst="rect">
              <a:avLst/>
            </a:prstGeom>
            <a:noFill/>
          </p:spPr>
        </p:pic>
        <p:sp>
          <p:nvSpPr>
            <p:cNvPr id="125" name="TextBox 124"/>
            <p:cNvSpPr txBox="1"/>
            <p:nvPr/>
          </p:nvSpPr>
          <p:spPr>
            <a:xfrm>
              <a:off x="1519216" y="1490655"/>
              <a:ext cx="902811" cy="307777"/>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业务挑战</a:t>
              </a:r>
              <a:endParaRPr lang="zh-CN" altLang="en-US" sz="1400" dirty="0">
                <a:solidFill>
                  <a:schemeClr val="bg1"/>
                </a:solidFill>
                <a:latin typeface="微软雅黑" pitchFamily="34" charset="-122"/>
                <a:ea typeface="微软雅黑" pitchFamily="34" charset="-122"/>
              </a:endParaRPr>
            </a:p>
          </p:txBody>
        </p:sp>
      </p:grpSp>
      <p:grpSp>
        <p:nvGrpSpPr>
          <p:cNvPr id="3" name="组合 163"/>
          <p:cNvGrpSpPr/>
          <p:nvPr/>
        </p:nvGrpSpPr>
        <p:grpSpPr>
          <a:xfrm>
            <a:off x="3292472" y="1400167"/>
            <a:ext cx="2588400" cy="3357586"/>
            <a:chOff x="731823" y="1928808"/>
            <a:chExt cx="2588400" cy="3357586"/>
          </a:xfrm>
        </p:grpSpPr>
        <p:grpSp>
          <p:nvGrpSpPr>
            <p:cNvPr id="7" name="组合 135"/>
            <p:cNvGrpSpPr/>
            <p:nvPr/>
          </p:nvGrpSpPr>
          <p:grpSpPr>
            <a:xfrm>
              <a:off x="731823" y="1928808"/>
              <a:ext cx="2588400" cy="3357586"/>
              <a:chOff x="579423" y="1453746"/>
              <a:chExt cx="2588400" cy="3357586"/>
            </a:xfrm>
          </p:grpSpPr>
          <p:sp>
            <p:nvSpPr>
              <p:cNvPr id="139" name="圆角矩形 138"/>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82544" y="2088329"/>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14347" y="1992416"/>
                <a:ext cx="2405039" cy="2801280"/>
              </a:xfrm>
              <a:prstGeom prst="rect">
                <a:avLst/>
              </a:prstGeom>
              <a:noFill/>
            </p:spPr>
            <p:txBody>
              <a:bodyPr wrap="square" rtlCol="0">
                <a:spAutoFit/>
              </a:bodyPr>
              <a:lstStyle/>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呼叫中心定期向公众开通，采用多国语言向来电者提供实时应答服务</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呼叫被详细记录，用于进一步调查和上报，必要时采用创新的升级案件追踪系统</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如遇坐席忙，来电者可以留下姓名和电话号码，进入队列等待服务，</a:t>
                </a:r>
                <a:r>
                  <a:rPr lang="en-US" altLang="zh-CN" sz="1000" dirty="0" smtClean="0">
                    <a:solidFill>
                      <a:schemeClr val="tx1">
                        <a:lumMod val="75000"/>
                        <a:lumOff val="25000"/>
                      </a:schemeClr>
                    </a:solidFill>
                    <a:latin typeface="微软雅黑" pitchFamily="34" charset="-122"/>
                    <a:ea typeface="微软雅黑" pitchFamily="34" charset="-122"/>
                  </a:rPr>
                  <a:t>80%</a:t>
                </a:r>
                <a:r>
                  <a:rPr lang="zh-CN" altLang="en-US" sz="1000" dirty="0" smtClean="0">
                    <a:solidFill>
                      <a:schemeClr val="tx1">
                        <a:lumMod val="75000"/>
                        <a:lumOff val="25000"/>
                      </a:schemeClr>
                    </a:solidFill>
                    <a:latin typeface="微软雅黑" pitchFamily="34" charset="-122"/>
                    <a:ea typeface="微软雅黑" pitchFamily="34" charset="-122"/>
                  </a:rPr>
                  <a:t>的留言可在一小时内得到坐席回复</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文思海辉为新招聘的坐席人员设计和实施了后续培训计划。</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规模：每月平均</a:t>
                </a:r>
                <a:r>
                  <a:rPr lang="en-US" altLang="zh-CN" sz="1000" dirty="0" smtClean="0">
                    <a:solidFill>
                      <a:schemeClr val="tx1">
                        <a:lumMod val="75000"/>
                        <a:lumOff val="25000"/>
                      </a:schemeClr>
                    </a:solidFill>
                    <a:latin typeface="微软雅黑" pitchFamily="34" charset="-122"/>
                    <a:ea typeface="微软雅黑" pitchFamily="34" charset="-122"/>
                  </a:rPr>
                  <a:t>60,000</a:t>
                </a:r>
                <a:r>
                  <a:rPr lang="zh-CN" altLang="en-US" sz="1000" dirty="0" smtClean="0">
                    <a:solidFill>
                      <a:schemeClr val="tx1">
                        <a:lumMod val="75000"/>
                        <a:lumOff val="25000"/>
                      </a:schemeClr>
                    </a:solidFill>
                    <a:latin typeface="微软雅黑" pitchFamily="34" charset="-122"/>
                    <a:ea typeface="微软雅黑" pitchFamily="34" charset="-122"/>
                  </a:rPr>
                  <a:t>次呼叫</a:t>
                </a:r>
              </a:p>
            </p:txBody>
          </p:sp>
          <p:sp>
            <p:nvSpPr>
              <p:cNvPr id="146" name="TextBox 145"/>
              <p:cNvSpPr txBox="1"/>
              <p:nvPr/>
            </p:nvSpPr>
            <p:spPr>
              <a:xfrm>
                <a:off x="1204890" y="1490655"/>
                <a:ext cx="1620957"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文思海辉解决方案</a:t>
                </a:r>
              </a:p>
            </p:txBody>
          </p:sp>
        </p:grpSp>
        <p:pic>
          <p:nvPicPr>
            <p:cNvPr id="7173" name="Picture 5" descr="C:\Users\Administrator\Desktop\文思海辉图标\p22 图标3.png"/>
            <p:cNvPicPr>
              <a:picLocks noChangeAspect="1" noChangeArrowheads="1"/>
            </p:cNvPicPr>
            <p:nvPr/>
          </p:nvPicPr>
          <p:blipFill>
            <a:blip r:embed="rId5"/>
            <a:srcRect/>
            <a:stretch>
              <a:fillRect/>
            </a:stretch>
          </p:blipFill>
          <p:spPr bwMode="auto">
            <a:xfrm>
              <a:off x="804836" y="2000246"/>
              <a:ext cx="268288" cy="247650"/>
            </a:xfrm>
            <a:prstGeom prst="rect">
              <a:avLst/>
            </a:prstGeom>
            <a:noFill/>
          </p:spPr>
        </p:pic>
      </p:grpSp>
      <p:grpSp>
        <p:nvGrpSpPr>
          <p:cNvPr id="8" name="组合 162"/>
          <p:cNvGrpSpPr/>
          <p:nvPr/>
        </p:nvGrpSpPr>
        <p:grpSpPr>
          <a:xfrm>
            <a:off x="6005522" y="1400167"/>
            <a:ext cx="2588400" cy="3357586"/>
            <a:chOff x="3357554" y="2357436"/>
            <a:chExt cx="2588400" cy="3357586"/>
          </a:xfrm>
        </p:grpSpPr>
        <p:grpSp>
          <p:nvGrpSpPr>
            <p:cNvPr id="9" name="组合 154"/>
            <p:cNvGrpSpPr/>
            <p:nvPr/>
          </p:nvGrpSpPr>
          <p:grpSpPr>
            <a:xfrm>
              <a:off x="3357554" y="2357436"/>
              <a:ext cx="2588400" cy="3357586"/>
              <a:chOff x="579423" y="1453746"/>
              <a:chExt cx="2588400" cy="3357586"/>
            </a:xfrm>
          </p:grpSpPr>
          <p:sp>
            <p:nvSpPr>
              <p:cNvPr id="156" name="圆角矩形 155"/>
              <p:cNvSpPr/>
              <p:nvPr/>
            </p:nvSpPr>
            <p:spPr>
              <a:xfrm>
                <a:off x="579423" y="1453746"/>
                <a:ext cx="2588400" cy="3357586"/>
              </a:xfrm>
              <a:prstGeom prst="roundRect">
                <a:avLst>
                  <a:gd name="adj" fmla="val 38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79423" y="1453746"/>
                <a:ext cx="2588400" cy="37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a:off x="579423" y="1453746"/>
                <a:ext cx="432000" cy="378000"/>
              </a:xfrm>
              <a:prstGeom prst="round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682544" y="210281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714347" y="1992416"/>
                <a:ext cx="2405039" cy="2801280"/>
              </a:xfrm>
              <a:prstGeom prst="rect">
                <a:avLst/>
              </a:prstGeom>
              <a:noFill/>
            </p:spPr>
            <p:txBody>
              <a:bodyPr wrap="square" rtlCol="0">
                <a:spAutoFit/>
              </a:bodyPr>
              <a:lstStyle/>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全新的呼叫中心系统保证客户能够及时和正确处理市民的查询与投诉记录</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通过呼叫中心，客户成功建立了与公众之间的沟通桥梁</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建立一支可扩展的团队，能够迅速增加资源，便于今后为市民提供更多样化的服务</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监控系统：呼叫中心配备</a:t>
                </a:r>
                <a:r>
                  <a:rPr lang="en-US" altLang="zh-CN" sz="1000" dirty="0" smtClean="0">
                    <a:solidFill>
                      <a:schemeClr val="tx1">
                        <a:lumMod val="75000"/>
                        <a:lumOff val="25000"/>
                      </a:schemeClr>
                    </a:solidFill>
                    <a:latin typeface="微软雅黑" pitchFamily="34" charset="-122"/>
                    <a:ea typeface="微软雅黑" pitchFamily="34" charset="-122"/>
                  </a:rPr>
                  <a:t>IP</a:t>
                </a:r>
                <a:r>
                  <a:rPr lang="zh-CN" altLang="en-US" sz="1000" dirty="0" smtClean="0">
                    <a:solidFill>
                      <a:schemeClr val="tx1">
                        <a:lumMod val="75000"/>
                        <a:lumOff val="25000"/>
                      </a:schemeClr>
                    </a:solidFill>
                    <a:latin typeface="微软雅黑" pitchFamily="34" charset="-122"/>
                    <a:ea typeface="微软雅黑" pitchFamily="34" charset="-122"/>
                  </a:rPr>
                  <a:t>录像机和全区远程监视</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  </a:t>
                </a:r>
              </a:p>
              <a:p>
                <a:pPr>
                  <a:lnSpc>
                    <a:spcPct val="118000"/>
                  </a:lnSpc>
                </a:pPr>
                <a:r>
                  <a:rPr lang="zh-CN" altLang="en-US" sz="1000" dirty="0" smtClean="0">
                    <a:solidFill>
                      <a:schemeClr val="tx1">
                        <a:lumMod val="75000"/>
                        <a:lumOff val="25000"/>
                      </a:schemeClr>
                    </a:solidFill>
                    <a:latin typeface="微软雅黑" pitchFamily="34" charset="-122"/>
                    <a:ea typeface="微软雅黑" pitchFamily="34" charset="-122"/>
                  </a:rPr>
                  <a:t>新技术：门禁监视系统采用了人脸识别等生物信息技术</a:t>
                </a:r>
              </a:p>
            </p:txBody>
          </p:sp>
          <p:sp>
            <p:nvSpPr>
              <p:cNvPr id="161" name="椭圆 160"/>
              <p:cNvSpPr/>
              <p:nvPr/>
            </p:nvSpPr>
            <p:spPr>
              <a:xfrm>
                <a:off x="682544" y="3185963"/>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4" name="Picture 6" descr="C:\Users\Administrator\Desktop\文思海辉图标\p22 图标4.png"/>
            <p:cNvPicPr>
              <a:picLocks noChangeAspect="1" noChangeArrowheads="1"/>
            </p:cNvPicPr>
            <p:nvPr/>
          </p:nvPicPr>
          <p:blipFill>
            <a:blip r:embed="rId6"/>
            <a:srcRect/>
            <a:stretch>
              <a:fillRect/>
            </a:stretch>
          </p:blipFill>
          <p:spPr bwMode="auto">
            <a:xfrm>
              <a:off x="3457567" y="2427288"/>
              <a:ext cx="234950" cy="234950"/>
            </a:xfrm>
            <a:prstGeom prst="rect">
              <a:avLst/>
            </a:prstGeom>
            <a:noFill/>
          </p:spPr>
        </p:pic>
      </p:grpSp>
      <p:sp>
        <p:nvSpPr>
          <p:cNvPr id="39" name="TextBox 38"/>
          <p:cNvSpPr txBox="1"/>
          <p:nvPr/>
        </p:nvSpPr>
        <p:spPr>
          <a:xfrm>
            <a:off x="6785364" y="1437076"/>
            <a:ext cx="1261884" cy="307777"/>
          </a:xfrm>
          <a:prstGeom prst="rect">
            <a:avLst/>
          </a:prstGeom>
          <a:noFill/>
        </p:spPr>
        <p:txBody>
          <a:bodyPr wrap="none" rtlCol="0">
            <a:spAutoFit/>
          </a:bodyPr>
          <a:lstStyle/>
          <a:p>
            <a:pPr algn="ctr"/>
            <a:r>
              <a:rPr lang="zh-CN" altLang="en-US" sz="1400" dirty="0" smtClean="0">
                <a:solidFill>
                  <a:schemeClr val="bg1"/>
                </a:solidFill>
                <a:latin typeface="微软雅黑" pitchFamily="34" charset="-122"/>
                <a:ea typeface="微软雅黑" pitchFamily="34" charset="-122"/>
              </a:rPr>
              <a:t>解决方案成果</a:t>
            </a:r>
          </a:p>
        </p:txBody>
      </p:sp>
      <p:sp>
        <p:nvSpPr>
          <p:cNvPr id="40" name="椭圆 39"/>
          <p:cNvSpPr/>
          <p:nvPr/>
        </p:nvSpPr>
        <p:spPr>
          <a:xfrm>
            <a:off x="678723" y="3375006"/>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93367" y="455251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393367" y="2580376"/>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392244" y="402638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106702" y="384919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78723" y="388126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78723" y="439239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385862" y="3314438"/>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106702" y="4381334"/>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089636" y="2571750"/>
            <a:ext cx="54000" cy="54000"/>
          </a:xfrm>
          <a:prstGeom prst="ellipse">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8810F394-C716-49D3-8450-D4BAA85FC0FF}" type="slidenum">
              <a:rPr lang="zh-CN" altLang="en-US" smtClean="0"/>
              <a:pPr/>
              <a:t>49</a:t>
            </a:fld>
            <a:endParaRPr lang="zh-CN" altLang="en-US" dirty="0"/>
          </a:p>
        </p:txBody>
      </p:sp>
      <p:sp>
        <p:nvSpPr>
          <p:cNvPr id="9" name="日期占位符 8"/>
          <p:cNvSpPr>
            <a:spLocks noGrp="1"/>
          </p:cNvSpPr>
          <p:nvPr>
            <p:ph type="dt" sz="half" idx="10"/>
          </p:nvPr>
        </p:nvSpPr>
        <p:spPr/>
        <p:txBody>
          <a:bodyPr/>
          <a:lstStyle/>
          <a:p>
            <a:r>
              <a:rPr lang="en-US" altLang="zh-CN" smtClean="0"/>
              <a:t>© Pactera. Confidential. All Rights Reserved. </a:t>
            </a:r>
            <a:endParaRPr lang="zh-CN" altLang="en-US"/>
          </a:p>
        </p:txBody>
      </p:sp>
      <p:sp>
        <p:nvSpPr>
          <p:cNvPr id="20"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媒体报道</a:t>
            </a:r>
          </a:p>
        </p:txBody>
      </p:sp>
      <p:sp>
        <p:nvSpPr>
          <p:cNvPr id="21" name="圆角矩形 20"/>
          <p:cNvSpPr/>
          <p:nvPr/>
        </p:nvSpPr>
        <p:spPr>
          <a:xfrm>
            <a:off x="285720" y="1865764"/>
            <a:ext cx="3571899" cy="2880000"/>
          </a:xfrm>
          <a:prstGeom prst="roundRect">
            <a:avLst>
              <a:gd name="adj" fmla="val 52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2" name="直接连接符 11"/>
          <p:cNvCxnSpPr/>
          <p:nvPr/>
        </p:nvCxnSpPr>
        <p:spPr>
          <a:xfrm rot="5400000">
            <a:off x="944086" y="1178771"/>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pic>
        <p:nvPicPr>
          <p:cNvPr id="23" name="图片 22" descr="p39 图标.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53" y="930960"/>
            <a:ext cx="429782" cy="466360"/>
          </a:xfrm>
          <a:prstGeom prst="rect">
            <a:avLst/>
          </a:prstGeom>
        </p:spPr>
      </p:pic>
      <p:cxnSp>
        <p:nvCxnSpPr>
          <p:cNvPr id="24" name="直接连接符 17"/>
          <p:cNvCxnSpPr/>
          <p:nvPr/>
        </p:nvCxnSpPr>
        <p:spPr>
          <a:xfrm rot="5400000">
            <a:off x="2108277" y="2821083"/>
            <a:ext cx="3714776" cy="1588"/>
          </a:xfrm>
          <a:prstGeom prst="line">
            <a:avLst/>
          </a:prstGeom>
          <a:ln w="952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15"/>
          <p:cNvSpPr txBox="1"/>
          <p:nvPr/>
        </p:nvSpPr>
        <p:spPr>
          <a:xfrm>
            <a:off x="428596" y="2727341"/>
            <a:ext cx="3182149" cy="1273169"/>
          </a:xfrm>
          <a:prstGeom prst="rect">
            <a:avLst/>
          </a:prstGeom>
          <a:noFill/>
        </p:spPr>
        <p:txBody>
          <a:bodyPr wrap="square" rtlCol="0">
            <a:spAutoFit/>
          </a:bodyPr>
          <a:lstStyle/>
          <a:p>
            <a:pPr algn="just">
              <a:lnSpc>
                <a:spcPct val="130000"/>
              </a:lnSpc>
            </a:pP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年</a:t>
            </a:r>
            <a:r>
              <a:rPr lang="en-US" altLang="zh-CN" sz="1000" kern="1800" dirty="0" smtClean="0">
                <a:solidFill>
                  <a:schemeClr val="tx1">
                    <a:lumMod val="65000"/>
                    <a:lumOff val="35000"/>
                  </a:schemeClr>
                </a:solidFill>
                <a:latin typeface="微软雅黑" pitchFamily="34" charset="-122"/>
                <a:ea typeface="微软雅黑" pitchFamily="34" charset="-122"/>
              </a:rPr>
              <a:t>12</a:t>
            </a:r>
            <a:r>
              <a:rPr lang="zh-CN" altLang="en-US" sz="1000" kern="1800" dirty="0" smtClean="0">
                <a:solidFill>
                  <a:schemeClr val="tx1">
                    <a:lumMod val="65000"/>
                    <a:lumOff val="35000"/>
                  </a:schemeClr>
                </a:solidFill>
                <a:latin typeface="微软雅黑" pitchFamily="34" charset="-122"/>
                <a:ea typeface="微软雅黑" pitchFamily="34" charset="-122"/>
              </a:rPr>
              <a:t>月</a:t>
            </a:r>
            <a:r>
              <a:rPr lang="en-US" altLang="zh-CN" sz="1000" kern="1800" dirty="0" smtClean="0">
                <a:solidFill>
                  <a:schemeClr val="tx1">
                    <a:lumMod val="65000"/>
                    <a:lumOff val="35000"/>
                  </a:schemeClr>
                </a:solidFill>
                <a:latin typeface="微软雅黑" pitchFamily="34" charset="-122"/>
                <a:ea typeface="微软雅黑" pitchFamily="34" charset="-122"/>
              </a:rPr>
              <a:t>19</a:t>
            </a:r>
            <a:r>
              <a:rPr lang="zh-CN" altLang="en-US" sz="1000" kern="1800" dirty="0" smtClean="0">
                <a:solidFill>
                  <a:schemeClr val="tx1">
                    <a:lumMod val="65000"/>
                    <a:lumOff val="35000"/>
                  </a:schemeClr>
                </a:solidFill>
                <a:latin typeface="微软雅黑" pitchFamily="34" charset="-122"/>
                <a:ea typeface="微软雅黑" pitchFamily="34" charset="-122"/>
              </a:rPr>
              <a:t>日，在“</a:t>
            </a: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中国软件大会”上，中国领先的</a:t>
            </a:r>
            <a:r>
              <a:rPr lang="en-US" altLang="zh-CN" sz="1000" kern="1800" dirty="0" smtClean="0">
                <a:solidFill>
                  <a:schemeClr val="tx1">
                    <a:lumMod val="65000"/>
                    <a:lumOff val="35000"/>
                  </a:schemeClr>
                </a:solidFill>
                <a:latin typeface="微软雅黑" pitchFamily="34" charset="-122"/>
                <a:ea typeface="微软雅黑" pitchFamily="34" charset="-122"/>
              </a:rPr>
              <a:t>IT</a:t>
            </a:r>
            <a:r>
              <a:rPr lang="zh-CN" altLang="en-US" sz="1000" kern="1800" dirty="0" smtClean="0">
                <a:solidFill>
                  <a:schemeClr val="tx1">
                    <a:lumMod val="65000"/>
                    <a:lumOff val="35000"/>
                  </a:schemeClr>
                </a:solidFill>
                <a:latin typeface="微软雅黑" pitchFamily="34" charset="-122"/>
                <a:ea typeface="微软雅黑" pitchFamily="34" charset="-122"/>
              </a:rPr>
              <a:t>科技服务企业</a:t>
            </a:r>
            <a:r>
              <a:rPr lang="en-US" altLang="zh-CN" sz="1000" kern="1800" dirty="0" smtClean="0">
                <a:solidFill>
                  <a:schemeClr val="tx1">
                    <a:lumMod val="65000"/>
                    <a:lumOff val="35000"/>
                  </a:schemeClr>
                </a:solidFill>
                <a:latin typeface="微软雅黑" pitchFamily="34" charset="-122"/>
                <a:ea typeface="微软雅黑" pitchFamily="34" charset="-122"/>
              </a:rPr>
              <a:t>Pactera(</a:t>
            </a:r>
            <a:r>
              <a:rPr lang="zh-CN" altLang="en-US" sz="1000" kern="1800" dirty="0" smtClean="0">
                <a:solidFill>
                  <a:schemeClr val="tx1">
                    <a:lumMod val="65000"/>
                    <a:lumOff val="35000"/>
                  </a:schemeClr>
                </a:solidFill>
                <a:latin typeface="微软雅黑" pitchFamily="34" charset="-122"/>
                <a:ea typeface="微软雅黑" pitchFamily="34" charset="-122"/>
              </a:rPr>
              <a:t>以下简称：文思海辉</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凭借独具价值的行业贡献度及行业影响力，从上百家国内软件厂商和信息服务参选企业中脱颖而出、再度荣获“</a:t>
            </a: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年中国软件和信息服务十大领军企业”奖项。</a:t>
            </a:r>
          </a:p>
        </p:txBody>
      </p:sp>
      <p:sp>
        <p:nvSpPr>
          <p:cNvPr id="28" name="TextBox 13"/>
          <p:cNvSpPr txBox="1"/>
          <p:nvPr/>
        </p:nvSpPr>
        <p:spPr>
          <a:xfrm>
            <a:off x="1928794" y="1874876"/>
            <a:ext cx="2000264" cy="553998"/>
          </a:xfrm>
          <a:prstGeom prst="rect">
            <a:avLst/>
          </a:prstGeom>
          <a:noFill/>
        </p:spPr>
        <p:txBody>
          <a:bodyPr wrap="square" rtlCol="0">
            <a:spAutoFit/>
          </a:bodyPr>
          <a:lstStyle/>
          <a:p>
            <a:pPr>
              <a:spcAft>
                <a:spcPts val="600"/>
              </a:spcAft>
            </a:pPr>
            <a:r>
              <a:rPr lang="en-US" altLang="zh-CN" sz="1000" dirty="0" smtClean="0">
                <a:solidFill>
                  <a:srgbClr val="008AC2"/>
                </a:solidFill>
                <a:latin typeface="微软雅黑" pitchFamily="34" charset="-122"/>
                <a:ea typeface="微软雅黑" pitchFamily="34" charset="-122"/>
              </a:rPr>
              <a:t>http://www.chinadaily.com.cn/hqzx/2014-12/25/content_19166465.htm</a:t>
            </a:r>
            <a:endParaRPr lang="zh-CN" altLang="en-US" sz="1000" dirty="0">
              <a:solidFill>
                <a:srgbClr val="008AC2"/>
              </a:solidFill>
              <a:latin typeface="微软雅黑" pitchFamily="34" charset="-122"/>
              <a:ea typeface="微软雅黑" pitchFamily="34" charset="-122"/>
            </a:endParaRPr>
          </a:p>
        </p:txBody>
      </p:sp>
      <p:sp>
        <p:nvSpPr>
          <p:cNvPr id="29" name="TextBox 10"/>
          <p:cNvSpPr txBox="1"/>
          <p:nvPr/>
        </p:nvSpPr>
        <p:spPr>
          <a:xfrm>
            <a:off x="1142977" y="933871"/>
            <a:ext cx="2857520" cy="566309"/>
          </a:xfrm>
          <a:prstGeom prst="rect">
            <a:avLst/>
          </a:prstGeom>
          <a:noFill/>
        </p:spPr>
        <p:txBody>
          <a:bodyPr wrap="square" rtlCol="0">
            <a:spAutoFit/>
          </a:bodyPr>
          <a:lstStyle/>
          <a:p>
            <a:pPr>
              <a:lnSpc>
                <a:spcPct val="110000"/>
              </a:lnSpc>
            </a:pPr>
            <a:r>
              <a:rPr lang="zh-CN" altLang="en-US" sz="1400" kern="1500" dirty="0" smtClean="0">
                <a:solidFill>
                  <a:srgbClr val="E4793D"/>
                </a:solidFill>
                <a:latin typeface="微软雅黑" pitchFamily="34" charset="-122"/>
                <a:ea typeface="微软雅黑" pitchFamily="34" charset="-122"/>
              </a:rPr>
              <a:t>文思海辉再度荣膺“</a:t>
            </a:r>
            <a:r>
              <a:rPr lang="en-US" altLang="zh-CN" sz="1400" kern="1500" dirty="0" smtClean="0">
                <a:solidFill>
                  <a:srgbClr val="E4793D"/>
                </a:solidFill>
                <a:latin typeface="微软雅黑" pitchFamily="34" charset="-122"/>
                <a:ea typeface="微软雅黑" pitchFamily="34" charset="-122"/>
              </a:rPr>
              <a:t>2014</a:t>
            </a:r>
            <a:r>
              <a:rPr lang="zh-CN" altLang="en-US" sz="1400" kern="1500" dirty="0" smtClean="0">
                <a:solidFill>
                  <a:srgbClr val="E4793D"/>
                </a:solidFill>
                <a:latin typeface="微软雅黑" pitchFamily="34" charset="-122"/>
                <a:ea typeface="微软雅黑" pitchFamily="34" charset="-122"/>
              </a:rPr>
              <a:t>年中国软件和信息服务十大领军企业”</a:t>
            </a:r>
          </a:p>
        </p:txBody>
      </p:sp>
      <p:pic>
        <p:nvPicPr>
          <p:cNvPr id="4098" name="Picture 2"/>
          <p:cNvPicPr>
            <a:picLocks noChangeAspect="1" noChangeArrowheads="1"/>
          </p:cNvPicPr>
          <p:nvPr/>
        </p:nvPicPr>
        <p:blipFill>
          <a:blip r:embed="rId3"/>
          <a:srcRect/>
          <a:stretch>
            <a:fillRect/>
          </a:stretch>
        </p:blipFill>
        <p:spPr bwMode="auto">
          <a:xfrm>
            <a:off x="357158" y="2000246"/>
            <a:ext cx="1633538" cy="38098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4068773" y="1142990"/>
            <a:ext cx="4932383"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5</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a:solidFill>
                  <a:schemeClr val="tx1">
                    <a:lumMod val="75000"/>
                    <a:lumOff val="25000"/>
                  </a:schemeClr>
                </a:solidFill>
              </a:rPr>
              <a:t>高度多元化的收入来源、及全球供应商中独特的亚太地区定位</a:t>
            </a:r>
            <a:endParaRPr lang="zh-CN" altLang="en-US" sz="2000" b="1" dirty="0" smtClean="0">
              <a:solidFill>
                <a:schemeClr val="tx1">
                  <a:lumMod val="75000"/>
                  <a:lumOff val="25000"/>
                </a:schemeClr>
              </a:solidFill>
            </a:endParaRPr>
          </a:p>
        </p:txBody>
      </p:sp>
      <p:sp>
        <p:nvSpPr>
          <p:cNvPr id="7" name="TextBox 7"/>
          <p:cNvSpPr txBox="1"/>
          <p:nvPr/>
        </p:nvSpPr>
        <p:spPr>
          <a:xfrm>
            <a:off x="488346" y="684148"/>
            <a:ext cx="6675942" cy="345094"/>
          </a:xfrm>
          <a:prstGeom prst="rect">
            <a:avLst/>
          </a:prstGeom>
          <a:noFill/>
        </p:spPr>
        <p:txBody>
          <a:bodyPr wrap="square" rtlCol="0">
            <a:spAutoFit/>
          </a:bodyPr>
          <a:lstStyle/>
          <a:p>
            <a:pPr>
              <a:lnSpc>
                <a:spcPct val="130000"/>
              </a:lnSpc>
            </a:pPr>
            <a:r>
              <a:rPr lang="zh-CN" altLang="en-US" sz="1400" dirty="0" smtClean="0">
                <a:solidFill>
                  <a:srgbClr val="404040"/>
                </a:solidFill>
                <a:latin typeface="微软雅黑" pitchFamily="34" charset="-122"/>
                <a:ea typeface="微软雅黑" pitchFamily="34" charset="-122"/>
              </a:rPr>
              <a:t>与印度及其他中国同行相比，业务区域覆盖更加特别</a:t>
            </a:r>
          </a:p>
        </p:txBody>
      </p:sp>
      <p:grpSp>
        <p:nvGrpSpPr>
          <p:cNvPr id="79" name="组 78"/>
          <p:cNvGrpSpPr/>
          <p:nvPr/>
        </p:nvGrpSpPr>
        <p:grpSpPr>
          <a:xfrm>
            <a:off x="505172" y="1221740"/>
            <a:ext cx="8287079" cy="3581489"/>
            <a:chOff x="505172" y="1203598"/>
            <a:chExt cx="8287079" cy="3581489"/>
          </a:xfrm>
        </p:grpSpPr>
        <p:grpSp>
          <p:nvGrpSpPr>
            <p:cNvPr id="56" name="组 55"/>
            <p:cNvGrpSpPr/>
            <p:nvPr/>
          </p:nvGrpSpPr>
          <p:grpSpPr>
            <a:xfrm>
              <a:off x="505172" y="1203598"/>
              <a:ext cx="8287079" cy="3417899"/>
              <a:chOff x="505172" y="1169495"/>
              <a:chExt cx="8287079" cy="3417899"/>
            </a:xfrm>
          </p:grpSpPr>
          <p:graphicFrame>
            <p:nvGraphicFramePr>
              <p:cNvPr id="2" name="图表 1"/>
              <p:cNvGraphicFramePr/>
              <p:nvPr>
                <p:extLst>
                  <p:ext uri="{D42A27DB-BD31-4B8C-83A1-F6EECF244321}">
                    <p14:modId xmlns:p14="http://schemas.microsoft.com/office/powerpoint/2010/main" val="900788927"/>
                  </p:ext>
                </p:extLst>
              </p:nvPr>
            </p:nvGraphicFramePr>
            <p:xfrm>
              <a:off x="899592" y="1476064"/>
              <a:ext cx="7892659" cy="28803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7"/>
              <p:cNvSpPr txBox="1"/>
              <p:nvPr/>
            </p:nvSpPr>
            <p:spPr>
              <a:xfrm>
                <a:off x="705630" y="1191371"/>
                <a:ext cx="1059317" cy="233397"/>
              </a:xfrm>
              <a:prstGeom prst="rect">
                <a:avLst/>
              </a:prstGeom>
              <a:noFill/>
            </p:spPr>
            <p:txBody>
              <a:bodyPr wrap="square" rtlCol="0">
                <a:spAutoFit/>
              </a:bodyPr>
              <a:lstStyle/>
              <a:p>
                <a:pPr algn="ctr">
                  <a:lnSpc>
                    <a:spcPts val="1100"/>
                  </a:lnSpc>
                </a:pPr>
                <a:r>
                  <a:rPr lang="en-US" altLang="zh-CN" sz="1000" dirty="0" smtClean="0">
                    <a:solidFill>
                      <a:schemeClr val="tx1">
                        <a:lumMod val="75000"/>
                        <a:lumOff val="25000"/>
                      </a:schemeClr>
                    </a:solidFill>
                    <a:latin typeface="微软雅黑" pitchFamily="34" charset="-122"/>
                    <a:ea typeface="微软雅黑" pitchFamily="34" charset="-122"/>
                  </a:rPr>
                  <a:t>2014</a:t>
                </a:r>
                <a:endParaRPr lang="zh-CN" altLang="en-US" sz="1000" dirty="0" smtClean="0">
                  <a:solidFill>
                    <a:schemeClr val="tx1">
                      <a:lumMod val="75000"/>
                      <a:lumOff val="25000"/>
                    </a:schemeClr>
                  </a:solidFill>
                  <a:latin typeface="微软雅黑" pitchFamily="34" charset="-122"/>
                  <a:ea typeface="微软雅黑" pitchFamily="34" charset="-122"/>
                </a:endParaRPr>
              </a:p>
            </p:txBody>
          </p:sp>
          <p:sp>
            <p:nvSpPr>
              <p:cNvPr id="15" name="TextBox 7"/>
              <p:cNvSpPr txBox="1"/>
              <p:nvPr/>
            </p:nvSpPr>
            <p:spPr>
              <a:xfrm>
                <a:off x="2304702" y="1191371"/>
                <a:ext cx="2554660" cy="233397"/>
              </a:xfrm>
              <a:prstGeom prst="rect">
                <a:avLst/>
              </a:prstGeom>
              <a:noFill/>
            </p:spPr>
            <p:txBody>
              <a:bodyPr wrap="square" rtlCol="0">
                <a:spAutoFit/>
              </a:bodyPr>
              <a:lstStyle/>
              <a:p>
                <a:pPr algn="ctr">
                  <a:lnSpc>
                    <a:spcPts val="1100"/>
                  </a:lnSpc>
                </a:pPr>
                <a:r>
                  <a:rPr lang="zh-CN" altLang="en-US" sz="1000" dirty="0" smtClean="0">
                    <a:solidFill>
                      <a:schemeClr val="tx1">
                        <a:lumMod val="75000"/>
                        <a:lumOff val="25000"/>
                      </a:schemeClr>
                    </a:solidFill>
                    <a:latin typeface="微软雅黑" pitchFamily="34" charset="-122"/>
                    <a:ea typeface="微软雅黑" pitchFamily="34" charset="-122"/>
                  </a:rPr>
                  <a:t>中国供应商</a:t>
                </a:r>
                <a:r>
                  <a:rPr lang="en-US" altLang="zh-CN" sz="1000" dirty="0" smtClean="0">
                    <a:solidFill>
                      <a:schemeClr val="tx1">
                        <a:lumMod val="75000"/>
                        <a:lumOff val="25000"/>
                      </a:schemeClr>
                    </a:solidFill>
                    <a:latin typeface="微软雅黑" pitchFamily="34" charset="-122"/>
                    <a:ea typeface="微软雅黑" pitchFamily="34" charset="-122"/>
                  </a:rPr>
                  <a:t>(2012</a:t>
                </a:r>
                <a:r>
                  <a:rPr lang="en-US" altLang="zh-CN" sz="1000" dirty="0">
                    <a:solidFill>
                      <a:schemeClr val="tx1">
                        <a:lumMod val="75000"/>
                        <a:lumOff val="25000"/>
                      </a:schemeClr>
                    </a:solidFill>
                    <a:latin typeface="微软雅黑" pitchFamily="34" charset="-122"/>
                    <a:ea typeface="微软雅黑" pitchFamily="34" charset="-122"/>
                  </a:rPr>
                  <a:t>)</a:t>
                </a:r>
                <a:r>
                  <a:rPr lang="en-US" altLang="zh-CN" sz="1000" baseline="30000" dirty="0">
                    <a:solidFill>
                      <a:schemeClr val="tx1">
                        <a:lumMod val="75000"/>
                        <a:lumOff val="25000"/>
                      </a:schemeClr>
                    </a:solidFill>
                    <a:latin typeface="微软雅黑" pitchFamily="34" charset="-122"/>
                    <a:ea typeface="微软雅黑" pitchFamily="34" charset="-122"/>
                  </a:rPr>
                  <a:t>(1)</a:t>
                </a:r>
              </a:p>
            </p:txBody>
          </p:sp>
          <p:sp>
            <p:nvSpPr>
              <p:cNvPr id="16" name="TextBox 7"/>
              <p:cNvSpPr txBox="1"/>
              <p:nvPr/>
            </p:nvSpPr>
            <p:spPr>
              <a:xfrm>
                <a:off x="5722198" y="1191371"/>
                <a:ext cx="2417756" cy="233397"/>
              </a:xfrm>
              <a:prstGeom prst="rect">
                <a:avLst/>
              </a:prstGeom>
              <a:noFill/>
            </p:spPr>
            <p:txBody>
              <a:bodyPr wrap="square" rtlCol="0">
                <a:spAutoFit/>
              </a:bodyPr>
              <a:lstStyle/>
              <a:p>
                <a:pPr algn="ctr">
                  <a:lnSpc>
                    <a:spcPts val="1100"/>
                  </a:lnSpc>
                </a:pPr>
                <a:r>
                  <a:rPr lang="zh-CN" altLang="en-US" sz="1000" dirty="0" smtClean="0">
                    <a:solidFill>
                      <a:schemeClr val="tx1">
                        <a:lumMod val="75000"/>
                        <a:lumOff val="25000"/>
                      </a:schemeClr>
                    </a:solidFill>
                    <a:latin typeface="微软雅黑" pitchFamily="34" charset="-122"/>
                    <a:ea typeface="微软雅黑" pitchFamily="34" charset="-122"/>
                  </a:rPr>
                  <a:t>印度供应商</a:t>
                </a:r>
                <a:r>
                  <a:rPr lang="en-US" altLang="zh-CN" sz="1000" dirty="0" smtClean="0">
                    <a:solidFill>
                      <a:schemeClr val="tx1">
                        <a:lumMod val="75000"/>
                        <a:lumOff val="25000"/>
                      </a:schemeClr>
                    </a:solidFill>
                    <a:latin typeface="微软雅黑" pitchFamily="34" charset="-122"/>
                    <a:ea typeface="微软雅黑" pitchFamily="34" charset="-122"/>
                  </a:rPr>
                  <a:t>(2013</a:t>
                </a:r>
                <a:r>
                  <a:rPr lang="en-US" altLang="zh-CN" sz="1000" dirty="0">
                    <a:solidFill>
                      <a:schemeClr val="tx1">
                        <a:lumMod val="75000"/>
                        <a:lumOff val="25000"/>
                      </a:schemeClr>
                    </a:solidFill>
                    <a:latin typeface="微软雅黑" pitchFamily="34" charset="-122"/>
                    <a:ea typeface="微软雅黑" pitchFamily="34" charset="-122"/>
                  </a:rPr>
                  <a:t>)</a:t>
                </a:r>
                <a:endParaRPr lang="en-US" altLang="zh-CN" sz="1000" baseline="30000" dirty="0">
                  <a:solidFill>
                    <a:schemeClr val="tx1">
                      <a:lumMod val="75000"/>
                      <a:lumOff val="25000"/>
                    </a:schemeClr>
                  </a:solidFill>
                  <a:latin typeface="微软雅黑" pitchFamily="34" charset="-122"/>
                  <a:ea typeface="微软雅黑" pitchFamily="34" charset="-122"/>
                </a:endParaRPr>
              </a:p>
            </p:txBody>
          </p:sp>
          <p:sp>
            <p:nvSpPr>
              <p:cNvPr id="18" name="左中括号 17"/>
              <p:cNvSpPr/>
              <p:nvPr/>
            </p:nvSpPr>
            <p:spPr>
              <a:xfrm rot="5400000">
                <a:off x="3510032" y="259727"/>
                <a:ext cx="144000" cy="2520232"/>
              </a:xfrm>
              <a:prstGeom prst="leftBracket">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20" name="左中括号 19"/>
              <p:cNvSpPr/>
              <p:nvPr/>
            </p:nvSpPr>
            <p:spPr>
              <a:xfrm rot="5400000">
                <a:off x="6859076" y="259843"/>
                <a:ext cx="144000" cy="2520000"/>
              </a:xfrm>
              <a:prstGeom prst="leftBracket">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21" name="圆角矩形 20"/>
              <p:cNvSpPr/>
              <p:nvPr/>
            </p:nvSpPr>
            <p:spPr>
              <a:xfrm>
                <a:off x="539552" y="1169495"/>
                <a:ext cx="1296144" cy="3310471"/>
              </a:xfrm>
              <a:prstGeom prst="roundRect">
                <a:avLst>
                  <a:gd name="adj" fmla="val 0"/>
                </a:avLst>
              </a:prstGeom>
              <a:noFill/>
              <a:ln w="19050" cmpd="sng">
                <a:solidFill>
                  <a:srgbClr val="E4793D"/>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lumMod val="75000"/>
                      <a:lumOff val="25000"/>
                    </a:schemeClr>
                  </a:solidFill>
                </a:endParaRPr>
              </a:p>
            </p:txBody>
          </p:sp>
          <p:sp>
            <p:nvSpPr>
              <p:cNvPr id="22" name="TextBox 7"/>
              <p:cNvSpPr txBox="1"/>
              <p:nvPr/>
            </p:nvSpPr>
            <p:spPr>
              <a:xfrm>
                <a:off x="505172" y="2305191"/>
                <a:ext cx="763867" cy="233397"/>
              </a:xfrm>
              <a:prstGeom prst="rect">
                <a:avLst/>
              </a:prstGeom>
              <a:noFill/>
            </p:spPr>
            <p:txBody>
              <a:bodyPr wrap="square" rtlCol="0">
                <a:spAutoFit/>
              </a:bodyPr>
              <a:lstStyle/>
              <a:p>
                <a:pPr>
                  <a:lnSpc>
                    <a:spcPts val="1100"/>
                  </a:lnSpc>
                </a:pPr>
                <a:r>
                  <a:rPr lang="zh-CN" altLang="en-US" sz="900" dirty="0" smtClean="0">
                    <a:solidFill>
                      <a:srgbClr val="E4793D"/>
                    </a:solidFill>
                    <a:latin typeface="微软雅黑" pitchFamily="34" charset="-122"/>
                    <a:ea typeface="微软雅黑" pitchFamily="34" charset="-122"/>
                  </a:rPr>
                  <a:t>亚太地区</a:t>
                </a:r>
              </a:p>
            </p:txBody>
          </p:sp>
          <p:sp>
            <p:nvSpPr>
              <p:cNvPr id="19" name="左大括号 18"/>
              <p:cNvSpPr/>
              <p:nvPr/>
            </p:nvSpPr>
            <p:spPr>
              <a:xfrm>
                <a:off x="974849" y="1660620"/>
                <a:ext cx="239565" cy="1287514"/>
              </a:xfrm>
              <a:prstGeom prst="leftBrace">
                <a:avLst>
                  <a:gd name="adj1" fmla="val 24664"/>
                  <a:gd name="adj2" fmla="val 50000"/>
                </a:avLst>
              </a:prstGeom>
              <a:ln w="9525" cmpd="sng">
                <a:solidFill>
                  <a:srgbClr val="E4793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25" name="左大括号 24"/>
              <p:cNvSpPr/>
              <p:nvPr/>
            </p:nvSpPr>
            <p:spPr>
              <a:xfrm>
                <a:off x="974849" y="2948133"/>
                <a:ext cx="239565" cy="1200709"/>
              </a:xfrm>
              <a:prstGeom prst="leftBrace">
                <a:avLst>
                  <a:gd name="adj1" fmla="val 24664"/>
                  <a:gd name="adj2" fmla="val 50000"/>
                </a:avLst>
              </a:prstGeom>
              <a:ln w="9525" cmpd="sng">
                <a:solidFill>
                  <a:srgbClr val="E4793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26" name="TextBox 7"/>
              <p:cNvSpPr txBox="1"/>
              <p:nvPr/>
            </p:nvSpPr>
            <p:spPr>
              <a:xfrm>
                <a:off x="505172" y="3549814"/>
                <a:ext cx="610443" cy="366639"/>
              </a:xfrm>
              <a:prstGeom prst="rect">
                <a:avLst/>
              </a:prstGeom>
              <a:noFill/>
            </p:spPr>
            <p:txBody>
              <a:bodyPr wrap="square" rtlCol="0">
                <a:spAutoFit/>
              </a:bodyPr>
              <a:lstStyle/>
              <a:p>
                <a:pPr>
                  <a:lnSpc>
                    <a:spcPts val="1100"/>
                  </a:lnSpc>
                </a:pPr>
                <a:r>
                  <a:rPr lang="zh-CN" altLang="en-US" sz="900" dirty="0" smtClean="0">
                    <a:solidFill>
                      <a:srgbClr val="E4793D"/>
                    </a:solidFill>
                    <a:latin typeface="微软雅黑" pitchFamily="34" charset="-122"/>
                    <a:ea typeface="微软雅黑" pitchFamily="34" charset="-122"/>
                  </a:rPr>
                  <a:t>美国</a:t>
                </a:r>
                <a:r>
                  <a:rPr lang="en-US" altLang="zh-CN" sz="900" dirty="0" smtClean="0">
                    <a:solidFill>
                      <a:srgbClr val="E4793D"/>
                    </a:solidFill>
                    <a:latin typeface="微软雅黑" pitchFamily="34" charset="-122"/>
                    <a:ea typeface="微软雅黑" pitchFamily="34" charset="-122"/>
                  </a:rPr>
                  <a:t>/</a:t>
                </a:r>
              </a:p>
              <a:p>
                <a:pPr>
                  <a:lnSpc>
                    <a:spcPts val="1100"/>
                  </a:lnSpc>
                </a:pPr>
                <a:r>
                  <a:rPr lang="zh-CN" altLang="en-US" sz="900" dirty="0" smtClean="0">
                    <a:solidFill>
                      <a:srgbClr val="E4793D"/>
                    </a:solidFill>
                    <a:latin typeface="微软雅黑" pitchFamily="34" charset="-122"/>
                    <a:ea typeface="微软雅黑" pitchFamily="34" charset="-122"/>
                  </a:rPr>
                  <a:t>欧洲</a:t>
                </a:r>
              </a:p>
            </p:txBody>
          </p:sp>
          <p:sp>
            <p:nvSpPr>
              <p:cNvPr id="27" name="TextBox 7"/>
              <p:cNvSpPr txBox="1"/>
              <p:nvPr/>
            </p:nvSpPr>
            <p:spPr>
              <a:xfrm>
                <a:off x="1197203" y="2044603"/>
                <a:ext cx="576063" cy="233397"/>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39.7%</a:t>
                </a:r>
                <a:endParaRPr lang="zh-CN" altLang="en-US" sz="900" dirty="0" smtClean="0">
                  <a:solidFill>
                    <a:schemeClr val="bg1"/>
                  </a:solidFill>
                  <a:latin typeface="微软雅黑" pitchFamily="34" charset="-122"/>
                  <a:ea typeface="微软雅黑" pitchFamily="34" charset="-122"/>
                </a:endParaRPr>
              </a:p>
            </p:txBody>
          </p:sp>
          <p:sp>
            <p:nvSpPr>
              <p:cNvPr id="28" name="TextBox 7"/>
              <p:cNvSpPr txBox="1"/>
              <p:nvPr/>
            </p:nvSpPr>
            <p:spPr>
              <a:xfrm>
                <a:off x="1197203" y="3412755"/>
                <a:ext cx="576063" cy="233397"/>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47.3%</a:t>
                </a:r>
                <a:endParaRPr lang="zh-CN" altLang="en-US" sz="900" dirty="0" smtClean="0">
                  <a:solidFill>
                    <a:schemeClr val="bg1"/>
                  </a:solidFill>
                  <a:latin typeface="微软雅黑" pitchFamily="34" charset="-122"/>
                  <a:ea typeface="微软雅黑" pitchFamily="34" charset="-122"/>
                </a:endParaRPr>
              </a:p>
            </p:txBody>
          </p:sp>
          <p:sp>
            <p:nvSpPr>
              <p:cNvPr id="29" name="TextBox 7"/>
              <p:cNvSpPr txBox="1"/>
              <p:nvPr/>
            </p:nvSpPr>
            <p:spPr>
              <a:xfrm>
                <a:off x="1197203" y="2666148"/>
                <a:ext cx="576063" cy="233397"/>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13%</a:t>
                </a:r>
                <a:endParaRPr lang="zh-CN" altLang="en-US" sz="900" dirty="0" smtClean="0">
                  <a:solidFill>
                    <a:schemeClr val="bg1"/>
                  </a:solidFill>
                  <a:latin typeface="微软雅黑" pitchFamily="34" charset="-122"/>
                  <a:ea typeface="微软雅黑" pitchFamily="34" charset="-122"/>
                </a:endParaRPr>
              </a:p>
            </p:txBody>
          </p:sp>
          <p:sp>
            <p:nvSpPr>
              <p:cNvPr id="30" name="TextBox 7"/>
              <p:cNvSpPr txBox="1"/>
              <p:nvPr/>
            </p:nvSpPr>
            <p:spPr>
              <a:xfrm>
                <a:off x="2043869" y="2666148"/>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100%</a:t>
                </a:r>
                <a:endParaRPr lang="zh-CN" altLang="en-US" sz="900" dirty="0" smtClean="0">
                  <a:solidFill>
                    <a:schemeClr val="bg1"/>
                  </a:solidFill>
                  <a:latin typeface="微软雅黑" pitchFamily="34" charset="-122"/>
                  <a:ea typeface="微软雅黑" pitchFamily="34" charset="-122"/>
                </a:endParaRPr>
              </a:p>
            </p:txBody>
          </p:sp>
          <p:sp>
            <p:nvSpPr>
              <p:cNvPr id="31" name="TextBox 7"/>
              <p:cNvSpPr txBox="1"/>
              <p:nvPr/>
            </p:nvSpPr>
            <p:spPr>
              <a:xfrm>
                <a:off x="2875142" y="2666148"/>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88.7%</a:t>
                </a:r>
                <a:endParaRPr lang="zh-CN" altLang="en-US" sz="900" dirty="0" smtClean="0">
                  <a:solidFill>
                    <a:schemeClr val="bg1"/>
                  </a:solidFill>
                  <a:latin typeface="微软雅黑" pitchFamily="34" charset="-122"/>
                  <a:ea typeface="微软雅黑" pitchFamily="34" charset="-122"/>
                </a:endParaRPr>
              </a:p>
            </p:txBody>
          </p:sp>
          <p:sp>
            <p:nvSpPr>
              <p:cNvPr id="32" name="TextBox 7"/>
              <p:cNvSpPr txBox="1"/>
              <p:nvPr/>
            </p:nvSpPr>
            <p:spPr>
              <a:xfrm>
                <a:off x="2875142" y="3782208"/>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2.3%</a:t>
                </a:r>
                <a:endParaRPr lang="zh-CN" altLang="en-US" sz="900" dirty="0" smtClean="0">
                  <a:solidFill>
                    <a:schemeClr val="bg1"/>
                  </a:solidFill>
                  <a:latin typeface="微软雅黑" pitchFamily="34" charset="-122"/>
                  <a:ea typeface="微软雅黑" pitchFamily="34" charset="-122"/>
                </a:endParaRPr>
              </a:p>
            </p:txBody>
          </p:sp>
          <p:sp>
            <p:nvSpPr>
              <p:cNvPr id="33" name="TextBox 7"/>
              <p:cNvSpPr txBox="1"/>
              <p:nvPr/>
            </p:nvSpPr>
            <p:spPr>
              <a:xfrm>
                <a:off x="2875142" y="3959238"/>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9.0%</a:t>
                </a:r>
                <a:endParaRPr lang="zh-CN" altLang="en-US" sz="900" dirty="0" smtClean="0">
                  <a:solidFill>
                    <a:schemeClr val="bg1"/>
                  </a:solidFill>
                  <a:latin typeface="微软雅黑" pitchFamily="34" charset="-122"/>
                  <a:ea typeface="微软雅黑" pitchFamily="34" charset="-122"/>
                </a:endParaRPr>
              </a:p>
            </p:txBody>
          </p:sp>
          <p:sp>
            <p:nvSpPr>
              <p:cNvPr id="34" name="TextBox 7"/>
              <p:cNvSpPr txBox="1"/>
              <p:nvPr/>
            </p:nvSpPr>
            <p:spPr>
              <a:xfrm>
                <a:off x="3721809" y="2314506"/>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64.2%</a:t>
                </a:r>
                <a:endParaRPr lang="zh-CN" altLang="en-US" sz="900" dirty="0" smtClean="0">
                  <a:solidFill>
                    <a:schemeClr val="bg1"/>
                  </a:solidFill>
                  <a:latin typeface="微软雅黑" pitchFamily="34" charset="-122"/>
                  <a:ea typeface="微软雅黑" pitchFamily="34" charset="-122"/>
                </a:endParaRPr>
              </a:p>
            </p:txBody>
          </p:sp>
          <p:sp>
            <p:nvSpPr>
              <p:cNvPr id="35" name="TextBox 7"/>
              <p:cNvSpPr txBox="1"/>
              <p:nvPr/>
            </p:nvSpPr>
            <p:spPr>
              <a:xfrm>
                <a:off x="3721809" y="3253536"/>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6.8%</a:t>
                </a:r>
                <a:endParaRPr lang="zh-CN" altLang="en-US" sz="900" dirty="0" smtClean="0">
                  <a:solidFill>
                    <a:schemeClr val="bg1"/>
                  </a:solidFill>
                  <a:latin typeface="微软雅黑" pitchFamily="34" charset="-122"/>
                  <a:ea typeface="微软雅黑" pitchFamily="34" charset="-122"/>
                </a:endParaRPr>
              </a:p>
            </p:txBody>
          </p:sp>
          <p:sp>
            <p:nvSpPr>
              <p:cNvPr id="36" name="TextBox 7"/>
              <p:cNvSpPr txBox="1"/>
              <p:nvPr/>
            </p:nvSpPr>
            <p:spPr>
              <a:xfrm>
                <a:off x="3721809" y="3715354"/>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29%</a:t>
                </a:r>
                <a:endParaRPr lang="zh-CN" altLang="en-US" sz="900" dirty="0" smtClean="0">
                  <a:solidFill>
                    <a:schemeClr val="bg1"/>
                  </a:solidFill>
                  <a:latin typeface="微软雅黑" pitchFamily="34" charset="-122"/>
                  <a:ea typeface="微软雅黑" pitchFamily="34" charset="-122"/>
                </a:endParaRPr>
              </a:p>
            </p:txBody>
          </p:sp>
          <p:sp>
            <p:nvSpPr>
              <p:cNvPr id="37" name="TextBox 7"/>
              <p:cNvSpPr txBox="1"/>
              <p:nvPr/>
            </p:nvSpPr>
            <p:spPr>
              <a:xfrm>
                <a:off x="4553082" y="2461843"/>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72.8%</a:t>
                </a:r>
                <a:endParaRPr lang="zh-CN" altLang="en-US" sz="900" dirty="0" smtClean="0">
                  <a:solidFill>
                    <a:schemeClr val="bg1"/>
                  </a:solidFill>
                  <a:latin typeface="微软雅黑" pitchFamily="34" charset="-122"/>
                  <a:ea typeface="微软雅黑" pitchFamily="34" charset="-122"/>
                </a:endParaRPr>
              </a:p>
            </p:txBody>
          </p:sp>
          <p:sp>
            <p:nvSpPr>
              <p:cNvPr id="38" name="TextBox 7"/>
              <p:cNvSpPr txBox="1"/>
              <p:nvPr/>
            </p:nvSpPr>
            <p:spPr>
              <a:xfrm>
                <a:off x="4553082" y="3708752"/>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27.2%</a:t>
                </a:r>
                <a:endParaRPr lang="zh-CN" altLang="en-US" sz="900" dirty="0" smtClean="0">
                  <a:solidFill>
                    <a:schemeClr val="bg1"/>
                  </a:solidFill>
                  <a:latin typeface="微软雅黑" pitchFamily="34" charset="-122"/>
                  <a:ea typeface="微软雅黑" pitchFamily="34" charset="-122"/>
                </a:endParaRPr>
              </a:p>
            </p:txBody>
          </p:sp>
          <p:sp>
            <p:nvSpPr>
              <p:cNvPr id="39" name="TextBox 7"/>
              <p:cNvSpPr txBox="1"/>
              <p:nvPr/>
            </p:nvSpPr>
            <p:spPr>
              <a:xfrm>
                <a:off x="5392052" y="1699957"/>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12.7%</a:t>
                </a:r>
                <a:endParaRPr lang="zh-CN" altLang="en-US" sz="900" dirty="0" smtClean="0">
                  <a:solidFill>
                    <a:schemeClr val="bg1"/>
                  </a:solidFill>
                  <a:latin typeface="微软雅黑" pitchFamily="34" charset="-122"/>
                  <a:ea typeface="微软雅黑" pitchFamily="34" charset="-122"/>
                </a:endParaRPr>
              </a:p>
            </p:txBody>
          </p:sp>
          <p:sp>
            <p:nvSpPr>
              <p:cNvPr id="40" name="TextBox 7"/>
              <p:cNvSpPr txBox="1"/>
              <p:nvPr/>
            </p:nvSpPr>
            <p:spPr>
              <a:xfrm>
                <a:off x="5392052" y="2877594"/>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87.3%</a:t>
                </a:r>
                <a:endParaRPr lang="zh-CN" altLang="en-US" sz="900" dirty="0" smtClean="0">
                  <a:solidFill>
                    <a:schemeClr val="bg1"/>
                  </a:solidFill>
                  <a:latin typeface="微软雅黑" pitchFamily="34" charset="-122"/>
                  <a:ea typeface="微软雅黑" pitchFamily="34" charset="-122"/>
                </a:endParaRPr>
              </a:p>
            </p:txBody>
          </p:sp>
          <p:sp>
            <p:nvSpPr>
              <p:cNvPr id="41" name="TextBox 7"/>
              <p:cNvSpPr txBox="1"/>
              <p:nvPr/>
            </p:nvSpPr>
            <p:spPr>
              <a:xfrm>
                <a:off x="6246416" y="1638381"/>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8.7%</a:t>
                </a:r>
                <a:endParaRPr lang="zh-CN" altLang="en-US" sz="900" dirty="0" smtClean="0">
                  <a:solidFill>
                    <a:schemeClr val="bg1"/>
                  </a:solidFill>
                  <a:latin typeface="微软雅黑" pitchFamily="34" charset="-122"/>
                  <a:ea typeface="微软雅黑" pitchFamily="34" charset="-122"/>
                </a:endParaRPr>
              </a:p>
            </p:txBody>
          </p:sp>
          <p:sp>
            <p:nvSpPr>
              <p:cNvPr id="42" name="TextBox 7"/>
              <p:cNvSpPr txBox="1"/>
              <p:nvPr/>
            </p:nvSpPr>
            <p:spPr>
              <a:xfrm>
                <a:off x="6246416" y="1907775"/>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12.4%</a:t>
                </a:r>
                <a:endParaRPr lang="zh-CN" altLang="en-US" sz="900" dirty="0" smtClean="0">
                  <a:solidFill>
                    <a:schemeClr val="bg1"/>
                  </a:solidFill>
                  <a:latin typeface="微软雅黑" pitchFamily="34" charset="-122"/>
                  <a:ea typeface="微软雅黑" pitchFamily="34" charset="-122"/>
                </a:endParaRPr>
              </a:p>
            </p:txBody>
          </p:sp>
          <p:sp>
            <p:nvSpPr>
              <p:cNvPr id="43" name="TextBox 7"/>
              <p:cNvSpPr txBox="1"/>
              <p:nvPr/>
            </p:nvSpPr>
            <p:spPr>
              <a:xfrm>
                <a:off x="6246416" y="2877594"/>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78.9%</a:t>
                </a:r>
                <a:endParaRPr lang="zh-CN" altLang="en-US" sz="900" dirty="0" smtClean="0">
                  <a:solidFill>
                    <a:schemeClr val="bg1"/>
                  </a:solidFill>
                  <a:latin typeface="微软雅黑" pitchFamily="34" charset="-122"/>
                  <a:ea typeface="微软雅黑" pitchFamily="34" charset="-122"/>
                </a:endParaRPr>
              </a:p>
            </p:txBody>
          </p:sp>
          <p:sp>
            <p:nvSpPr>
              <p:cNvPr id="44" name="TextBox 7"/>
              <p:cNvSpPr txBox="1"/>
              <p:nvPr/>
            </p:nvSpPr>
            <p:spPr>
              <a:xfrm>
                <a:off x="7077688" y="2877594"/>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81%</a:t>
                </a:r>
                <a:endParaRPr lang="zh-CN" altLang="en-US" sz="900" dirty="0" smtClean="0">
                  <a:solidFill>
                    <a:schemeClr val="bg1"/>
                  </a:solidFill>
                  <a:latin typeface="微软雅黑" pitchFamily="34" charset="-122"/>
                  <a:ea typeface="微软雅黑" pitchFamily="34" charset="-122"/>
                </a:endParaRPr>
              </a:p>
            </p:txBody>
          </p:sp>
          <p:sp>
            <p:nvSpPr>
              <p:cNvPr id="45" name="TextBox 7"/>
              <p:cNvSpPr txBox="1"/>
              <p:nvPr/>
            </p:nvSpPr>
            <p:spPr>
              <a:xfrm>
                <a:off x="7077688" y="1853897"/>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11.6%</a:t>
                </a:r>
                <a:endParaRPr lang="zh-CN" altLang="en-US" sz="900" dirty="0" smtClean="0">
                  <a:solidFill>
                    <a:schemeClr val="bg1"/>
                  </a:solidFill>
                  <a:latin typeface="微软雅黑" pitchFamily="34" charset="-122"/>
                  <a:ea typeface="微软雅黑" pitchFamily="34" charset="-122"/>
                </a:endParaRPr>
              </a:p>
            </p:txBody>
          </p:sp>
          <p:sp>
            <p:nvSpPr>
              <p:cNvPr id="46" name="TextBox 7"/>
              <p:cNvSpPr txBox="1"/>
              <p:nvPr/>
            </p:nvSpPr>
            <p:spPr>
              <a:xfrm>
                <a:off x="7077688" y="1622987"/>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7.4%</a:t>
                </a:r>
                <a:endParaRPr lang="zh-CN" altLang="en-US" sz="900" dirty="0" smtClean="0">
                  <a:solidFill>
                    <a:schemeClr val="bg1"/>
                  </a:solidFill>
                  <a:latin typeface="微软雅黑" pitchFamily="34" charset="-122"/>
                  <a:ea typeface="微软雅黑" pitchFamily="34" charset="-122"/>
                </a:endParaRPr>
              </a:p>
            </p:txBody>
          </p:sp>
          <p:sp>
            <p:nvSpPr>
              <p:cNvPr id="48" name="TextBox 7"/>
              <p:cNvSpPr txBox="1"/>
              <p:nvPr/>
            </p:nvSpPr>
            <p:spPr>
              <a:xfrm>
                <a:off x="7924354" y="1576805"/>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2.7%</a:t>
                </a:r>
                <a:endParaRPr lang="zh-CN" altLang="en-US" sz="900" dirty="0" smtClean="0">
                  <a:solidFill>
                    <a:schemeClr val="bg1"/>
                  </a:solidFill>
                  <a:latin typeface="微软雅黑" pitchFamily="34" charset="-122"/>
                  <a:ea typeface="微软雅黑" pitchFamily="34" charset="-122"/>
                </a:endParaRPr>
              </a:p>
            </p:txBody>
          </p:sp>
          <p:sp>
            <p:nvSpPr>
              <p:cNvPr id="49" name="TextBox 7"/>
              <p:cNvSpPr txBox="1"/>
              <p:nvPr/>
            </p:nvSpPr>
            <p:spPr>
              <a:xfrm>
                <a:off x="7924354" y="1776926"/>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11.9%</a:t>
                </a:r>
                <a:endParaRPr lang="zh-CN" altLang="en-US" sz="900" dirty="0" smtClean="0">
                  <a:solidFill>
                    <a:schemeClr val="bg1"/>
                  </a:solidFill>
                  <a:latin typeface="微软雅黑" pitchFamily="34" charset="-122"/>
                  <a:ea typeface="微软雅黑" pitchFamily="34" charset="-122"/>
                </a:endParaRPr>
              </a:p>
            </p:txBody>
          </p:sp>
          <p:sp>
            <p:nvSpPr>
              <p:cNvPr id="50" name="TextBox 7"/>
              <p:cNvSpPr txBox="1"/>
              <p:nvPr/>
            </p:nvSpPr>
            <p:spPr>
              <a:xfrm>
                <a:off x="7924354" y="2877594"/>
                <a:ext cx="576063" cy="230832"/>
              </a:xfrm>
              <a:prstGeom prst="rect">
                <a:avLst/>
              </a:prstGeom>
              <a:noFill/>
            </p:spPr>
            <p:txBody>
              <a:bodyPr wrap="square" rtlCol="0">
                <a:spAutoFit/>
              </a:bodyPr>
              <a:lstStyle/>
              <a:p>
                <a:pPr algn="ctr">
                  <a:lnSpc>
                    <a:spcPts val="1100"/>
                  </a:lnSpc>
                </a:pPr>
                <a:r>
                  <a:rPr lang="en-US" altLang="zh-CN" sz="900" dirty="0" smtClean="0">
                    <a:solidFill>
                      <a:schemeClr val="bg1"/>
                    </a:solidFill>
                    <a:latin typeface="微软雅黑" pitchFamily="34" charset="-122"/>
                    <a:ea typeface="微软雅黑" pitchFamily="34" charset="-122"/>
                  </a:rPr>
                  <a:t>85.4%</a:t>
                </a:r>
                <a:endParaRPr lang="zh-CN" altLang="en-US" sz="900" dirty="0" smtClean="0">
                  <a:solidFill>
                    <a:schemeClr val="bg1"/>
                  </a:solidFill>
                  <a:latin typeface="微软雅黑" pitchFamily="34" charset="-122"/>
                  <a:ea typeface="微软雅黑" pitchFamily="34" charset="-122"/>
                </a:endParaRPr>
              </a:p>
            </p:txBody>
          </p:sp>
          <p:cxnSp>
            <p:nvCxnSpPr>
              <p:cNvPr id="51" name="直接连接符 49"/>
              <p:cNvCxnSpPr/>
              <p:nvPr/>
            </p:nvCxnSpPr>
            <p:spPr>
              <a:xfrm>
                <a:off x="899592" y="4189449"/>
                <a:ext cx="763284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4" name="Picture 42"/>
              <p:cNvPicPr>
                <a:picLocks noChangeAspect="1"/>
              </p:cNvPicPr>
              <p:nvPr/>
            </p:nvPicPr>
            <p:blipFill rotWithShape="1">
              <a:blip r:embed="rId4"/>
              <a:srcRect l="6350" t="85299" r="82466" b="9815"/>
              <a:stretch/>
            </p:blipFill>
            <p:spPr>
              <a:xfrm>
                <a:off x="1033176" y="4232896"/>
                <a:ext cx="815879" cy="200121"/>
              </a:xfrm>
              <a:prstGeom prst="rect">
                <a:avLst/>
              </a:prstGeom>
            </p:spPr>
          </p:pic>
          <p:pic>
            <p:nvPicPr>
              <p:cNvPr id="55" name="Picture 42"/>
              <p:cNvPicPr>
                <a:picLocks noChangeAspect="1"/>
              </p:cNvPicPr>
              <p:nvPr/>
            </p:nvPicPr>
            <p:blipFill rotWithShape="1">
              <a:blip r:embed="rId4"/>
              <a:srcRect l="19831" t="83244" r="70860" b="10941"/>
              <a:stretch/>
            </p:blipFill>
            <p:spPr>
              <a:xfrm>
                <a:off x="1911036" y="4194414"/>
                <a:ext cx="813286" cy="285222"/>
              </a:xfrm>
              <a:prstGeom prst="rect">
                <a:avLst/>
              </a:prstGeom>
            </p:spPr>
          </p:pic>
          <p:pic>
            <p:nvPicPr>
              <p:cNvPr id="57" name="Picture 42"/>
              <p:cNvPicPr>
                <a:picLocks noChangeAspect="1"/>
              </p:cNvPicPr>
              <p:nvPr/>
            </p:nvPicPr>
            <p:blipFill rotWithShape="1">
              <a:blip r:embed="rId4"/>
              <a:srcRect l="31120" t="84184" r="61705" b="8863"/>
              <a:stretch/>
            </p:blipFill>
            <p:spPr>
              <a:xfrm>
                <a:off x="2911873" y="4225638"/>
                <a:ext cx="523393" cy="284786"/>
              </a:xfrm>
              <a:prstGeom prst="rect">
                <a:avLst/>
              </a:prstGeom>
            </p:spPr>
          </p:pic>
          <p:pic>
            <p:nvPicPr>
              <p:cNvPr id="58" name="Picture 42"/>
              <p:cNvPicPr>
                <a:picLocks noChangeAspect="1"/>
              </p:cNvPicPr>
              <p:nvPr/>
            </p:nvPicPr>
            <p:blipFill rotWithShape="1">
              <a:blip r:embed="rId4"/>
              <a:srcRect l="39667" t="84936" r="50553" b="9990"/>
              <a:stretch/>
            </p:blipFill>
            <p:spPr>
              <a:xfrm>
                <a:off x="3635388" y="4241030"/>
                <a:ext cx="713400" cy="207818"/>
              </a:xfrm>
              <a:prstGeom prst="rect">
                <a:avLst/>
              </a:prstGeom>
            </p:spPr>
          </p:pic>
          <p:pic>
            <p:nvPicPr>
              <p:cNvPr id="59" name="Picture 42"/>
              <p:cNvPicPr>
                <a:picLocks noChangeAspect="1"/>
              </p:cNvPicPr>
              <p:nvPr/>
            </p:nvPicPr>
            <p:blipFill rotWithShape="1">
              <a:blip r:embed="rId4"/>
              <a:srcRect l="50608" t="84184" r="42006" b="10742"/>
              <a:stretch/>
            </p:blipFill>
            <p:spPr>
              <a:xfrm>
                <a:off x="4564303" y="4233333"/>
                <a:ext cx="538788" cy="207819"/>
              </a:xfrm>
              <a:prstGeom prst="rect">
                <a:avLst/>
              </a:prstGeom>
            </p:spPr>
          </p:pic>
          <p:pic>
            <p:nvPicPr>
              <p:cNvPr id="60" name="Picture 42"/>
              <p:cNvPicPr>
                <a:picLocks noChangeAspect="1"/>
              </p:cNvPicPr>
              <p:nvPr/>
            </p:nvPicPr>
            <p:blipFill rotWithShape="1">
              <a:blip r:embed="rId4"/>
              <a:srcRect l="59893" t="83620" r="30927" b="11869"/>
              <a:stretch/>
            </p:blipFill>
            <p:spPr>
              <a:xfrm>
                <a:off x="5357088" y="4233334"/>
                <a:ext cx="652498" cy="180000"/>
              </a:xfrm>
              <a:prstGeom prst="rect">
                <a:avLst/>
              </a:prstGeom>
            </p:spPr>
          </p:pic>
          <p:pic>
            <p:nvPicPr>
              <p:cNvPr id="61" name="Picture 42"/>
              <p:cNvPicPr>
                <a:picLocks noChangeAspect="1"/>
              </p:cNvPicPr>
              <p:nvPr/>
            </p:nvPicPr>
            <p:blipFill rotWithShape="1">
              <a:blip r:embed="rId4"/>
              <a:srcRect l="72130" t="83620" r="23322" b="7121"/>
              <a:stretch/>
            </p:blipFill>
            <p:spPr>
              <a:xfrm>
                <a:off x="6352351" y="4217940"/>
                <a:ext cx="323275" cy="369454"/>
              </a:xfrm>
              <a:prstGeom prst="rect">
                <a:avLst/>
              </a:prstGeom>
            </p:spPr>
          </p:pic>
          <p:pic>
            <p:nvPicPr>
              <p:cNvPr id="62" name="Picture 42"/>
              <p:cNvPicPr>
                <a:picLocks noChangeAspect="1"/>
              </p:cNvPicPr>
              <p:nvPr/>
            </p:nvPicPr>
            <p:blipFill rotWithShape="1">
              <a:blip r:embed="rId4"/>
              <a:srcRect l="77978" t="84392" r="9169" b="9050"/>
              <a:stretch/>
            </p:blipFill>
            <p:spPr>
              <a:xfrm>
                <a:off x="6909779" y="4248726"/>
                <a:ext cx="913588" cy="261697"/>
              </a:xfrm>
              <a:prstGeom prst="rect">
                <a:avLst/>
              </a:prstGeom>
            </p:spPr>
          </p:pic>
          <p:pic>
            <p:nvPicPr>
              <p:cNvPr id="63" name="Picture 42"/>
              <p:cNvPicPr>
                <a:picLocks noChangeAspect="1"/>
              </p:cNvPicPr>
              <p:nvPr/>
            </p:nvPicPr>
            <p:blipFill rotWithShape="1">
              <a:blip r:embed="rId4"/>
              <a:srcRect l="91189" t="84199" r="3151" b="11943"/>
              <a:stretch/>
            </p:blipFill>
            <p:spPr>
              <a:xfrm>
                <a:off x="7979467" y="4241031"/>
                <a:ext cx="470453" cy="180000"/>
              </a:xfrm>
              <a:prstGeom prst="rect">
                <a:avLst/>
              </a:prstGeom>
            </p:spPr>
          </p:pic>
        </p:grpSp>
        <p:grpSp>
          <p:nvGrpSpPr>
            <p:cNvPr id="78" name="组 77"/>
            <p:cNvGrpSpPr/>
            <p:nvPr/>
          </p:nvGrpSpPr>
          <p:grpSpPr>
            <a:xfrm>
              <a:off x="2321610" y="4551690"/>
              <a:ext cx="4221819" cy="233397"/>
              <a:chOff x="2843808" y="4587974"/>
              <a:chExt cx="4221819" cy="233397"/>
            </a:xfrm>
          </p:grpSpPr>
          <p:grpSp>
            <p:nvGrpSpPr>
              <p:cNvPr id="64" name="组 63"/>
              <p:cNvGrpSpPr/>
              <p:nvPr/>
            </p:nvGrpSpPr>
            <p:grpSpPr>
              <a:xfrm>
                <a:off x="2843808" y="4587974"/>
                <a:ext cx="1080688" cy="222561"/>
                <a:chOff x="3995936" y="4443958"/>
                <a:chExt cx="1080688" cy="222561"/>
              </a:xfrm>
            </p:grpSpPr>
            <p:sp>
              <p:nvSpPr>
                <p:cNvPr id="66" name="Rectangle 21"/>
                <p:cNvSpPr>
                  <a:spLocks noChangeAspect="1"/>
                </p:cNvSpPr>
                <p:nvPr/>
              </p:nvSpPr>
              <p:spPr bwMode="gray">
                <a:xfrm>
                  <a:off x="3995936" y="4515966"/>
                  <a:ext cx="107511" cy="108000"/>
                </a:xfrm>
                <a:prstGeom prst="rect">
                  <a:avLst/>
                </a:prstGeom>
                <a:solidFill>
                  <a:srgbClr val="E4793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defRPr/>
                  </a:pPr>
                  <a:endParaRPr lang="en-US" altLang="zh-CN" sz="1200" b="1" dirty="0">
                    <a:solidFill>
                      <a:srgbClr val="FFFFFF"/>
                    </a:solidFill>
                    <a:latin typeface="微软雅黑" pitchFamily="34" charset="-122"/>
                    <a:ea typeface="微软雅黑" pitchFamily="34" charset="-122"/>
                    <a:cs typeface="Arial" pitchFamily="34" charset="0"/>
                  </a:endParaRPr>
                </a:p>
              </p:txBody>
            </p:sp>
            <p:sp>
              <p:nvSpPr>
                <p:cNvPr id="67" name="TextBox 7"/>
                <p:cNvSpPr txBox="1"/>
                <p:nvPr/>
              </p:nvSpPr>
              <p:spPr>
                <a:xfrm>
                  <a:off x="4068512" y="4443958"/>
                  <a:ext cx="1008112" cy="222561"/>
                </a:xfrm>
                <a:prstGeom prst="rect">
                  <a:avLst/>
                </a:prstGeom>
                <a:noFill/>
              </p:spPr>
              <p:txBody>
                <a:bodyPr wrap="square" rtlCol="0">
                  <a:spAutoFit/>
                </a:bodyPr>
                <a:lstStyle/>
                <a:p>
                  <a:pPr>
                    <a:lnSpc>
                      <a:spcPts val="1100"/>
                    </a:lnSpc>
                  </a:pPr>
                  <a:r>
                    <a:rPr lang="zh-CN" altLang="en-US" sz="800" dirty="0" smtClean="0">
                      <a:solidFill>
                        <a:schemeClr val="tx1">
                          <a:lumMod val="75000"/>
                          <a:lumOff val="25000"/>
                        </a:schemeClr>
                      </a:solidFill>
                      <a:latin typeface="微软雅黑" pitchFamily="34" charset="-122"/>
                      <a:ea typeface="微软雅黑" pitchFamily="34" charset="-122"/>
                    </a:rPr>
                    <a:t>国内（中国）</a:t>
                  </a:r>
                </a:p>
              </p:txBody>
            </p:sp>
          </p:grpSp>
          <p:grpSp>
            <p:nvGrpSpPr>
              <p:cNvPr id="69" name="组 68"/>
              <p:cNvGrpSpPr/>
              <p:nvPr/>
            </p:nvGrpSpPr>
            <p:grpSpPr>
              <a:xfrm>
                <a:off x="3964129" y="4587974"/>
                <a:ext cx="1080688" cy="222561"/>
                <a:chOff x="3995936" y="4443958"/>
                <a:chExt cx="1080688" cy="222561"/>
              </a:xfrm>
            </p:grpSpPr>
            <p:sp>
              <p:nvSpPr>
                <p:cNvPr id="70" name="Rectangle 21"/>
                <p:cNvSpPr>
                  <a:spLocks noChangeAspect="1"/>
                </p:cNvSpPr>
                <p:nvPr/>
              </p:nvSpPr>
              <p:spPr bwMode="gray">
                <a:xfrm>
                  <a:off x="3995936" y="4515966"/>
                  <a:ext cx="107511" cy="108000"/>
                </a:xfrm>
                <a:prstGeom prst="rect">
                  <a:avLst/>
                </a:prstGeom>
                <a:solidFill>
                  <a:srgbClr val="8BBC5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defRPr/>
                  </a:pPr>
                  <a:endParaRPr lang="en-US" altLang="zh-CN" sz="1200" b="1" dirty="0">
                    <a:solidFill>
                      <a:srgbClr val="FFFFFF"/>
                    </a:solidFill>
                    <a:latin typeface="微软雅黑" pitchFamily="34" charset="-122"/>
                    <a:ea typeface="微软雅黑" pitchFamily="34" charset="-122"/>
                    <a:cs typeface="Arial" pitchFamily="34" charset="0"/>
                  </a:endParaRPr>
                </a:p>
              </p:txBody>
            </p:sp>
            <p:sp>
              <p:nvSpPr>
                <p:cNvPr id="71" name="TextBox 7"/>
                <p:cNvSpPr txBox="1"/>
                <p:nvPr/>
              </p:nvSpPr>
              <p:spPr>
                <a:xfrm>
                  <a:off x="4068512" y="4443958"/>
                  <a:ext cx="1008112" cy="222561"/>
                </a:xfrm>
                <a:prstGeom prst="rect">
                  <a:avLst/>
                </a:prstGeom>
                <a:noFill/>
              </p:spPr>
              <p:txBody>
                <a:bodyPr wrap="square" rtlCol="0">
                  <a:spAutoFit/>
                </a:bodyPr>
                <a:lstStyle/>
                <a:p>
                  <a:pPr>
                    <a:lnSpc>
                      <a:spcPts val="1100"/>
                    </a:lnSpc>
                  </a:pPr>
                  <a:r>
                    <a:rPr lang="zh-CN" altLang="en-US" sz="800" dirty="0" smtClean="0">
                      <a:solidFill>
                        <a:schemeClr val="tx1">
                          <a:lumMod val="75000"/>
                          <a:lumOff val="25000"/>
                        </a:schemeClr>
                      </a:solidFill>
                      <a:latin typeface="微软雅黑" pitchFamily="34" charset="-122"/>
                      <a:ea typeface="微软雅黑" pitchFamily="34" charset="-122"/>
                    </a:rPr>
                    <a:t>国内（印度）</a:t>
                  </a:r>
                </a:p>
              </p:txBody>
            </p:sp>
          </p:grpSp>
          <p:grpSp>
            <p:nvGrpSpPr>
              <p:cNvPr id="72" name="组 71"/>
              <p:cNvGrpSpPr/>
              <p:nvPr/>
            </p:nvGrpSpPr>
            <p:grpSpPr>
              <a:xfrm>
                <a:off x="5039091" y="4587974"/>
                <a:ext cx="1080688" cy="222561"/>
                <a:chOff x="3995936" y="4443958"/>
                <a:chExt cx="1080688" cy="222561"/>
              </a:xfrm>
            </p:grpSpPr>
            <p:sp>
              <p:nvSpPr>
                <p:cNvPr id="73" name="Rectangle 21"/>
                <p:cNvSpPr>
                  <a:spLocks noChangeAspect="1"/>
                </p:cNvSpPr>
                <p:nvPr/>
              </p:nvSpPr>
              <p:spPr bwMode="gray">
                <a:xfrm>
                  <a:off x="3995936" y="4515966"/>
                  <a:ext cx="107511" cy="108000"/>
                </a:xfrm>
                <a:prstGeom prst="rect">
                  <a:avLst/>
                </a:prstGeom>
                <a:solidFill>
                  <a:srgbClr val="008AC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defRPr/>
                  </a:pPr>
                  <a:endParaRPr lang="en-US" altLang="zh-CN" sz="1200" b="1" dirty="0">
                    <a:solidFill>
                      <a:srgbClr val="FFFFFF"/>
                    </a:solidFill>
                    <a:latin typeface="微软雅黑" pitchFamily="34" charset="-122"/>
                    <a:ea typeface="微软雅黑" pitchFamily="34" charset="-122"/>
                    <a:cs typeface="Arial" pitchFamily="34" charset="0"/>
                  </a:endParaRPr>
                </a:p>
              </p:txBody>
            </p:sp>
            <p:sp>
              <p:nvSpPr>
                <p:cNvPr id="74" name="TextBox 7"/>
                <p:cNvSpPr txBox="1"/>
                <p:nvPr/>
              </p:nvSpPr>
              <p:spPr>
                <a:xfrm>
                  <a:off x="4068512" y="4443958"/>
                  <a:ext cx="1008112" cy="222561"/>
                </a:xfrm>
                <a:prstGeom prst="rect">
                  <a:avLst/>
                </a:prstGeom>
                <a:noFill/>
              </p:spPr>
              <p:txBody>
                <a:bodyPr wrap="square" rtlCol="0">
                  <a:spAutoFit/>
                </a:bodyPr>
                <a:lstStyle/>
                <a:p>
                  <a:pPr>
                    <a:lnSpc>
                      <a:spcPts val="1100"/>
                    </a:lnSpc>
                  </a:pPr>
                  <a:r>
                    <a:rPr lang="zh-CN" altLang="en-US" sz="800" dirty="0" smtClean="0">
                      <a:solidFill>
                        <a:schemeClr val="tx1">
                          <a:lumMod val="75000"/>
                          <a:lumOff val="25000"/>
                        </a:schemeClr>
                      </a:solidFill>
                      <a:latin typeface="微软雅黑" pitchFamily="34" charset="-122"/>
                      <a:ea typeface="微软雅黑" pitchFamily="34" charset="-122"/>
                    </a:rPr>
                    <a:t>美国</a:t>
                  </a:r>
                  <a:r>
                    <a:rPr lang="en-US" altLang="zh-CN" sz="800" dirty="0" smtClean="0">
                      <a:solidFill>
                        <a:schemeClr val="tx1">
                          <a:lumMod val="75000"/>
                          <a:lumOff val="25000"/>
                        </a:schemeClr>
                      </a:solidFill>
                      <a:latin typeface="微软雅黑" pitchFamily="34" charset="-122"/>
                      <a:ea typeface="微软雅黑" pitchFamily="34" charset="-122"/>
                    </a:rPr>
                    <a:t>/</a:t>
                  </a:r>
                  <a:r>
                    <a:rPr lang="zh-CN" altLang="en-US" sz="800" dirty="0" smtClean="0">
                      <a:solidFill>
                        <a:schemeClr val="tx1">
                          <a:lumMod val="75000"/>
                          <a:lumOff val="25000"/>
                        </a:schemeClr>
                      </a:solidFill>
                      <a:latin typeface="微软雅黑" pitchFamily="34" charset="-122"/>
                      <a:ea typeface="微软雅黑" pitchFamily="34" charset="-122"/>
                    </a:rPr>
                    <a:t>欧洲</a:t>
                  </a:r>
                </a:p>
              </p:txBody>
            </p:sp>
          </p:grpSp>
          <p:grpSp>
            <p:nvGrpSpPr>
              <p:cNvPr id="75" name="组 74"/>
              <p:cNvGrpSpPr/>
              <p:nvPr/>
            </p:nvGrpSpPr>
            <p:grpSpPr>
              <a:xfrm>
                <a:off x="5984939" y="4587974"/>
                <a:ext cx="1080688" cy="233397"/>
                <a:chOff x="3995936" y="4443958"/>
                <a:chExt cx="1080688" cy="233397"/>
              </a:xfrm>
            </p:grpSpPr>
            <p:sp>
              <p:nvSpPr>
                <p:cNvPr id="76" name="Rectangle 21"/>
                <p:cNvSpPr>
                  <a:spLocks noChangeAspect="1"/>
                </p:cNvSpPr>
                <p:nvPr/>
              </p:nvSpPr>
              <p:spPr bwMode="gray">
                <a:xfrm>
                  <a:off x="3995936" y="4515966"/>
                  <a:ext cx="107511" cy="108000"/>
                </a:xfrm>
                <a:prstGeom prst="rect">
                  <a:avLst/>
                </a:prstGeom>
                <a:solidFill>
                  <a:srgbClr val="77C1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defRPr/>
                  </a:pPr>
                  <a:endParaRPr lang="en-US" altLang="zh-CN" sz="1200" b="1" dirty="0">
                    <a:solidFill>
                      <a:srgbClr val="FFFFFF"/>
                    </a:solidFill>
                    <a:latin typeface="微软雅黑" pitchFamily="34" charset="-122"/>
                    <a:ea typeface="微软雅黑" pitchFamily="34" charset="-122"/>
                    <a:cs typeface="Arial" pitchFamily="34" charset="0"/>
                  </a:endParaRPr>
                </a:p>
              </p:txBody>
            </p:sp>
            <p:sp>
              <p:nvSpPr>
                <p:cNvPr id="77" name="TextBox 7"/>
                <p:cNvSpPr txBox="1"/>
                <p:nvPr/>
              </p:nvSpPr>
              <p:spPr>
                <a:xfrm>
                  <a:off x="4068512" y="4443958"/>
                  <a:ext cx="1008112" cy="233397"/>
                </a:xfrm>
                <a:prstGeom prst="rect">
                  <a:avLst/>
                </a:prstGeom>
                <a:noFill/>
              </p:spPr>
              <p:txBody>
                <a:bodyPr wrap="square" rtlCol="0">
                  <a:spAutoFit/>
                </a:bodyPr>
                <a:lstStyle/>
                <a:p>
                  <a:pPr>
                    <a:lnSpc>
                      <a:spcPts val="1100"/>
                    </a:lnSpc>
                  </a:pPr>
                  <a:r>
                    <a:rPr lang="zh-CN" altLang="en-US" sz="800" dirty="0" smtClean="0">
                      <a:solidFill>
                        <a:schemeClr val="tx1">
                          <a:lumMod val="75000"/>
                          <a:lumOff val="25000"/>
                        </a:schemeClr>
                      </a:solidFill>
                      <a:latin typeface="微软雅黑" pitchFamily="34" charset="-122"/>
                      <a:ea typeface="微软雅黑" pitchFamily="34" charset="-122"/>
                    </a:rPr>
                    <a:t>其他地区</a:t>
                  </a:r>
                </a:p>
              </p:txBody>
            </p:sp>
          </p:grpSp>
        </p:grpSp>
      </p:grpSp>
    </p:spTree>
    <p:extLst>
      <p:ext uri="{BB962C8B-B14F-4D97-AF65-F5344CB8AC3E}">
        <p14:creationId xmlns:p14="http://schemas.microsoft.com/office/powerpoint/2010/main" val="39146976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8810F394-C716-49D3-8450-D4BAA85FC0FF}" type="slidenum">
              <a:rPr lang="zh-CN" altLang="en-US" smtClean="0"/>
              <a:pPr/>
              <a:t>50</a:t>
            </a:fld>
            <a:endParaRPr lang="zh-CN" altLang="en-US" dirty="0"/>
          </a:p>
        </p:txBody>
      </p:sp>
      <p:sp>
        <p:nvSpPr>
          <p:cNvPr id="9" name="日期占位符 8"/>
          <p:cNvSpPr>
            <a:spLocks noGrp="1"/>
          </p:cNvSpPr>
          <p:nvPr>
            <p:ph type="dt" sz="half" idx="10"/>
          </p:nvPr>
        </p:nvSpPr>
        <p:spPr/>
        <p:txBody>
          <a:bodyPr/>
          <a:lstStyle/>
          <a:p>
            <a:r>
              <a:rPr lang="en-US" altLang="zh-CN" smtClean="0"/>
              <a:t>© Pactera. Confidential. All Rights Reserved. </a:t>
            </a:r>
            <a:endParaRPr lang="zh-CN" altLang="en-US"/>
          </a:p>
        </p:txBody>
      </p:sp>
      <p:sp>
        <p:nvSpPr>
          <p:cNvPr id="20"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媒体报道</a:t>
            </a:r>
          </a:p>
        </p:txBody>
      </p:sp>
      <p:sp>
        <p:nvSpPr>
          <p:cNvPr id="21" name="圆角矩形 20"/>
          <p:cNvSpPr/>
          <p:nvPr/>
        </p:nvSpPr>
        <p:spPr>
          <a:xfrm>
            <a:off x="588252" y="1865764"/>
            <a:ext cx="3269367" cy="2880000"/>
          </a:xfrm>
          <a:prstGeom prst="roundRect">
            <a:avLst>
              <a:gd name="adj" fmla="val 52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2" name="直接连接符 11"/>
          <p:cNvCxnSpPr/>
          <p:nvPr/>
        </p:nvCxnSpPr>
        <p:spPr>
          <a:xfrm rot="5400000">
            <a:off x="944086" y="1178771"/>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pic>
        <p:nvPicPr>
          <p:cNvPr id="23" name="图片 22" descr="p39 图标.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53" y="930960"/>
            <a:ext cx="429782" cy="466360"/>
          </a:xfrm>
          <a:prstGeom prst="rect">
            <a:avLst/>
          </a:prstGeom>
        </p:spPr>
      </p:pic>
      <p:cxnSp>
        <p:nvCxnSpPr>
          <p:cNvPr id="24" name="直接连接符 17"/>
          <p:cNvCxnSpPr/>
          <p:nvPr/>
        </p:nvCxnSpPr>
        <p:spPr>
          <a:xfrm rot="5400000">
            <a:off x="2108277" y="2821083"/>
            <a:ext cx="3714776" cy="1588"/>
          </a:xfrm>
          <a:prstGeom prst="line">
            <a:avLst/>
          </a:prstGeom>
          <a:ln w="952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15"/>
          <p:cNvSpPr txBox="1"/>
          <p:nvPr/>
        </p:nvSpPr>
        <p:spPr>
          <a:xfrm>
            <a:off x="604033" y="2500312"/>
            <a:ext cx="3182149" cy="2292935"/>
          </a:xfrm>
          <a:prstGeom prst="rect">
            <a:avLst/>
          </a:prstGeom>
          <a:noFill/>
        </p:spPr>
        <p:txBody>
          <a:bodyPr wrap="square" rtlCol="0">
            <a:spAutoFit/>
          </a:bodyPr>
          <a:lstStyle/>
          <a:p>
            <a:pPr algn="just">
              <a:lnSpc>
                <a:spcPct val="130000"/>
              </a:lnSpc>
            </a:pPr>
            <a:r>
              <a:rPr lang="zh-CN" altLang="en-US" sz="1000" kern="1800" dirty="0" smtClean="0">
                <a:solidFill>
                  <a:schemeClr val="tx1">
                    <a:lumMod val="65000"/>
                    <a:lumOff val="35000"/>
                  </a:schemeClr>
                </a:solidFill>
                <a:latin typeface="微软雅黑" pitchFamily="34" charset="-122"/>
                <a:ea typeface="微软雅黑" pitchFamily="34" charset="-122"/>
              </a:rPr>
              <a:t> 近日，在由商业伙伴咨询机构主办的“重塑云计算生态链”为主题的“</a:t>
            </a: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中国云计算生态系统峰会暨</a:t>
            </a: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中国云计算睿公司调研评选颁奖典礼”在北京国家会议中心隆重举行，文思海辉荣获“</a:t>
            </a: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中国云计算睿公司</a:t>
            </a:r>
            <a:r>
              <a:rPr lang="en-US" altLang="zh-CN" sz="1000" kern="1800" dirty="0" smtClean="0">
                <a:solidFill>
                  <a:schemeClr val="tx1">
                    <a:lumMod val="65000"/>
                    <a:lumOff val="35000"/>
                  </a:schemeClr>
                </a:solidFill>
                <a:latin typeface="微软雅黑" pitchFamily="34" charset="-122"/>
                <a:ea typeface="微软雅黑" pitchFamily="34" charset="-122"/>
              </a:rPr>
              <a:t>TOP50”</a:t>
            </a:r>
            <a:r>
              <a:rPr lang="zh-CN" altLang="en-US" sz="1000" kern="1800" dirty="0" smtClean="0">
                <a:solidFill>
                  <a:schemeClr val="tx1">
                    <a:lumMod val="65000"/>
                    <a:lumOff val="35000"/>
                  </a:schemeClr>
                </a:solidFill>
                <a:latin typeface="微软雅黑" pitchFamily="34" charset="-122"/>
                <a:ea typeface="微软雅黑" pitchFamily="34" charset="-122"/>
              </a:rPr>
              <a:t>称号。</a:t>
            </a:r>
            <a:endParaRPr lang="en-US" altLang="zh-CN" sz="1000" kern="1800" dirty="0" smtClean="0">
              <a:solidFill>
                <a:schemeClr val="tx1">
                  <a:lumMod val="65000"/>
                  <a:lumOff val="35000"/>
                </a:schemeClr>
              </a:solidFill>
              <a:latin typeface="微软雅黑" pitchFamily="34" charset="-122"/>
              <a:ea typeface="微软雅黑" pitchFamily="34" charset="-122"/>
            </a:endParaRPr>
          </a:p>
          <a:p>
            <a:pPr algn="just">
              <a:lnSpc>
                <a:spcPct val="130000"/>
              </a:lnSpc>
            </a:pPr>
            <a:r>
              <a:rPr lang="zh-CN" altLang="en-US" sz="1000" kern="1800" dirty="0" smtClean="0">
                <a:solidFill>
                  <a:schemeClr val="tx1">
                    <a:lumMod val="65000"/>
                    <a:lumOff val="35000"/>
                  </a:schemeClr>
                </a:solidFill>
                <a:latin typeface="微软雅黑" pitchFamily="34" charset="-122"/>
                <a:ea typeface="微软雅黑" pitchFamily="34" charset="-122"/>
              </a:rPr>
              <a:t>据悉，大会研讨了通过云计算再造</a:t>
            </a:r>
            <a:r>
              <a:rPr lang="en-US" altLang="zh-CN" sz="1000" kern="1800" dirty="0" smtClean="0">
                <a:solidFill>
                  <a:schemeClr val="tx1">
                    <a:lumMod val="65000"/>
                    <a:lumOff val="35000"/>
                  </a:schemeClr>
                </a:solidFill>
                <a:latin typeface="微软雅黑" pitchFamily="34" charset="-122"/>
                <a:ea typeface="微软雅黑" pitchFamily="34" charset="-122"/>
              </a:rPr>
              <a:t>IT</a:t>
            </a:r>
            <a:r>
              <a:rPr lang="zh-CN" altLang="en-US" sz="1000" kern="1800" dirty="0" smtClean="0">
                <a:solidFill>
                  <a:schemeClr val="tx1">
                    <a:lumMod val="65000"/>
                    <a:lumOff val="35000"/>
                  </a:schemeClr>
                </a:solidFill>
                <a:latin typeface="微软雅黑" pitchFamily="34" charset="-122"/>
                <a:ea typeface="微软雅黑" pitchFamily="34" charset="-122"/>
              </a:rPr>
              <a:t>产业链的过程中，传统方案商包括系统集成商、独立软件开发商，甚至非</a:t>
            </a:r>
            <a:r>
              <a:rPr lang="en-US" altLang="zh-CN" sz="1000" kern="1800" dirty="0" smtClean="0">
                <a:solidFill>
                  <a:schemeClr val="tx1">
                    <a:lumMod val="65000"/>
                    <a:lumOff val="35000"/>
                  </a:schemeClr>
                </a:solidFill>
                <a:latin typeface="微软雅黑" pitchFamily="34" charset="-122"/>
                <a:ea typeface="微软雅黑" pitchFamily="34" charset="-122"/>
              </a:rPr>
              <a:t>IT</a:t>
            </a:r>
            <a:r>
              <a:rPr lang="zh-CN" altLang="en-US" sz="1000" kern="1800" dirty="0" smtClean="0">
                <a:solidFill>
                  <a:schemeClr val="tx1">
                    <a:lumMod val="65000"/>
                    <a:lumOff val="35000"/>
                  </a:schemeClr>
                </a:solidFill>
                <a:latin typeface="微软雅黑" pitchFamily="34" charset="-122"/>
                <a:ea typeface="微软雅黑" pitchFamily="34" charset="-122"/>
              </a:rPr>
              <a:t>服务商如何在云计算应用大潮中建立新型云计算商业模式、如何与上下游建立新型合作关系等热点话题，并据此评选出在重塑云计算生态链过程中的优秀公司。</a:t>
            </a:r>
          </a:p>
        </p:txBody>
      </p:sp>
      <p:sp>
        <p:nvSpPr>
          <p:cNvPr id="28" name="TextBox 13"/>
          <p:cNvSpPr txBox="1"/>
          <p:nvPr/>
        </p:nvSpPr>
        <p:spPr>
          <a:xfrm>
            <a:off x="1785918" y="1928808"/>
            <a:ext cx="2071702" cy="553998"/>
          </a:xfrm>
          <a:prstGeom prst="rect">
            <a:avLst/>
          </a:prstGeom>
          <a:noFill/>
        </p:spPr>
        <p:txBody>
          <a:bodyPr wrap="square" rtlCol="0">
            <a:spAutoFit/>
          </a:bodyPr>
          <a:lstStyle/>
          <a:p>
            <a:pPr>
              <a:spcAft>
                <a:spcPts val="600"/>
              </a:spcAft>
            </a:pPr>
            <a:r>
              <a:rPr lang="en-US" altLang="zh-CN" sz="1000" dirty="0" smtClean="0">
                <a:solidFill>
                  <a:srgbClr val="008AC2"/>
                </a:solidFill>
                <a:latin typeface="微软雅黑" pitchFamily="34" charset="-122"/>
                <a:ea typeface="微软雅黑" pitchFamily="34" charset="-122"/>
              </a:rPr>
              <a:t>http://www.cctime.com/html/2014-12-23/201412231818136082.htm</a:t>
            </a:r>
            <a:endParaRPr lang="zh-CN" altLang="en-US" sz="1000" dirty="0">
              <a:solidFill>
                <a:srgbClr val="008AC2"/>
              </a:solidFill>
              <a:latin typeface="微软雅黑" pitchFamily="34" charset="-122"/>
              <a:ea typeface="微软雅黑" pitchFamily="34" charset="-122"/>
            </a:endParaRPr>
          </a:p>
        </p:txBody>
      </p:sp>
      <p:sp>
        <p:nvSpPr>
          <p:cNvPr id="29" name="TextBox 10"/>
          <p:cNvSpPr txBox="1"/>
          <p:nvPr/>
        </p:nvSpPr>
        <p:spPr>
          <a:xfrm>
            <a:off x="1142977" y="933871"/>
            <a:ext cx="2857520" cy="566309"/>
          </a:xfrm>
          <a:prstGeom prst="rect">
            <a:avLst/>
          </a:prstGeom>
          <a:noFill/>
        </p:spPr>
        <p:txBody>
          <a:bodyPr wrap="square" rtlCol="0">
            <a:spAutoFit/>
          </a:bodyPr>
          <a:lstStyle/>
          <a:p>
            <a:pPr>
              <a:lnSpc>
                <a:spcPct val="110000"/>
              </a:lnSpc>
            </a:pPr>
            <a:r>
              <a:rPr lang="zh-CN" altLang="en-US" sz="1400" kern="1500" dirty="0" smtClean="0">
                <a:solidFill>
                  <a:srgbClr val="E4793D"/>
                </a:solidFill>
                <a:latin typeface="微软雅黑" pitchFamily="34" charset="-122"/>
                <a:ea typeface="微软雅黑" pitchFamily="34" charset="-122"/>
              </a:rPr>
              <a:t>文思海辉荣获“</a:t>
            </a:r>
            <a:r>
              <a:rPr lang="en-US" altLang="zh-CN" sz="1400" kern="1500" dirty="0" smtClean="0">
                <a:solidFill>
                  <a:srgbClr val="E4793D"/>
                </a:solidFill>
                <a:latin typeface="微软雅黑" pitchFamily="34" charset="-122"/>
                <a:ea typeface="微软雅黑" pitchFamily="34" charset="-122"/>
              </a:rPr>
              <a:t>2014</a:t>
            </a:r>
            <a:r>
              <a:rPr lang="zh-CN" altLang="en-US" sz="1400" kern="1500" dirty="0" smtClean="0">
                <a:solidFill>
                  <a:srgbClr val="E4793D"/>
                </a:solidFill>
                <a:latin typeface="微软雅黑" pitchFamily="34" charset="-122"/>
                <a:ea typeface="微软雅黑" pitchFamily="34" charset="-122"/>
              </a:rPr>
              <a:t>云计算睿公司</a:t>
            </a:r>
            <a:r>
              <a:rPr lang="en-US" altLang="zh-CN" sz="1400" kern="1500" dirty="0" smtClean="0">
                <a:solidFill>
                  <a:srgbClr val="E4793D"/>
                </a:solidFill>
                <a:latin typeface="微软雅黑" pitchFamily="34" charset="-122"/>
                <a:ea typeface="微软雅黑" pitchFamily="34" charset="-122"/>
              </a:rPr>
              <a:t>TOP50”</a:t>
            </a:r>
            <a:r>
              <a:rPr lang="zh-CN" altLang="en-US" sz="1400" kern="1500" dirty="0" smtClean="0">
                <a:solidFill>
                  <a:srgbClr val="E4793D"/>
                </a:solidFill>
                <a:latin typeface="微软雅黑" pitchFamily="34" charset="-122"/>
                <a:ea typeface="微软雅黑" pitchFamily="34" charset="-122"/>
              </a:rPr>
              <a:t>称号 </a:t>
            </a:r>
          </a:p>
        </p:txBody>
      </p:sp>
      <p:pic>
        <p:nvPicPr>
          <p:cNvPr id="3074" name="Picture 2"/>
          <p:cNvPicPr>
            <a:picLocks noChangeAspect="1" noChangeArrowheads="1"/>
          </p:cNvPicPr>
          <p:nvPr/>
        </p:nvPicPr>
        <p:blipFill>
          <a:blip r:embed="rId3"/>
          <a:srcRect/>
          <a:stretch>
            <a:fillRect/>
          </a:stretch>
        </p:blipFill>
        <p:spPr bwMode="auto">
          <a:xfrm>
            <a:off x="642910" y="2000246"/>
            <a:ext cx="1214446" cy="48577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4214810" y="1091130"/>
            <a:ext cx="4572032" cy="35523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8810F394-C716-49D3-8450-D4BAA85FC0FF}" type="slidenum">
              <a:rPr lang="zh-CN" altLang="en-US" smtClean="0"/>
              <a:pPr/>
              <a:t>51</a:t>
            </a:fld>
            <a:endParaRPr lang="zh-CN" altLang="en-US" dirty="0"/>
          </a:p>
        </p:txBody>
      </p:sp>
      <p:sp>
        <p:nvSpPr>
          <p:cNvPr id="9" name="日期占位符 8"/>
          <p:cNvSpPr>
            <a:spLocks noGrp="1"/>
          </p:cNvSpPr>
          <p:nvPr>
            <p:ph type="dt" sz="half" idx="10"/>
          </p:nvPr>
        </p:nvSpPr>
        <p:spPr/>
        <p:txBody>
          <a:bodyPr/>
          <a:lstStyle/>
          <a:p>
            <a:r>
              <a:rPr lang="en-US" altLang="zh-CN" smtClean="0"/>
              <a:t>© Pactera. Confidential. All Rights Reserved. </a:t>
            </a:r>
            <a:endParaRPr lang="zh-CN" altLang="en-US"/>
          </a:p>
        </p:txBody>
      </p:sp>
      <p:sp>
        <p:nvSpPr>
          <p:cNvPr id="20"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媒体报道</a:t>
            </a:r>
          </a:p>
        </p:txBody>
      </p:sp>
      <p:sp>
        <p:nvSpPr>
          <p:cNvPr id="21" name="圆角矩形 20"/>
          <p:cNvSpPr/>
          <p:nvPr/>
        </p:nvSpPr>
        <p:spPr>
          <a:xfrm>
            <a:off x="588253" y="1865764"/>
            <a:ext cx="2988000" cy="2880000"/>
          </a:xfrm>
          <a:prstGeom prst="roundRect">
            <a:avLst>
              <a:gd name="adj" fmla="val 52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2" name="直接连接符 11"/>
          <p:cNvCxnSpPr/>
          <p:nvPr/>
        </p:nvCxnSpPr>
        <p:spPr>
          <a:xfrm rot="5400000">
            <a:off x="944086" y="1178771"/>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pic>
        <p:nvPicPr>
          <p:cNvPr id="23" name="图片 22" descr="p39 图标.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53" y="930960"/>
            <a:ext cx="429782" cy="466360"/>
          </a:xfrm>
          <a:prstGeom prst="rect">
            <a:avLst/>
          </a:prstGeom>
        </p:spPr>
      </p:pic>
      <p:cxnSp>
        <p:nvCxnSpPr>
          <p:cNvPr id="24" name="直接连接符 17"/>
          <p:cNvCxnSpPr/>
          <p:nvPr/>
        </p:nvCxnSpPr>
        <p:spPr>
          <a:xfrm rot="5400000">
            <a:off x="2108277" y="2821083"/>
            <a:ext cx="3714776" cy="1588"/>
          </a:xfrm>
          <a:prstGeom prst="line">
            <a:avLst/>
          </a:prstGeom>
          <a:ln w="952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15"/>
          <p:cNvSpPr txBox="1"/>
          <p:nvPr/>
        </p:nvSpPr>
        <p:spPr>
          <a:xfrm>
            <a:off x="604033" y="2643188"/>
            <a:ext cx="2877347" cy="2073388"/>
          </a:xfrm>
          <a:prstGeom prst="rect">
            <a:avLst/>
          </a:prstGeom>
          <a:noFill/>
        </p:spPr>
        <p:txBody>
          <a:bodyPr wrap="square" rtlCol="0">
            <a:spAutoFit/>
          </a:bodyPr>
          <a:lstStyle/>
          <a:p>
            <a:pPr algn="just">
              <a:lnSpc>
                <a:spcPct val="130000"/>
              </a:lnSpc>
            </a:pP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年</a:t>
            </a:r>
            <a:r>
              <a:rPr lang="en-US" altLang="zh-CN" sz="1000" kern="1800" dirty="0" smtClean="0">
                <a:solidFill>
                  <a:schemeClr val="tx1">
                    <a:lumMod val="65000"/>
                    <a:lumOff val="35000"/>
                  </a:schemeClr>
                </a:solidFill>
                <a:latin typeface="微软雅黑" pitchFamily="34" charset="-122"/>
                <a:ea typeface="微软雅黑" pitchFamily="34" charset="-122"/>
              </a:rPr>
              <a:t>10</a:t>
            </a:r>
            <a:r>
              <a:rPr lang="zh-CN" altLang="en-US" sz="1000" kern="1800" dirty="0" smtClean="0">
                <a:solidFill>
                  <a:schemeClr val="tx1">
                    <a:lumMod val="65000"/>
                    <a:lumOff val="35000"/>
                  </a:schemeClr>
                </a:solidFill>
                <a:latin typeface="微软雅黑" pitchFamily="34" charset="-122"/>
                <a:ea typeface="微软雅黑" pitchFamily="34" charset="-122"/>
              </a:rPr>
              <a:t>月</a:t>
            </a:r>
            <a:r>
              <a:rPr lang="en-US" altLang="zh-CN" sz="1000" kern="1800" dirty="0" smtClean="0">
                <a:solidFill>
                  <a:schemeClr val="tx1">
                    <a:lumMod val="65000"/>
                    <a:lumOff val="35000"/>
                  </a:schemeClr>
                </a:solidFill>
                <a:latin typeface="微软雅黑" pitchFamily="34" charset="-122"/>
                <a:ea typeface="微软雅黑" pitchFamily="34" charset="-122"/>
              </a:rPr>
              <a:t>24</a:t>
            </a:r>
            <a:r>
              <a:rPr lang="zh-CN" altLang="en-US" sz="1000" kern="1800" dirty="0" smtClean="0">
                <a:solidFill>
                  <a:schemeClr val="tx1">
                    <a:lumMod val="65000"/>
                    <a:lumOff val="35000"/>
                  </a:schemeClr>
                </a:solidFill>
                <a:latin typeface="微软雅黑" pitchFamily="34" charset="-122"/>
                <a:ea typeface="微软雅黑" pitchFamily="34" charset="-122"/>
              </a:rPr>
              <a:t>日，由中国领先的金融商业智能</a:t>
            </a:r>
            <a:r>
              <a:rPr lang="en-US" altLang="zh-CN" sz="1000" kern="1800" dirty="0" smtClean="0">
                <a:solidFill>
                  <a:schemeClr val="tx1">
                    <a:lumMod val="65000"/>
                    <a:lumOff val="35000"/>
                  </a:schemeClr>
                </a:solidFill>
                <a:latin typeface="微软雅黑" pitchFamily="34" charset="-122"/>
                <a:ea typeface="微软雅黑" pitchFamily="34" charset="-122"/>
              </a:rPr>
              <a:t>(BI)</a:t>
            </a:r>
            <a:r>
              <a:rPr lang="zh-CN" altLang="en-US" sz="1000" kern="1800" dirty="0" smtClean="0">
                <a:solidFill>
                  <a:schemeClr val="tx1">
                    <a:lumMod val="65000"/>
                    <a:lumOff val="35000"/>
                  </a:schemeClr>
                </a:solidFill>
                <a:latin typeface="微软雅黑" pitchFamily="34" charset="-122"/>
                <a:ea typeface="微软雅黑" pitchFamily="34" charset="-122"/>
              </a:rPr>
              <a:t>解决方案提供商</a:t>
            </a:r>
            <a:r>
              <a:rPr lang="en-US" altLang="zh-CN" sz="1000" kern="1800" dirty="0" smtClean="0">
                <a:solidFill>
                  <a:schemeClr val="tx1">
                    <a:lumMod val="65000"/>
                    <a:lumOff val="35000"/>
                  </a:schemeClr>
                </a:solidFill>
                <a:latin typeface="微软雅黑" pitchFamily="34" charset="-122"/>
                <a:ea typeface="微软雅黑" pitchFamily="34" charset="-122"/>
              </a:rPr>
              <a:t>Pactera</a:t>
            </a:r>
            <a:r>
              <a:rPr lang="zh-CN" altLang="en-US" sz="1000" kern="1800" dirty="0" smtClean="0">
                <a:solidFill>
                  <a:schemeClr val="tx1">
                    <a:lumMod val="65000"/>
                    <a:lumOff val="35000"/>
                  </a:schemeClr>
                </a:solidFill>
                <a:latin typeface="微软雅黑" pitchFamily="34" charset="-122"/>
                <a:ea typeface="微软雅黑" pitchFamily="34" charset="-122"/>
              </a:rPr>
              <a:t>（以下简称：文思海辉）主办的“华北</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西北</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东北金融商业智能解决方案研讨会”在西安成功举办。本次研讨会是“乘数据之舟，达价值彼岸”系列研讨会的第六场。文思海辉代理首席财务官陈蕴奇女士，执行副总裁</a:t>
            </a:r>
            <a:r>
              <a:rPr lang="en-US" altLang="zh-CN" sz="1000" kern="1800" dirty="0" smtClean="0">
                <a:solidFill>
                  <a:schemeClr val="tx1">
                    <a:lumMod val="65000"/>
                    <a:lumOff val="35000"/>
                  </a:schemeClr>
                </a:solidFill>
                <a:latin typeface="微软雅黑" pitchFamily="34" charset="-122"/>
                <a:ea typeface="微软雅黑" pitchFamily="34" charset="-122"/>
              </a:rPr>
              <a:t>&amp;</a:t>
            </a:r>
            <a:r>
              <a:rPr lang="zh-CN" altLang="en-US" sz="1000" kern="1800" dirty="0" smtClean="0">
                <a:solidFill>
                  <a:schemeClr val="tx1">
                    <a:lumMod val="65000"/>
                    <a:lumOff val="35000"/>
                  </a:schemeClr>
                </a:solidFill>
                <a:latin typeface="微软雅黑" pitchFamily="34" charset="-122"/>
                <a:ea typeface="微软雅黑" pitchFamily="34" charset="-122"/>
              </a:rPr>
              <a:t>金融事业群负责人冯明刚先生，国内金融事业群商业智能事业部副总裁贾丕星先生，带领文思海辉金融事业群多位骨干参与了研讨会并作精彩发言。</a:t>
            </a:r>
            <a:endParaRPr lang="zh-CN" altLang="en-US" sz="1000" kern="1800" dirty="0">
              <a:solidFill>
                <a:schemeClr val="tx1">
                  <a:lumMod val="65000"/>
                  <a:lumOff val="35000"/>
                </a:schemeClr>
              </a:solidFill>
              <a:latin typeface="微软雅黑" pitchFamily="34" charset="-122"/>
              <a:ea typeface="微软雅黑" pitchFamily="34" charset="-122"/>
            </a:endParaRPr>
          </a:p>
        </p:txBody>
      </p:sp>
      <p:sp>
        <p:nvSpPr>
          <p:cNvPr id="28" name="TextBox 13"/>
          <p:cNvSpPr txBox="1"/>
          <p:nvPr/>
        </p:nvSpPr>
        <p:spPr>
          <a:xfrm>
            <a:off x="1672728" y="2100202"/>
            <a:ext cx="1827702" cy="553998"/>
          </a:xfrm>
          <a:prstGeom prst="rect">
            <a:avLst/>
          </a:prstGeom>
          <a:noFill/>
        </p:spPr>
        <p:txBody>
          <a:bodyPr wrap="square" rtlCol="0">
            <a:spAutoFit/>
          </a:bodyPr>
          <a:lstStyle/>
          <a:p>
            <a:pPr>
              <a:spcAft>
                <a:spcPts val="600"/>
              </a:spcAft>
            </a:pPr>
            <a:r>
              <a:rPr lang="en-US" altLang="zh-CN" sz="1000" dirty="0" smtClean="0">
                <a:solidFill>
                  <a:srgbClr val="008AC2"/>
                </a:solidFill>
                <a:latin typeface="微软雅黑" pitchFamily="34" charset="-122"/>
                <a:ea typeface="微软雅黑" pitchFamily="34" charset="-122"/>
              </a:rPr>
              <a:t>http://kfq.ce.cn/sy/kjxx/201411/14/t20141114_2087016.shtml</a:t>
            </a:r>
            <a:endParaRPr lang="zh-CN" altLang="en-US" sz="1000" dirty="0">
              <a:solidFill>
                <a:srgbClr val="008AC2"/>
              </a:solidFill>
              <a:latin typeface="微软雅黑" pitchFamily="34" charset="-122"/>
              <a:ea typeface="微软雅黑" pitchFamily="34" charset="-122"/>
            </a:endParaRPr>
          </a:p>
        </p:txBody>
      </p:sp>
      <p:sp>
        <p:nvSpPr>
          <p:cNvPr id="29" name="TextBox 10"/>
          <p:cNvSpPr txBox="1"/>
          <p:nvPr/>
        </p:nvSpPr>
        <p:spPr>
          <a:xfrm>
            <a:off x="1142977" y="933871"/>
            <a:ext cx="2857520" cy="566309"/>
          </a:xfrm>
          <a:prstGeom prst="rect">
            <a:avLst/>
          </a:prstGeom>
          <a:noFill/>
        </p:spPr>
        <p:txBody>
          <a:bodyPr wrap="square" rtlCol="0">
            <a:spAutoFit/>
          </a:bodyPr>
          <a:lstStyle/>
          <a:p>
            <a:pPr>
              <a:lnSpc>
                <a:spcPct val="110000"/>
              </a:lnSpc>
            </a:pPr>
            <a:r>
              <a:rPr lang="zh-CN" altLang="en-US" sz="1400" kern="1500" dirty="0" smtClean="0">
                <a:solidFill>
                  <a:srgbClr val="E4793D"/>
                </a:solidFill>
                <a:latin typeface="微软雅黑" pitchFamily="34" charset="-122"/>
                <a:ea typeface="微软雅黑" pitchFamily="34" charset="-122"/>
              </a:rPr>
              <a:t>深化、细化、提升  </a:t>
            </a:r>
            <a:endParaRPr lang="en-US" altLang="zh-CN" sz="1400" kern="1500" dirty="0" smtClean="0">
              <a:solidFill>
                <a:srgbClr val="E4793D"/>
              </a:solidFill>
              <a:latin typeface="微软雅黑" pitchFamily="34" charset="-122"/>
              <a:ea typeface="微软雅黑" pitchFamily="34" charset="-122"/>
            </a:endParaRPr>
          </a:p>
          <a:p>
            <a:pPr>
              <a:lnSpc>
                <a:spcPct val="110000"/>
              </a:lnSpc>
            </a:pPr>
            <a:r>
              <a:rPr lang="zh-CN" altLang="en-US" sz="1400" kern="1500" dirty="0" smtClean="0">
                <a:solidFill>
                  <a:srgbClr val="E4793D"/>
                </a:solidFill>
                <a:latin typeface="微软雅黑" pitchFamily="34" charset="-122"/>
                <a:ea typeface="微软雅黑" pitchFamily="34" charset="-122"/>
              </a:rPr>
              <a:t>文思海辉助力中国金融</a:t>
            </a:r>
            <a:r>
              <a:rPr lang="en-US" altLang="zh-CN" sz="1400" kern="1500" dirty="0" smtClean="0">
                <a:solidFill>
                  <a:srgbClr val="E4793D"/>
                </a:solidFill>
                <a:latin typeface="微软雅黑" pitchFamily="34" charset="-122"/>
                <a:ea typeface="微软雅黑" pitchFamily="34" charset="-122"/>
              </a:rPr>
              <a:t>BI</a:t>
            </a:r>
            <a:r>
              <a:rPr lang="zh-CN" altLang="en-US" sz="1400" kern="1500" dirty="0" smtClean="0">
                <a:solidFill>
                  <a:srgbClr val="E4793D"/>
                </a:solidFill>
                <a:latin typeface="微软雅黑" pitchFamily="34" charset="-122"/>
                <a:ea typeface="微软雅黑" pitchFamily="34" charset="-122"/>
              </a:rPr>
              <a:t>快速起飞</a:t>
            </a:r>
            <a:endParaRPr lang="zh-CN" altLang="en-US" sz="1400" kern="1500" dirty="0">
              <a:solidFill>
                <a:srgbClr val="E4793D"/>
              </a:solidFill>
              <a:latin typeface="微软雅黑" pitchFamily="34" charset="-122"/>
              <a:ea typeface="微软雅黑" pitchFamily="34" charset="-122"/>
            </a:endParaRPr>
          </a:p>
        </p:txBody>
      </p:sp>
      <p:pic>
        <p:nvPicPr>
          <p:cNvPr id="2051" name="Picture 3"/>
          <p:cNvPicPr>
            <a:picLocks noChangeAspect="1" noChangeArrowheads="1"/>
          </p:cNvPicPr>
          <p:nvPr/>
        </p:nvPicPr>
        <p:blipFill>
          <a:blip r:embed="rId3"/>
          <a:srcRect/>
          <a:stretch>
            <a:fillRect/>
          </a:stretch>
        </p:blipFill>
        <p:spPr bwMode="auto">
          <a:xfrm>
            <a:off x="785786" y="2143122"/>
            <a:ext cx="838200" cy="381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214810" y="1000114"/>
            <a:ext cx="4205296" cy="3810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8810F394-C716-49D3-8450-D4BAA85FC0FF}" type="slidenum">
              <a:rPr lang="zh-CN" altLang="en-US" smtClean="0"/>
              <a:pPr/>
              <a:t>52</a:t>
            </a:fld>
            <a:endParaRPr lang="zh-CN" altLang="en-US" dirty="0"/>
          </a:p>
        </p:txBody>
      </p:sp>
      <p:sp>
        <p:nvSpPr>
          <p:cNvPr id="9" name="日期占位符 8"/>
          <p:cNvSpPr>
            <a:spLocks noGrp="1"/>
          </p:cNvSpPr>
          <p:nvPr>
            <p:ph type="dt" sz="half" idx="10"/>
          </p:nvPr>
        </p:nvSpPr>
        <p:spPr/>
        <p:txBody>
          <a:bodyPr/>
          <a:lstStyle/>
          <a:p>
            <a:r>
              <a:rPr lang="en-US" altLang="zh-CN" smtClean="0"/>
              <a:t>© Pactera. Confidential. All Rights Reserved. </a:t>
            </a:r>
            <a:endParaRPr lang="zh-CN" altLang="en-US"/>
          </a:p>
        </p:txBody>
      </p:sp>
      <p:sp>
        <p:nvSpPr>
          <p:cNvPr id="20"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媒体报道</a:t>
            </a:r>
          </a:p>
        </p:txBody>
      </p:sp>
      <p:sp>
        <p:nvSpPr>
          <p:cNvPr id="21" name="圆角矩形 20"/>
          <p:cNvSpPr/>
          <p:nvPr/>
        </p:nvSpPr>
        <p:spPr>
          <a:xfrm>
            <a:off x="588253" y="1865764"/>
            <a:ext cx="2988000" cy="2880000"/>
          </a:xfrm>
          <a:prstGeom prst="roundRect">
            <a:avLst>
              <a:gd name="adj" fmla="val 52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2" name="直接连接符 11"/>
          <p:cNvCxnSpPr/>
          <p:nvPr/>
        </p:nvCxnSpPr>
        <p:spPr>
          <a:xfrm rot="5400000">
            <a:off x="944086" y="1178771"/>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pic>
        <p:nvPicPr>
          <p:cNvPr id="23" name="图片 22" descr="p39 图标.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53" y="930960"/>
            <a:ext cx="429782" cy="466360"/>
          </a:xfrm>
          <a:prstGeom prst="rect">
            <a:avLst/>
          </a:prstGeom>
        </p:spPr>
      </p:pic>
      <p:cxnSp>
        <p:nvCxnSpPr>
          <p:cNvPr id="24" name="直接连接符 17"/>
          <p:cNvCxnSpPr/>
          <p:nvPr/>
        </p:nvCxnSpPr>
        <p:spPr>
          <a:xfrm rot="5400000">
            <a:off x="2108277" y="2821083"/>
            <a:ext cx="3714776" cy="1588"/>
          </a:xfrm>
          <a:prstGeom prst="line">
            <a:avLst/>
          </a:prstGeom>
          <a:ln w="952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15"/>
          <p:cNvSpPr txBox="1"/>
          <p:nvPr/>
        </p:nvSpPr>
        <p:spPr>
          <a:xfrm>
            <a:off x="604033" y="2787774"/>
            <a:ext cx="2877347" cy="1873333"/>
          </a:xfrm>
          <a:prstGeom prst="rect">
            <a:avLst/>
          </a:prstGeom>
          <a:noFill/>
        </p:spPr>
        <p:txBody>
          <a:bodyPr wrap="square" rtlCol="0">
            <a:spAutoFit/>
          </a:bodyPr>
          <a:lstStyle/>
          <a:p>
            <a:pPr algn="just">
              <a:lnSpc>
                <a:spcPct val="130000"/>
              </a:lnSpc>
            </a:pPr>
            <a:r>
              <a:rPr lang="zh-CN" altLang="en-US" sz="1000" kern="1800" dirty="0" smtClean="0">
                <a:solidFill>
                  <a:schemeClr val="tx1">
                    <a:lumMod val="65000"/>
                    <a:lumOff val="35000"/>
                  </a:schemeClr>
                </a:solidFill>
                <a:latin typeface="微软雅黑" pitchFamily="34" charset="-122"/>
                <a:ea typeface="微软雅黑" pitchFamily="34" charset="-122"/>
              </a:rPr>
              <a:t>北京</a:t>
            </a: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年</a:t>
            </a:r>
            <a:r>
              <a:rPr lang="en-US" altLang="zh-CN" sz="1000" kern="1800" dirty="0" smtClean="0">
                <a:solidFill>
                  <a:schemeClr val="tx1">
                    <a:lumMod val="65000"/>
                    <a:lumOff val="35000"/>
                  </a:schemeClr>
                </a:solidFill>
                <a:latin typeface="微软雅黑" pitchFamily="34" charset="-122"/>
                <a:ea typeface="微软雅黑" pitchFamily="34" charset="-122"/>
              </a:rPr>
              <a:t>8</a:t>
            </a:r>
            <a:r>
              <a:rPr lang="zh-CN" altLang="en-US" sz="1000" kern="1800" dirty="0" smtClean="0">
                <a:solidFill>
                  <a:schemeClr val="tx1">
                    <a:lumMod val="65000"/>
                    <a:lumOff val="35000"/>
                  </a:schemeClr>
                </a:solidFill>
                <a:latin typeface="微软雅黑" pitchFamily="34" charset="-122"/>
                <a:ea typeface="微软雅黑" pitchFamily="34" charset="-122"/>
              </a:rPr>
              <a:t>月</a:t>
            </a:r>
            <a:r>
              <a:rPr lang="en-US" altLang="zh-CN" sz="1000" kern="1800" dirty="0" smtClean="0">
                <a:solidFill>
                  <a:schemeClr val="tx1">
                    <a:lumMod val="65000"/>
                    <a:lumOff val="35000"/>
                  </a:schemeClr>
                </a:solidFill>
                <a:latin typeface="微软雅黑" pitchFamily="34" charset="-122"/>
                <a:ea typeface="微软雅黑" pitchFamily="34" charset="-122"/>
              </a:rPr>
              <a:t>1</a:t>
            </a:r>
            <a:r>
              <a:rPr lang="zh-CN" altLang="en-US" sz="1000" kern="1800" dirty="0" smtClean="0">
                <a:solidFill>
                  <a:schemeClr val="tx1">
                    <a:lumMod val="65000"/>
                    <a:lumOff val="35000"/>
                  </a:schemeClr>
                </a:solidFill>
                <a:latin typeface="微软雅黑" pitchFamily="34" charset="-122"/>
                <a:ea typeface="微软雅黑" pitchFamily="34" charset="-122"/>
              </a:rPr>
              <a:t>日电 </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美通社</a:t>
            </a:r>
            <a:r>
              <a:rPr lang="en-US" altLang="zh-CN" sz="1000" kern="1800" dirty="0" smtClean="0">
                <a:solidFill>
                  <a:schemeClr val="tx1">
                    <a:lumMod val="65000"/>
                    <a:lumOff val="35000"/>
                  </a:schemeClr>
                </a:solidFill>
                <a:latin typeface="微软雅黑" pitchFamily="34" charset="-122"/>
                <a:ea typeface="微软雅黑" pitchFamily="34" charset="-122"/>
              </a:rPr>
              <a:t>/ -- 7</a:t>
            </a:r>
            <a:r>
              <a:rPr lang="zh-CN" altLang="en-US" sz="1000" kern="1800" dirty="0" smtClean="0">
                <a:solidFill>
                  <a:schemeClr val="tx1">
                    <a:lumMod val="65000"/>
                    <a:lumOff val="35000"/>
                  </a:schemeClr>
                </a:solidFill>
                <a:latin typeface="微软雅黑" pitchFamily="34" charset="-122"/>
                <a:ea typeface="微软雅黑" pitchFamily="34" charset="-122"/>
              </a:rPr>
              <a:t>月</a:t>
            </a:r>
            <a:r>
              <a:rPr lang="en-US" altLang="zh-CN" sz="1000" kern="1800" dirty="0" smtClean="0">
                <a:solidFill>
                  <a:schemeClr val="tx1">
                    <a:lumMod val="65000"/>
                    <a:lumOff val="35000"/>
                  </a:schemeClr>
                </a:solidFill>
                <a:latin typeface="微软雅黑" pitchFamily="34" charset="-122"/>
                <a:ea typeface="微软雅黑" pitchFamily="34" charset="-122"/>
              </a:rPr>
              <a:t>25</a:t>
            </a:r>
            <a:r>
              <a:rPr lang="zh-CN" altLang="en-US" sz="1000" kern="1800" dirty="0" smtClean="0">
                <a:solidFill>
                  <a:schemeClr val="tx1">
                    <a:lumMod val="65000"/>
                    <a:lumOff val="35000"/>
                  </a:schemeClr>
                </a:solidFill>
                <a:latin typeface="微软雅黑" pitchFamily="34" charset="-122"/>
                <a:ea typeface="微软雅黑" pitchFamily="34" charset="-122"/>
              </a:rPr>
              <a:t>日，国际知名信息产业研究机构</a:t>
            </a:r>
            <a:r>
              <a:rPr lang="en-US" altLang="zh-CN" sz="1000" kern="1800" dirty="0" smtClean="0">
                <a:solidFill>
                  <a:schemeClr val="tx1">
                    <a:lumMod val="65000"/>
                    <a:lumOff val="35000"/>
                  </a:schemeClr>
                </a:solidFill>
                <a:latin typeface="微软雅黑" pitchFamily="34" charset="-122"/>
                <a:ea typeface="微软雅黑" pitchFamily="34" charset="-122"/>
              </a:rPr>
              <a:t>IDC</a:t>
            </a:r>
            <a:r>
              <a:rPr lang="zh-CN" altLang="en-US" sz="1000" kern="1800" dirty="0" smtClean="0">
                <a:solidFill>
                  <a:schemeClr val="tx1">
                    <a:lumMod val="65000"/>
                    <a:lumOff val="35000"/>
                  </a:schemeClr>
                </a:solidFill>
                <a:latin typeface="微软雅黑" pitchFamily="34" charset="-122"/>
                <a:ea typeface="微软雅黑" pitchFamily="34" charset="-122"/>
              </a:rPr>
              <a:t>（国际数据公司）最新发布了</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中国离岸软件开发市场</a:t>
            </a:r>
            <a:r>
              <a:rPr lang="en-US" altLang="zh-CN" sz="1000" kern="1800" dirty="0" smtClean="0">
                <a:solidFill>
                  <a:schemeClr val="tx1">
                    <a:lumMod val="65000"/>
                    <a:lumOff val="35000"/>
                  </a:schemeClr>
                </a:solidFill>
                <a:latin typeface="微软雅黑" pitchFamily="34" charset="-122"/>
                <a:ea typeface="微软雅黑" pitchFamily="34" charset="-122"/>
              </a:rPr>
              <a:t>2014-2018</a:t>
            </a:r>
            <a:r>
              <a:rPr lang="zh-CN" altLang="en-US" sz="1000" kern="1800" dirty="0" smtClean="0">
                <a:solidFill>
                  <a:schemeClr val="tx1">
                    <a:lumMod val="65000"/>
                    <a:lumOff val="35000"/>
                  </a:schemeClr>
                </a:solidFill>
                <a:latin typeface="微软雅黑" pitchFamily="34" charset="-122"/>
                <a:ea typeface="微软雅黑" pitchFamily="34" charset="-122"/>
              </a:rPr>
              <a:t>年预测与分析</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报告。根据本次报告的调研数据显示，全球领先的咨询和解决方案服务商文思海辉，在中国离岸软件开发领域实现历史重大突破，位列中国 </a:t>
            </a:r>
            <a:r>
              <a:rPr lang="en-US" altLang="zh-CN" sz="1000" kern="1800" dirty="0" smtClean="0">
                <a:solidFill>
                  <a:schemeClr val="tx1">
                    <a:lumMod val="65000"/>
                    <a:lumOff val="35000"/>
                  </a:schemeClr>
                </a:solidFill>
                <a:latin typeface="微软雅黑" pitchFamily="34" charset="-122"/>
                <a:ea typeface="微软雅黑" pitchFamily="34" charset="-122"/>
              </a:rPr>
              <a:t>IT </a:t>
            </a:r>
            <a:r>
              <a:rPr lang="zh-CN" altLang="en-US" sz="1000" kern="1800" dirty="0" smtClean="0">
                <a:solidFill>
                  <a:schemeClr val="tx1">
                    <a:lumMod val="65000"/>
                    <a:lumOff val="35000"/>
                  </a:schemeClr>
                </a:solidFill>
                <a:latin typeface="微软雅黑" pitchFamily="34" charset="-122"/>
                <a:ea typeface="微软雅黑" pitchFamily="34" charset="-122"/>
              </a:rPr>
              <a:t>服务商榜首。同时，文思海辉在欧美离岸软件开发市场排名中，凭借一贯优势，蝉联第一。</a:t>
            </a:r>
            <a:endParaRPr lang="zh-CN" altLang="en-US" sz="1000" kern="1800" dirty="0">
              <a:solidFill>
                <a:schemeClr val="tx1">
                  <a:lumMod val="65000"/>
                  <a:lumOff val="35000"/>
                </a:schemeClr>
              </a:solidFill>
              <a:latin typeface="微软雅黑" pitchFamily="34" charset="-122"/>
              <a:ea typeface="微软雅黑" pitchFamily="34" charset="-122"/>
            </a:endParaRPr>
          </a:p>
        </p:txBody>
      </p:sp>
      <p:pic>
        <p:nvPicPr>
          <p:cNvPr id="26" name="图片 25" descr="u=3523713235,256497996&amp;fm=21&amp;gp=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054061"/>
            <a:ext cx="931333" cy="517689"/>
          </a:xfrm>
          <a:prstGeom prst="rect">
            <a:avLst/>
          </a:prstGeom>
        </p:spPr>
      </p:pic>
      <p:sp>
        <p:nvSpPr>
          <p:cNvPr id="28" name="TextBox 13"/>
          <p:cNvSpPr txBox="1"/>
          <p:nvPr/>
        </p:nvSpPr>
        <p:spPr>
          <a:xfrm>
            <a:off x="1672728" y="2100202"/>
            <a:ext cx="1827702" cy="400110"/>
          </a:xfrm>
          <a:prstGeom prst="rect">
            <a:avLst/>
          </a:prstGeom>
          <a:noFill/>
        </p:spPr>
        <p:txBody>
          <a:bodyPr wrap="square" rtlCol="0">
            <a:spAutoFit/>
          </a:bodyPr>
          <a:lstStyle/>
          <a:p>
            <a:pPr>
              <a:spcAft>
                <a:spcPts val="600"/>
              </a:spcAft>
            </a:pPr>
            <a:r>
              <a:rPr lang="en-US" altLang="zh-CN" sz="1000" dirty="0" smtClean="0">
                <a:solidFill>
                  <a:srgbClr val="008AC2"/>
                </a:solidFill>
                <a:latin typeface="微软雅黑" pitchFamily="34" charset="-122"/>
                <a:ea typeface="微软雅黑" pitchFamily="34" charset="-122"/>
              </a:rPr>
              <a:t>http://www.prnasia.com/story/102023-1.shtml</a:t>
            </a:r>
            <a:endParaRPr lang="zh-CN" altLang="en-US" sz="1000" dirty="0">
              <a:solidFill>
                <a:srgbClr val="008AC2"/>
              </a:solidFill>
              <a:latin typeface="微软雅黑" pitchFamily="34" charset="-122"/>
              <a:ea typeface="微软雅黑" pitchFamily="34" charset="-122"/>
            </a:endParaRPr>
          </a:p>
        </p:txBody>
      </p:sp>
      <p:sp>
        <p:nvSpPr>
          <p:cNvPr id="29" name="TextBox 10"/>
          <p:cNvSpPr txBox="1"/>
          <p:nvPr/>
        </p:nvSpPr>
        <p:spPr>
          <a:xfrm>
            <a:off x="1194497" y="933871"/>
            <a:ext cx="2663123" cy="566309"/>
          </a:xfrm>
          <a:prstGeom prst="rect">
            <a:avLst/>
          </a:prstGeom>
          <a:noFill/>
        </p:spPr>
        <p:txBody>
          <a:bodyPr wrap="square" rtlCol="0">
            <a:spAutoFit/>
          </a:bodyPr>
          <a:lstStyle/>
          <a:p>
            <a:pPr algn="dist">
              <a:lnSpc>
                <a:spcPct val="110000"/>
              </a:lnSpc>
            </a:pPr>
            <a:r>
              <a:rPr lang="zh-CN" altLang="en-US" sz="1400" kern="1500" dirty="0" smtClean="0">
                <a:solidFill>
                  <a:srgbClr val="E4793D"/>
                </a:solidFill>
                <a:latin typeface="微软雅黑" pitchFamily="34" charset="-122"/>
                <a:ea typeface="微软雅黑" pitchFamily="34" charset="-122"/>
              </a:rPr>
              <a:t>文思海辉荣膺中国离岸软件开发第一 位列中国</a:t>
            </a:r>
            <a:r>
              <a:rPr lang="en-US" altLang="zh-CN" sz="1400" kern="1500" dirty="0" smtClean="0">
                <a:solidFill>
                  <a:srgbClr val="E4793D"/>
                </a:solidFill>
                <a:latin typeface="微软雅黑" pitchFamily="34" charset="-122"/>
                <a:ea typeface="微软雅黑" pitchFamily="34" charset="-122"/>
              </a:rPr>
              <a:t>IT</a:t>
            </a:r>
            <a:r>
              <a:rPr lang="zh-CN" altLang="en-US" sz="1400" kern="1500" dirty="0" smtClean="0">
                <a:solidFill>
                  <a:srgbClr val="E4793D"/>
                </a:solidFill>
                <a:latin typeface="微软雅黑" pitchFamily="34" charset="-122"/>
                <a:ea typeface="微软雅黑" pitchFamily="34" charset="-122"/>
              </a:rPr>
              <a:t>服务商榜首</a:t>
            </a:r>
            <a:endParaRPr lang="zh-CN" altLang="en-US" sz="1400" kern="1500" dirty="0">
              <a:solidFill>
                <a:srgbClr val="E4793D"/>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4"/>
          <a:srcRect/>
          <a:stretch>
            <a:fillRect/>
          </a:stretch>
        </p:blipFill>
        <p:spPr bwMode="auto">
          <a:xfrm>
            <a:off x="4060133" y="785800"/>
            <a:ext cx="4941023"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8810F394-C716-49D3-8450-D4BAA85FC0FF}" type="slidenum">
              <a:rPr lang="zh-CN" altLang="en-US" smtClean="0"/>
              <a:pPr/>
              <a:t>53</a:t>
            </a:fld>
            <a:endParaRPr lang="zh-CN" altLang="en-US" dirty="0"/>
          </a:p>
        </p:txBody>
      </p:sp>
      <p:sp>
        <p:nvSpPr>
          <p:cNvPr id="9" name="日期占位符 8"/>
          <p:cNvSpPr>
            <a:spLocks noGrp="1"/>
          </p:cNvSpPr>
          <p:nvPr>
            <p:ph type="dt" sz="half" idx="10"/>
          </p:nvPr>
        </p:nvSpPr>
        <p:spPr/>
        <p:txBody>
          <a:bodyPr/>
          <a:lstStyle/>
          <a:p>
            <a:r>
              <a:rPr lang="en-US" altLang="zh-CN" smtClean="0"/>
              <a:t>© Pactera. Confidential. All Rights Reserved. </a:t>
            </a:r>
            <a:endParaRPr lang="zh-CN" altLang="en-US"/>
          </a:p>
        </p:txBody>
      </p:sp>
      <p:sp>
        <p:nvSpPr>
          <p:cNvPr id="20"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媒体报道</a:t>
            </a:r>
          </a:p>
        </p:txBody>
      </p:sp>
      <p:sp>
        <p:nvSpPr>
          <p:cNvPr id="21" name="圆角矩形 20"/>
          <p:cNvSpPr/>
          <p:nvPr/>
        </p:nvSpPr>
        <p:spPr>
          <a:xfrm>
            <a:off x="588253" y="1651450"/>
            <a:ext cx="2983615" cy="3063440"/>
          </a:xfrm>
          <a:prstGeom prst="roundRect">
            <a:avLst>
              <a:gd name="adj" fmla="val 52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2" name="直接连接符 11"/>
          <p:cNvCxnSpPr/>
          <p:nvPr/>
        </p:nvCxnSpPr>
        <p:spPr>
          <a:xfrm rot="5400000">
            <a:off x="944086" y="1178771"/>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pic>
        <p:nvPicPr>
          <p:cNvPr id="23" name="图片 22" descr="p39 图标.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53" y="930960"/>
            <a:ext cx="429782" cy="466360"/>
          </a:xfrm>
          <a:prstGeom prst="rect">
            <a:avLst/>
          </a:prstGeom>
        </p:spPr>
      </p:pic>
      <p:cxnSp>
        <p:nvCxnSpPr>
          <p:cNvPr id="24" name="直接连接符 17"/>
          <p:cNvCxnSpPr/>
          <p:nvPr/>
        </p:nvCxnSpPr>
        <p:spPr>
          <a:xfrm rot="5400000">
            <a:off x="2108277" y="2821083"/>
            <a:ext cx="3714776" cy="1588"/>
          </a:xfrm>
          <a:prstGeom prst="line">
            <a:avLst/>
          </a:prstGeom>
          <a:ln w="952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15"/>
          <p:cNvSpPr txBox="1"/>
          <p:nvPr/>
        </p:nvSpPr>
        <p:spPr>
          <a:xfrm>
            <a:off x="604033" y="2214560"/>
            <a:ext cx="2877347" cy="2473498"/>
          </a:xfrm>
          <a:prstGeom prst="rect">
            <a:avLst/>
          </a:prstGeom>
          <a:noFill/>
        </p:spPr>
        <p:txBody>
          <a:bodyPr wrap="square" rtlCol="0">
            <a:spAutoFit/>
          </a:bodyPr>
          <a:lstStyle/>
          <a:p>
            <a:pPr algn="just">
              <a:lnSpc>
                <a:spcPct val="130000"/>
              </a:lnSpc>
            </a:pPr>
            <a:r>
              <a:rPr lang="zh-CN" altLang="en-US" sz="1000" kern="1800" dirty="0" smtClean="0">
                <a:solidFill>
                  <a:schemeClr val="tx1">
                    <a:lumMod val="65000"/>
                    <a:lumOff val="35000"/>
                  </a:schemeClr>
                </a:solidFill>
                <a:latin typeface="微软雅黑" pitchFamily="34" charset="-122"/>
                <a:ea typeface="微软雅黑" pitchFamily="34" charset="-122"/>
              </a:rPr>
              <a:t>随着谷歌、亚马逊、微软等国际云计算巨头云集中国，宣布进军公有云市场。微软作为世界云计算领导者即携手合作伙伴，快速构建云服务链和生态系统。</a:t>
            </a:r>
          </a:p>
          <a:p>
            <a:pPr algn="just">
              <a:lnSpc>
                <a:spcPct val="130000"/>
              </a:lnSpc>
            </a:pPr>
            <a:r>
              <a:rPr lang="zh-CN" altLang="en-US" sz="1000" kern="1800" dirty="0" smtClean="0">
                <a:solidFill>
                  <a:schemeClr val="tx1">
                    <a:lumMod val="65000"/>
                    <a:lumOff val="35000"/>
                  </a:schemeClr>
                </a:solidFill>
                <a:latin typeface="微软雅黑" pitchFamily="34" charset="-122"/>
                <a:ea typeface="微软雅黑" pitchFamily="34" charset="-122"/>
              </a:rPr>
              <a:t>自从微软</a:t>
            </a:r>
            <a:r>
              <a:rPr lang="en-US" altLang="zh-CN" sz="1000" kern="1800" dirty="0" smtClean="0">
                <a:solidFill>
                  <a:schemeClr val="tx1">
                    <a:lumMod val="65000"/>
                    <a:lumOff val="35000"/>
                  </a:schemeClr>
                </a:solidFill>
                <a:latin typeface="微软雅黑" pitchFamily="34" charset="-122"/>
                <a:ea typeface="微软雅黑" pitchFamily="34" charset="-122"/>
              </a:rPr>
              <a:t>Azure</a:t>
            </a:r>
            <a:r>
              <a:rPr lang="zh-CN" altLang="en-US" sz="1000" kern="1800" dirty="0" smtClean="0">
                <a:solidFill>
                  <a:schemeClr val="tx1">
                    <a:lumMod val="65000"/>
                    <a:lumOff val="35000"/>
                  </a:schemeClr>
                </a:solidFill>
                <a:latin typeface="微软雅黑" pitchFamily="34" charset="-122"/>
                <a:ea typeface="微软雅黑" pitchFamily="34" charset="-122"/>
              </a:rPr>
              <a:t>公有云平台在今年三月宣布进入中国市场以来，即与世纪互联、文思海辉结成战略合作伙伴，形成</a:t>
            </a:r>
            <a:r>
              <a:rPr lang="en-US" altLang="zh-CN" sz="1000" kern="1800" dirty="0" smtClean="0">
                <a:solidFill>
                  <a:schemeClr val="tx1">
                    <a:lumMod val="65000"/>
                    <a:lumOff val="35000"/>
                  </a:schemeClr>
                </a:solidFill>
                <a:latin typeface="微软雅黑" pitchFamily="34" charset="-122"/>
                <a:ea typeface="微软雅黑" pitchFamily="34" charset="-122"/>
              </a:rPr>
              <a:t>PAAS</a:t>
            </a:r>
            <a:r>
              <a:rPr lang="zh-CN" altLang="en-US" sz="1000" kern="1800" dirty="0" smtClean="0">
                <a:solidFill>
                  <a:schemeClr val="tx1">
                    <a:lumMod val="65000"/>
                    <a:lumOff val="35000"/>
                  </a:schemeClr>
                </a:solidFill>
                <a:latin typeface="微软雅黑" pitchFamily="34" charset="-122"/>
                <a:ea typeface="微软雅黑" pitchFamily="34" charset="-122"/>
              </a:rPr>
              <a:t>平台、第三方数据中心、云服务提供商的云计算全价值链伙伴关系，务实推动大型企业公有云在中国的落地。</a:t>
            </a:r>
          </a:p>
          <a:p>
            <a:pPr algn="just">
              <a:lnSpc>
                <a:spcPct val="130000"/>
              </a:lnSpc>
            </a:pPr>
            <a:r>
              <a:rPr lang="zh-CN" altLang="en-US" sz="1000" kern="1800" dirty="0" smtClean="0">
                <a:solidFill>
                  <a:schemeClr val="tx1">
                    <a:lumMod val="65000"/>
                    <a:lumOff val="35000"/>
                  </a:schemeClr>
                </a:solidFill>
                <a:latin typeface="微软雅黑" pitchFamily="34" charset="-122"/>
                <a:ea typeface="微软雅黑" pitchFamily="34" charset="-122"/>
              </a:rPr>
              <a:t>在文思海辉副总裁吴凯看来，完整的云计算价值链、完善的云计算商业生态系统才是理性推动公有云落地的关键。</a:t>
            </a:r>
            <a:endParaRPr lang="zh-CN" altLang="en-US" sz="1000" kern="1800" dirty="0">
              <a:solidFill>
                <a:schemeClr val="tx1">
                  <a:lumMod val="65000"/>
                  <a:lumOff val="35000"/>
                </a:schemeClr>
              </a:solidFill>
              <a:latin typeface="微软雅黑" pitchFamily="34" charset="-122"/>
              <a:ea typeface="微软雅黑" pitchFamily="34" charset="-122"/>
            </a:endParaRPr>
          </a:p>
        </p:txBody>
      </p:sp>
      <p:sp>
        <p:nvSpPr>
          <p:cNvPr id="28" name="TextBox 13"/>
          <p:cNvSpPr txBox="1"/>
          <p:nvPr/>
        </p:nvSpPr>
        <p:spPr>
          <a:xfrm>
            <a:off x="1672728" y="1785932"/>
            <a:ext cx="1827702" cy="400110"/>
          </a:xfrm>
          <a:prstGeom prst="rect">
            <a:avLst/>
          </a:prstGeom>
          <a:noFill/>
        </p:spPr>
        <p:txBody>
          <a:bodyPr wrap="square" rtlCol="0">
            <a:spAutoFit/>
          </a:bodyPr>
          <a:lstStyle/>
          <a:p>
            <a:pPr>
              <a:spcAft>
                <a:spcPts val="600"/>
              </a:spcAft>
            </a:pPr>
            <a:r>
              <a:rPr lang="en-US" altLang="zh-CN" sz="1000" dirty="0" smtClean="0">
                <a:solidFill>
                  <a:srgbClr val="008AC2"/>
                </a:solidFill>
                <a:latin typeface="微软雅黑" pitchFamily="34" charset="-122"/>
                <a:ea typeface="微软雅黑" pitchFamily="34" charset="-122"/>
              </a:rPr>
              <a:t>http://news.yesky.com/prnews/34/39600034.shtml</a:t>
            </a:r>
            <a:endParaRPr lang="zh-CN" altLang="en-US" sz="1000" dirty="0">
              <a:solidFill>
                <a:srgbClr val="008AC2"/>
              </a:solidFill>
              <a:latin typeface="微软雅黑" pitchFamily="34" charset="-122"/>
              <a:ea typeface="微软雅黑" pitchFamily="34" charset="-122"/>
            </a:endParaRPr>
          </a:p>
        </p:txBody>
      </p:sp>
      <p:sp>
        <p:nvSpPr>
          <p:cNvPr id="29" name="TextBox 10"/>
          <p:cNvSpPr txBox="1"/>
          <p:nvPr/>
        </p:nvSpPr>
        <p:spPr>
          <a:xfrm>
            <a:off x="1194497" y="878976"/>
            <a:ext cx="2663123" cy="549766"/>
          </a:xfrm>
          <a:prstGeom prst="rect">
            <a:avLst/>
          </a:prstGeom>
          <a:noFill/>
        </p:spPr>
        <p:txBody>
          <a:bodyPr wrap="square" rtlCol="0">
            <a:spAutoFit/>
          </a:bodyPr>
          <a:lstStyle/>
          <a:p>
            <a:pPr>
              <a:lnSpc>
                <a:spcPct val="110000"/>
              </a:lnSpc>
            </a:pPr>
            <a:r>
              <a:rPr lang="zh-CN" altLang="en-US" sz="1400" kern="1500" dirty="0" smtClean="0">
                <a:solidFill>
                  <a:srgbClr val="E4793D"/>
                </a:solidFill>
                <a:latin typeface="微软雅黑" pitchFamily="34" charset="-122"/>
                <a:ea typeface="微软雅黑" pitchFamily="34" charset="-122"/>
              </a:rPr>
              <a:t>文思海辉携手微软</a:t>
            </a:r>
            <a:r>
              <a:rPr lang="en-US" altLang="zh-CN" sz="1400" kern="1500" dirty="0" smtClean="0">
                <a:solidFill>
                  <a:srgbClr val="E4793D"/>
                </a:solidFill>
                <a:latin typeface="微软雅黑" pitchFamily="34" charset="-122"/>
                <a:ea typeface="微软雅黑" pitchFamily="34" charset="-122"/>
              </a:rPr>
              <a:t>,</a:t>
            </a:r>
            <a:r>
              <a:rPr lang="zh-CN" altLang="en-US" sz="1400" kern="1500" dirty="0" smtClean="0">
                <a:solidFill>
                  <a:srgbClr val="E4793D"/>
                </a:solidFill>
                <a:latin typeface="微软雅黑" pitchFamily="34" charset="-122"/>
                <a:ea typeface="微软雅黑" pitchFamily="34" charset="-122"/>
              </a:rPr>
              <a:t>助力大型企业公有云落地</a:t>
            </a:r>
            <a:endParaRPr lang="zh-CN" altLang="en-US" sz="1400" kern="1500" dirty="0">
              <a:solidFill>
                <a:srgbClr val="E4793D"/>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a:srcRect/>
          <a:stretch>
            <a:fillRect/>
          </a:stretch>
        </p:blipFill>
        <p:spPr bwMode="auto">
          <a:xfrm>
            <a:off x="642910" y="1743531"/>
            <a:ext cx="1000131" cy="47102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071934" y="1128719"/>
            <a:ext cx="4819187" cy="34432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8810F394-C716-49D3-8450-D4BAA85FC0FF}" type="slidenum">
              <a:rPr lang="zh-CN" altLang="en-US" smtClean="0"/>
              <a:pPr/>
              <a:t>54</a:t>
            </a:fld>
            <a:endParaRPr lang="zh-CN" altLang="en-US" dirty="0"/>
          </a:p>
        </p:txBody>
      </p:sp>
      <p:sp>
        <p:nvSpPr>
          <p:cNvPr id="9" name="日期占位符 8"/>
          <p:cNvSpPr>
            <a:spLocks noGrp="1"/>
          </p:cNvSpPr>
          <p:nvPr>
            <p:ph type="dt" sz="half" idx="10"/>
          </p:nvPr>
        </p:nvSpPr>
        <p:spPr/>
        <p:txBody>
          <a:bodyPr/>
          <a:lstStyle/>
          <a:p>
            <a:r>
              <a:rPr lang="en-US" altLang="zh-CN" smtClean="0"/>
              <a:t>© Pactera. Confidential. All Rights Reserved. </a:t>
            </a:r>
            <a:endParaRPr lang="zh-CN" altLang="en-US"/>
          </a:p>
        </p:txBody>
      </p:sp>
      <p:sp>
        <p:nvSpPr>
          <p:cNvPr id="20"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媒体报道</a:t>
            </a:r>
          </a:p>
        </p:txBody>
      </p:sp>
      <p:sp>
        <p:nvSpPr>
          <p:cNvPr id="21" name="圆角矩形 20"/>
          <p:cNvSpPr/>
          <p:nvPr/>
        </p:nvSpPr>
        <p:spPr>
          <a:xfrm>
            <a:off x="588253" y="1865764"/>
            <a:ext cx="2988000" cy="2880000"/>
          </a:xfrm>
          <a:prstGeom prst="roundRect">
            <a:avLst>
              <a:gd name="adj" fmla="val 52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2" name="直接连接符 11"/>
          <p:cNvCxnSpPr/>
          <p:nvPr/>
        </p:nvCxnSpPr>
        <p:spPr>
          <a:xfrm rot="5400000">
            <a:off x="944086" y="1178771"/>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pic>
        <p:nvPicPr>
          <p:cNvPr id="23" name="图片 22" descr="p39 图标.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53" y="930960"/>
            <a:ext cx="429782" cy="466360"/>
          </a:xfrm>
          <a:prstGeom prst="rect">
            <a:avLst/>
          </a:prstGeom>
        </p:spPr>
      </p:pic>
      <p:cxnSp>
        <p:nvCxnSpPr>
          <p:cNvPr id="24" name="直接连接符 17"/>
          <p:cNvCxnSpPr/>
          <p:nvPr/>
        </p:nvCxnSpPr>
        <p:spPr>
          <a:xfrm rot="5400000">
            <a:off x="2108277" y="2821083"/>
            <a:ext cx="3714776" cy="1588"/>
          </a:xfrm>
          <a:prstGeom prst="line">
            <a:avLst/>
          </a:prstGeom>
          <a:ln w="952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15"/>
          <p:cNvSpPr txBox="1"/>
          <p:nvPr/>
        </p:nvSpPr>
        <p:spPr>
          <a:xfrm>
            <a:off x="604033" y="2643188"/>
            <a:ext cx="2877347" cy="2073388"/>
          </a:xfrm>
          <a:prstGeom prst="rect">
            <a:avLst/>
          </a:prstGeom>
          <a:noFill/>
        </p:spPr>
        <p:txBody>
          <a:bodyPr wrap="square" rtlCol="0">
            <a:spAutoFit/>
          </a:bodyPr>
          <a:lstStyle/>
          <a:p>
            <a:pPr algn="just">
              <a:lnSpc>
                <a:spcPct val="130000"/>
              </a:lnSpc>
            </a:pPr>
            <a:r>
              <a:rPr lang="zh-CN" altLang="en-US" sz="1000" kern="1800" dirty="0" smtClean="0">
                <a:solidFill>
                  <a:schemeClr val="tx1">
                    <a:lumMod val="65000"/>
                    <a:lumOff val="35000"/>
                  </a:schemeClr>
                </a:solidFill>
                <a:latin typeface="微软雅黑" pitchFamily="34" charset="-122"/>
                <a:ea typeface="微软雅黑" pitchFamily="34" charset="-122"/>
              </a:rPr>
              <a:t>北京</a:t>
            </a: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年</a:t>
            </a:r>
            <a:r>
              <a:rPr lang="en-US" altLang="zh-CN" sz="1000" kern="1800" dirty="0" smtClean="0">
                <a:solidFill>
                  <a:schemeClr val="tx1">
                    <a:lumMod val="65000"/>
                    <a:lumOff val="35000"/>
                  </a:schemeClr>
                </a:solidFill>
                <a:latin typeface="微软雅黑" pitchFamily="34" charset="-122"/>
                <a:ea typeface="微软雅黑" pitchFamily="34" charset="-122"/>
              </a:rPr>
              <a:t>8</a:t>
            </a:r>
            <a:r>
              <a:rPr lang="zh-CN" altLang="en-US" sz="1000" kern="1800" dirty="0" smtClean="0">
                <a:solidFill>
                  <a:schemeClr val="tx1">
                    <a:lumMod val="65000"/>
                    <a:lumOff val="35000"/>
                  </a:schemeClr>
                </a:solidFill>
                <a:latin typeface="微软雅黑" pitchFamily="34" charset="-122"/>
                <a:ea typeface="微软雅黑" pitchFamily="34" charset="-122"/>
              </a:rPr>
              <a:t>月</a:t>
            </a:r>
            <a:r>
              <a:rPr lang="en-US" altLang="zh-CN" sz="1000" kern="1800" dirty="0" smtClean="0">
                <a:solidFill>
                  <a:schemeClr val="tx1">
                    <a:lumMod val="65000"/>
                    <a:lumOff val="35000"/>
                  </a:schemeClr>
                </a:solidFill>
                <a:latin typeface="微软雅黑" pitchFamily="34" charset="-122"/>
                <a:ea typeface="微软雅黑" pitchFamily="34" charset="-122"/>
              </a:rPr>
              <a:t>4</a:t>
            </a:r>
            <a:r>
              <a:rPr lang="zh-CN" altLang="en-US" sz="1000" kern="1800" dirty="0" smtClean="0">
                <a:solidFill>
                  <a:schemeClr val="tx1">
                    <a:lumMod val="65000"/>
                    <a:lumOff val="35000"/>
                  </a:schemeClr>
                </a:solidFill>
                <a:latin typeface="微软雅黑" pitchFamily="34" charset="-122"/>
                <a:ea typeface="微软雅黑" pitchFamily="34" charset="-122"/>
              </a:rPr>
              <a:t>日电 </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美通社</a:t>
            </a:r>
            <a:r>
              <a:rPr lang="en-US" altLang="zh-CN" sz="1000" kern="1800" dirty="0" smtClean="0">
                <a:solidFill>
                  <a:schemeClr val="tx1">
                    <a:lumMod val="65000"/>
                    <a:lumOff val="35000"/>
                  </a:schemeClr>
                </a:solidFill>
                <a:latin typeface="微软雅黑" pitchFamily="34" charset="-122"/>
                <a:ea typeface="微软雅黑" pitchFamily="34" charset="-122"/>
              </a:rPr>
              <a:t>/ -- 7</a:t>
            </a:r>
            <a:r>
              <a:rPr lang="zh-CN" altLang="en-US" sz="1000" kern="1800" dirty="0" smtClean="0">
                <a:solidFill>
                  <a:schemeClr val="tx1">
                    <a:lumMod val="65000"/>
                    <a:lumOff val="35000"/>
                  </a:schemeClr>
                </a:solidFill>
                <a:latin typeface="微软雅黑" pitchFamily="34" charset="-122"/>
                <a:ea typeface="微软雅黑" pitchFamily="34" charset="-122"/>
              </a:rPr>
              <a:t>月</a:t>
            </a:r>
            <a:r>
              <a:rPr lang="en-US" altLang="zh-CN" sz="1000" kern="1800" dirty="0" smtClean="0">
                <a:solidFill>
                  <a:schemeClr val="tx1">
                    <a:lumMod val="65000"/>
                    <a:lumOff val="35000"/>
                  </a:schemeClr>
                </a:solidFill>
                <a:latin typeface="微软雅黑" pitchFamily="34" charset="-122"/>
                <a:ea typeface="微软雅黑" pitchFamily="34" charset="-122"/>
              </a:rPr>
              <a:t>25</a:t>
            </a:r>
            <a:r>
              <a:rPr lang="zh-CN" altLang="en-US" sz="1000" kern="1800" dirty="0" smtClean="0">
                <a:solidFill>
                  <a:schemeClr val="tx1">
                    <a:lumMod val="65000"/>
                    <a:lumOff val="35000"/>
                  </a:schemeClr>
                </a:solidFill>
                <a:latin typeface="微软雅黑" pitchFamily="34" charset="-122"/>
                <a:ea typeface="微软雅黑" pitchFamily="34" charset="-122"/>
              </a:rPr>
              <a:t>日，国际知名信息产业研究机构</a:t>
            </a:r>
            <a:r>
              <a:rPr lang="en-US" altLang="zh-CN" sz="1000" kern="1800" dirty="0" smtClean="0">
                <a:solidFill>
                  <a:schemeClr val="tx1">
                    <a:lumMod val="65000"/>
                    <a:lumOff val="35000"/>
                  </a:schemeClr>
                </a:solidFill>
                <a:latin typeface="微软雅黑" pitchFamily="34" charset="-122"/>
                <a:ea typeface="微软雅黑" pitchFamily="34" charset="-122"/>
              </a:rPr>
              <a:t>IDC</a:t>
            </a:r>
            <a:r>
              <a:rPr lang="zh-CN" altLang="en-US" sz="1000" kern="1800" dirty="0" smtClean="0">
                <a:solidFill>
                  <a:schemeClr val="tx1">
                    <a:lumMod val="65000"/>
                    <a:lumOff val="35000"/>
                  </a:schemeClr>
                </a:solidFill>
                <a:latin typeface="微软雅黑" pitchFamily="34" charset="-122"/>
                <a:ea typeface="微软雅黑" pitchFamily="34" charset="-122"/>
              </a:rPr>
              <a:t>（国际数据公司）发布了</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中国银行业</a:t>
            </a:r>
            <a:r>
              <a:rPr lang="en-US" altLang="zh-CN" sz="1000" kern="1800" dirty="0" smtClean="0">
                <a:solidFill>
                  <a:schemeClr val="tx1">
                    <a:lumMod val="65000"/>
                    <a:lumOff val="35000"/>
                  </a:schemeClr>
                </a:solidFill>
                <a:latin typeface="微软雅黑" pitchFamily="34" charset="-122"/>
                <a:ea typeface="微软雅黑" pitchFamily="34" charset="-122"/>
              </a:rPr>
              <a:t>IT</a:t>
            </a:r>
            <a:r>
              <a:rPr lang="zh-CN" altLang="en-US" sz="1000" kern="1800" dirty="0" smtClean="0">
                <a:solidFill>
                  <a:schemeClr val="tx1">
                    <a:lumMod val="65000"/>
                    <a:lumOff val="35000"/>
                  </a:schemeClr>
                </a:solidFill>
                <a:latin typeface="微软雅黑" pitchFamily="34" charset="-122"/>
                <a:ea typeface="微软雅黑" pitchFamily="34" charset="-122"/>
              </a:rPr>
              <a:t>解决方案市场</a:t>
            </a:r>
            <a:r>
              <a:rPr lang="en-US" altLang="zh-CN" sz="1000" kern="1800" dirty="0" smtClean="0">
                <a:solidFill>
                  <a:schemeClr val="tx1">
                    <a:lumMod val="65000"/>
                    <a:lumOff val="35000"/>
                  </a:schemeClr>
                </a:solidFill>
                <a:latin typeface="微软雅黑" pitchFamily="34" charset="-122"/>
                <a:ea typeface="微软雅黑" pitchFamily="34" charset="-122"/>
              </a:rPr>
              <a:t>2014-2018</a:t>
            </a:r>
            <a:r>
              <a:rPr lang="zh-CN" altLang="en-US" sz="1000" kern="1800" dirty="0" smtClean="0">
                <a:solidFill>
                  <a:schemeClr val="tx1">
                    <a:lumMod val="65000"/>
                    <a:lumOff val="35000"/>
                  </a:schemeClr>
                </a:solidFill>
                <a:latin typeface="微软雅黑" pitchFamily="34" charset="-122"/>
                <a:ea typeface="微软雅黑" pitchFamily="34" charset="-122"/>
              </a:rPr>
              <a:t>预测与分析</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报告。根据本次报告的调研数据显示，全球领先的咨询和科技服务提供商文思海辉在银行业</a:t>
            </a:r>
            <a:r>
              <a:rPr lang="en-US" altLang="zh-CN" sz="1000" kern="1800" dirty="0" smtClean="0">
                <a:solidFill>
                  <a:schemeClr val="tx1">
                    <a:lumMod val="65000"/>
                    <a:lumOff val="35000"/>
                  </a:schemeClr>
                </a:solidFill>
                <a:latin typeface="微软雅黑" pitchFamily="34" charset="-122"/>
                <a:ea typeface="微软雅黑" pitchFamily="34" charset="-122"/>
              </a:rPr>
              <a:t>IT</a:t>
            </a:r>
            <a:r>
              <a:rPr lang="zh-CN" altLang="en-US" sz="1000" kern="1800" dirty="0" smtClean="0">
                <a:solidFill>
                  <a:schemeClr val="tx1">
                    <a:lumMod val="65000"/>
                    <a:lumOff val="35000"/>
                  </a:schemeClr>
                </a:solidFill>
                <a:latin typeface="微软雅黑" pitchFamily="34" charset="-122"/>
                <a:ea typeface="微软雅黑" pitchFamily="34" charset="-122"/>
              </a:rPr>
              <a:t>解决方案市场异军突起，成功超越多名竞争对手，一跃成为该市场第三大、中国本土第二大的解决方案服务商。本次取得的历史性突破也标志着文思海辉通过转型之路，跻身银行业</a:t>
            </a:r>
            <a:r>
              <a:rPr lang="en-US" altLang="zh-CN" sz="1000" kern="1800" dirty="0" smtClean="0">
                <a:solidFill>
                  <a:schemeClr val="tx1">
                    <a:lumMod val="65000"/>
                    <a:lumOff val="35000"/>
                  </a:schemeClr>
                </a:solidFill>
                <a:latin typeface="微软雅黑" pitchFamily="34" charset="-122"/>
                <a:ea typeface="微软雅黑" pitchFamily="34" charset="-122"/>
              </a:rPr>
              <a:t>IT</a:t>
            </a:r>
            <a:r>
              <a:rPr lang="zh-CN" altLang="en-US" sz="1000" kern="1800" dirty="0" smtClean="0">
                <a:solidFill>
                  <a:schemeClr val="tx1">
                    <a:lumMod val="65000"/>
                    <a:lumOff val="35000"/>
                  </a:schemeClr>
                </a:solidFill>
                <a:latin typeface="微软雅黑" pitchFamily="34" charset="-122"/>
                <a:ea typeface="微软雅黑" pitchFamily="34" charset="-122"/>
              </a:rPr>
              <a:t>解决方案市场顶尖服务商行列。</a:t>
            </a:r>
            <a:endParaRPr lang="zh-CN" altLang="en-US" sz="1000" kern="1800" dirty="0">
              <a:solidFill>
                <a:schemeClr val="tx1">
                  <a:lumMod val="65000"/>
                  <a:lumOff val="35000"/>
                </a:schemeClr>
              </a:solidFill>
              <a:latin typeface="微软雅黑" pitchFamily="34" charset="-122"/>
              <a:ea typeface="微软雅黑" pitchFamily="34" charset="-122"/>
            </a:endParaRPr>
          </a:p>
        </p:txBody>
      </p:sp>
      <p:pic>
        <p:nvPicPr>
          <p:cNvPr id="26" name="图片 25" descr="u=3523713235,256497996&amp;fm=21&amp;gp=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054061"/>
            <a:ext cx="931333" cy="517689"/>
          </a:xfrm>
          <a:prstGeom prst="rect">
            <a:avLst/>
          </a:prstGeom>
        </p:spPr>
      </p:pic>
      <p:sp>
        <p:nvSpPr>
          <p:cNvPr id="28" name="TextBox 13"/>
          <p:cNvSpPr txBox="1"/>
          <p:nvPr/>
        </p:nvSpPr>
        <p:spPr>
          <a:xfrm>
            <a:off x="1672728" y="2100202"/>
            <a:ext cx="1827702" cy="400110"/>
          </a:xfrm>
          <a:prstGeom prst="rect">
            <a:avLst/>
          </a:prstGeom>
          <a:noFill/>
        </p:spPr>
        <p:txBody>
          <a:bodyPr wrap="square" rtlCol="0">
            <a:spAutoFit/>
          </a:bodyPr>
          <a:lstStyle/>
          <a:p>
            <a:pPr>
              <a:spcAft>
                <a:spcPts val="600"/>
              </a:spcAft>
            </a:pPr>
            <a:r>
              <a:rPr lang="en-US" altLang="zh-CN" sz="1000" dirty="0" smtClean="0">
                <a:solidFill>
                  <a:srgbClr val="008AC2"/>
                </a:solidFill>
                <a:latin typeface="微软雅黑" pitchFamily="34" charset="-122"/>
                <a:ea typeface="微软雅黑" pitchFamily="34" charset="-122"/>
              </a:rPr>
              <a:t>http://www.prnasia.com/story/102078-1.shtml</a:t>
            </a:r>
            <a:endParaRPr lang="zh-CN" altLang="en-US" sz="1000" dirty="0">
              <a:solidFill>
                <a:srgbClr val="008AC2"/>
              </a:solidFill>
              <a:latin typeface="微软雅黑" pitchFamily="34" charset="-122"/>
              <a:ea typeface="微软雅黑" pitchFamily="34" charset="-122"/>
            </a:endParaRPr>
          </a:p>
        </p:txBody>
      </p:sp>
      <p:sp>
        <p:nvSpPr>
          <p:cNvPr id="29" name="TextBox 10"/>
          <p:cNvSpPr txBox="1"/>
          <p:nvPr/>
        </p:nvSpPr>
        <p:spPr>
          <a:xfrm>
            <a:off x="1194497" y="785800"/>
            <a:ext cx="2663123" cy="786754"/>
          </a:xfrm>
          <a:prstGeom prst="rect">
            <a:avLst/>
          </a:prstGeom>
          <a:noFill/>
        </p:spPr>
        <p:txBody>
          <a:bodyPr wrap="square" rtlCol="0">
            <a:spAutoFit/>
          </a:bodyPr>
          <a:lstStyle/>
          <a:p>
            <a:pPr>
              <a:lnSpc>
                <a:spcPct val="110000"/>
              </a:lnSpc>
            </a:pPr>
            <a:r>
              <a:rPr lang="zh-CN" altLang="en-US" sz="1400" kern="1500" dirty="0" smtClean="0">
                <a:solidFill>
                  <a:srgbClr val="E4793D"/>
                </a:solidFill>
                <a:latin typeface="微软雅黑" pitchFamily="34" charset="-122"/>
                <a:ea typeface="微软雅黑" pitchFamily="34" charset="-122"/>
              </a:rPr>
              <a:t>位列三甲，文思海辉跻身中国银行业解决方案市场顶尖服务商行列</a:t>
            </a:r>
            <a:endParaRPr lang="zh-CN" altLang="en-US" sz="1400" kern="1500" dirty="0">
              <a:solidFill>
                <a:srgbClr val="E4793D"/>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4"/>
          <a:srcRect/>
          <a:stretch>
            <a:fillRect/>
          </a:stretch>
        </p:blipFill>
        <p:spPr bwMode="auto">
          <a:xfrm>
            <a:off x="4073215" y="1000114"/>
            <a:ext cx="4999379"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8810F394-C716-49D3-8450-D4BAA85FC0FF}" type="slidenum">
              <a:rPr lang="zh-CN" altLang="en-US" smtClean="0"/>
              <a:pPr/>
              <a:t>55</a:t>
            </a:fld>
            <a:endParaRPr lang="zh-CN" altLang="en-US" dirty="0"/>
          </a:p>
        </p:txBody>
      </p:sp>
      <p:sp>
        <p:nvSpPr>
          <p:cNvPr id="9" name="日期占位符 8"/>
          <p:cNvSpPr>
            <a:spLocks noGrp="1"/>
          </p:cNvSpPr>
          <p:nvPr>
            <p:ph type="dt" sz="half" idx="10"/>
          </p:nvPr>
        </p:nvSpPr>
        <p:spPr/>
        <p:txBody>
          <a:bodyPr/>
          <a:lstStyle/>
          <a:p>
            <a:r>
              <a:rPr lang="en-US" altLang="zh-CN" smtClean="0"/>
              <a:t>© Pactera. Confidential. All Rights Reserved. </a:t>
            </a:r>
            <a:endParaRPr lang="zh-CN" altLang="en-US"/>
          </a:p>
        </p:txBody>
      </p:sp>
      <p:sp>
        <p:nvSpPr>
          <p:cNvPr id="20"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媒体报道</a:t>
            </a:r>
          </a:p>
        </p:txBody>
      </p:sp>
      <p:sp>
        <p:nvSpPr>
          <p:cNvPr id="21" name="圆角矩形 20"/>
          <p:cNvSpPr/>
          <p:nvPr/>
        </p:nvSpPr>
        <p:spPr>
          <a:xfrm>
            <a:off x="588253" y="1865764"/>
            <a:ext cx="2988000" cy="2880000"/>
          </a:xfrm>
          <a:prstGeom prst="roundRect">
            <a:avLst>
              <a:gd name="adj" fmla="val 52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2" name="直接连接符 11"/>
          <p:cNvCxnSpPr/>
          <p:nvPr/>
        </p:nvCxnSpPr>
        <p:spPr>
          <a:xfrm rot="5400000">
            <a:off x="944086" y="1178771"/>
            <a:ext cx="428628" cy="1588"/>
          </a:xfrm>
          <a:prstGeom prst="line">
            <a:avLst/>
          </a:prstGeom>
          <a:ln w="12700">
            <a:solidFill>
              <a:srgbClr val="E4793D"/>
            </a:solidFill>
          </a:ln>
        </p:spPr>
        <p:style>
          <a:lnRef idx="1">
            <a:schemeClr val="accent1"/>
          </a:lnRef>
          <a:fillRef idx="0">
            <a:schemeClr val="accent1"/>
          </a:fillRef>
          <a:effectRef idx="0">
            <a:schemeClr val="accent1"/>
          </a:effectRef>
          <a:fontRef idx="minor">
            <a:schemeClr val="tx1"/>
          </a:fontRef>
        </p:style>
      </p:cxnSp>
      <p:pic>
        <p:nvPicPr>
          <p:cNvPr id="23" name="图片 22" descr="p39 图标.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53" y="930960"/>
            <a:ext cx="429782" cy="466360"/>
          </a:xfrm>
          <a:prstGeom prst="rect">
            <a:avLst/>
          </a:prstGeom>
        </p:spPr>
      </p:pic>
      <p:cxnSp>
        <p:nvCxnSpPr>
          <p:cNvPr id="24" name="直接连接符 17"/>
          <p:cNvCxnSpPr/>
          <p:nvPr/>
        </p:nvCxnSpPr>
        <p:spPr>
          <a:xfrm rot="5400000">
            <a:off x="2108277" y="2821083"/>
            <a:ext cx="3714776" cy="1588"/>
          </a:xfrm>
          <a:prstGeom prst="line">
            <a:avLst/>
          </a:prstGeom>
          <a:ln w="952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15"/>
          <p:cNvSpPr txBox="1"/>
          <p:nvPr/>
        </p:nvSpPr>
        <p:spPr>
          <a:xfrm>
            <a:off x="604033" y="2827297"/>
            <a:ext cx="2877347" cy="1673279"/>
          </a:xfrm>
          <a:prstGeom prst="rect">
            <a:avLst/>
          </a:prstGeom>
          <a:noFill/>
        </p:spPr>
        <p:txBody>
          <a:bodyPr wrap="square" rtlCol="0">
            <a:spAutoFit/>
          </a:bodyPr>
          <a:lstStyle/>
          <a:p>
            <a:pPr algn="just">
              <a:lnSpc>
                <a:spcPct val="130000"/>
              </a:lnSpc>
            </a:pPr>
            <a:r>
              <a:rPr lang="zh-CN" altLang="en-US" sz="1000" kern="1800" dirty="0" smtClean="0">
                <a:solidFill>
                  <a:schemeClr val="tx1">
                    <a:lumMod val="65000"/>
                    <a:lumOff val="35000"/>
                  </a:schemeClr>
                </a:solidFill>
                <a:latin typeface="微软雅黑" pitchFamily="34" charset="-122"/>
                <a:ea typeface="微软雅黑" pitchFamily="34" charset="-122"/>
              </a:rPr>
              <a:t>北京</a:t>
            </a: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年</a:t>
            </a:r>
            <a:r>
              <a:rPr lang="en-US" altLang="zh-CN" sz="1000" kern="1800" dirty="0" smtClean="0">
                <a:solidFill>
                  <a:schemeClr val="tx1">
                    <a:lumMod val="65000"/>
                    <a:lumOff val="35000"/>
                  </a:schemeClr>
                </a:solidFill>
                <a:latin typeface="微软雅黑" pitchFamily="34" charset="-122"/>
                <a:ea typeface="微软雅黑" pitchFamily="34" charset="-122"/>
              </a:rPr>
              <a:t>6</a:t>
            </a:r>
            <a:r>
              <a:rPr lang="zh-CN" altLang="en-US" sz="1000" kern="1800" dirty="0" smtClean="0">
                <a:solidFill>
                  <a:schemeClr val="tx1">
                    <a:lumMod val="65000"/>
                    <a:lumOff val="35000"/>
                  </a:schemeClr>
                </a:solidFill>
                <a:latin typeface="微软雅黑" pitchFamily="34" charset="-122"/>
                <a:ea typeface="微软雅黑" pitchFamily="34" charset="-122"/>
              </a:rPr>
              <a:t>月</a:t>
            </a:r>
            <a:r>
              <a:rPr lang="en-US" altLang="zh-CN" sz="1000" kern="1800" dirty="0" smtClean="0">
                <a:solidFill>
                  <a:schemeClr val="tx1">
                    <a:lumMod val="65000"/>
                    <a:lumOff val="35000"/>
                  </a:schemeClr>
                </a:solidFill>
                <a:latin typeface="微软雅黑" pitchFamily="34" charset="-122"/>
                <a:ea typeface="微软雅黑" pitchFamily="34" charset="-122"/>
              </a:rPr>
              <a:t>5</a:t>
            </a:r>
            <a:r>
              <a:rPr lang="zh-CN" altLang="en-US" sz="1000" kern="1800" dirty="0" smtClean="0">
                <a:solidFill>
                  <a:schemeClr val="tx1">
                    <a:lumMod val="65000"/>
                    <a:lumOff val="35000"/>
                  </a:schemeClr>
                </a:solidFill>
                <a:latin typeface="微软雅黑" pitchFamily="34" charset="-122"/>
                <a:ea typeface="微软雅黑" pitchFamily="34" charset="-122"/>
              </a:rPr>
              <a:t>日电 </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美通社</a:t>
            </a:r>
            <a:r>
              <a:rPr lang="en-US" altLang="zh-CN" sz="1000" kern="1800" dirty="0" smtClean="0">
                <a:solidFill>
                  <a:schemeClr val="tx1">
                    <a:lumMod val="65000"/>
                    <a:lumOff val="35000"/>
                  </a:schemeClr>
                </a:solidFill>
                <a:latin typeface="微软雅黑" pitchFamily="34" charset="-122"/>
                <a:ea typeface="微软雅黑" pitchFamily="34" charset="-122"/>
              </a:rPr>
              <a:t>/ -- </a:t>
            </a:r>
            <a:r>
              <a:rPr lang="zh-CN" altLang="en-US" sz="1000" kern="1800" dirty="0" smtClean="0">
                <a:solidFill>
                  <a:schemeClr val="tx1">
                    <a:lumMod val="65000"/>
                    <a:lumOff val="35000"/>
                  </a:schemeClr>
                </a:solidFill>
                <a:latin typeface="微软雅黑" pitchFamily="34" charset="-122"/>
                <a:ea typeface="微软雅黑" pitchFamily="34" charset="-122"/>
              </a:rPr>
              <a:t>近日，国际外包专业协会 </a:t>
            </a:r>
            <a:r>
              <a:rPr lang="en-US" altLang="zh-CN" sz="1000" kern="1800" dirty="0" smtClean="0">
                <a:solidFill>
                  <a:schemeClr val="tx1">
                    <a:lumMod val="65000"/>
                    <a:lumOff val="35000"/>
                  </a:schemeClr>
                </a:solidFill>
                <a:latin typeface="微软雅黑" pitchFamily="34" charset="-122"/>
                <a:ea typeface="微软雅黑" pitchFamily="34" charset="-122"/>
              </a:rPr>
              <a:t>(IAOP) </a:t>
            </a:r>
            <a:r>
              <a:rPr lang="zh-CN" altLang="en-US" sz="1000" kern="1800" dirty="0" smtClean="0">
                <a:solidFill>
                  <a:schemeClr val="tx1">
                    <a:lumMod val="65000"/>
                    <a:lumOff val="35000"/>
                  </a:schemeClr>
                </a:solidFill>
                <a:latin typeface="微软雅黑" pitchFamily="34" charset="-122"/>
                <a:ea typeface="微软雅黑" pitchFamily="34" charset="-122"/>
              </a:rPr>
              <a:t>公布了</a:t>
            </a:r>
            <a:r>
              <a:rPr lang="en-US" altLang="zh-CN" sz="1000" kern="1800" dirty="0" smtClean="0">
                <a:solidFill>
                  <a:schemeClr val="tx1">
                    <a:lumMod val="65000"/>
                    <a:lumOff val="35000"/>
                  </a:schemeClr>
                </a:solidFill>
                <a:latin typeface="微软雅黑" pitchFamily="34" charset="-122"/>
                <a:ea typeface="微软雅黑" pitchFamily="34" charset="-122"/>
              </a:rPr>
              <a:t>2014</a:t>
            </a:r>
            <a:r>
              <a:rPr lang="zh-CN" altLang="en-US" sz="1000" kern="1800" dirty="0" smtClean="0">
                <a:solidFill>
                  <a:schemeClr val="tx1">
                    <a:lumMod val="65000"/>
                    <a:lumOff val="35000"/>
                  </a:schemeClr>
                </a:solidFill>
                <a:latin typeface="微软雅黑" pitchFamily="34" charset="-122"/>
                <a:ea typeface="微软雅黑" pitchFamily="34" charset="-122"/>
              </a:rPr>
              <a:t>全球外包</a:t>
            </a:r>
            <a:r>
              <a:rPr lang="en-US" altLang="zh-CN" sz="1000" kern="1800" dirty="0" smtClean="0">
                <a:solidFill>
                  <a:schemeClr val="tx1">
                    <a:lumMod val="65000"/>
                    <a:lumOff val="35000"/>
                  </a:schemeClr>
                </a:solidFill>
                <a:latin typeface="微软雅黑" pitchFamily="34" charset="-122"/>
                <a:ea typeface="微软雅黑" pitchFamily="34" charset="-122"/>
              </a:rPr>
              <a:t>100</a:t>
            </a:r>
            <a:r>
              <a:rPr lang="zh-CN" altLang="en-US" sz="1000" kern="1800" dirty="0" smtClean="0">
                <a:solidFill>
                  <a:schemeClr val="tx1">
                    <a:lumMod val="65000"/>
                    <a:lumOff val="35000"/>
                  </a:schemeClr>
                </a:solidFill>
                <a:latin typeface="微软雅黑" pitchFamily="34" charset="-122"/>
                <a:ea typeface="微软雅黑" pitchFamily="34" charset="-122"/>
              </a:rPr>
              <a:t>强名单，中国 </a:t>
            </a:r>
            <a:r>
              <a:rPr lang="en-US" altLang="zh-CN" sz="1000" kern="1800" dirty="0" smtClean="0">
                <a:solidFill>
                  <a:schemeClr val="tx1">
                    <a:lumMod val="65000"/>
                    <a:lumOff val="35000"/>
                  </a:schemeClr>
                </a:solidFill>
                <a:latin typeface="微软雅黑" pitchFamily="34" charset="-122"/>
                <a:ea typeface="微软雅黑" pitchFamily="34" charset="-122"/>
              </a:rPr>
              <a:t>IT </a:t>
            </a:r>
            <a:r>
              <a:rPr lang="zh-CN" altLang="en-US" sz="1000" kern="1800" dirty="0" smtClean="0">
                <a:solidFill>
                  <a:schemeClr val="tx1">
                    <a:lumMod val="65000"/>
                    <a:lumOff val="35000"/>
                  </a:schemeClr>
                </a:solidFill>
                <a:latin typeface="微软雅黑" pitchFamily="34" charset="-122"/>
                <a:ea typeface="微软雅黑" pitchFamily="34" charset="-122"/>
              </a:rPr>
              <a:t>服务及解决方案供应商 </a:t>
            </a:r>
            <a:r>
              <a:rPr lang="en-US" altLang="zh-CN" sz="1000" kern="1800" dirty="0" smtClean="0">
                <a:solidFill>
                  <a:schemeClr val="tx1">
                    <a:lumMod val="65000"/>
                    <a:lumOff val="35000"/>
                  </a:schemeClr>
                </a:solidFill>
                <a:latin typeface="微软雅黑" pitchFamily="34" charset="-122"/>
                <a:ea typeface="微软雅黑" pitchFamily="34" charset="-122"/>
              </a:rPr>
              <a:t>Pactera</a:t>
            </a:r>
            <a:r>
              <a:rPr lang="zh-CN" altLang="en-US" sz="1000" kern="1800" dirty="0" smtClean="0">
                <a:solidFill>
                  <a:schemeClr val="tx1">
                    <a:lumMod val="65000"/>
                    <a:lumOff val="35000"/>
                  </a:schemeClr>
                </a:solidFill>
                <a:latin typeface="微软雅黑" pitchFamily="34" charset="-122"/>
                <a:ea typeface="微软雅黑" pitchFamily="34" charset="-122"/>
              </a:rPr>
              <a:t>（以下简称</a:t>
            </a:r>
            <a:r>
              <a:rPr lang="en-US" altLang="zh-CN" sz="1000" kern="1800" dirty="0" smtClean="0">
                <a:solidFill>
                  <a:schemeClr val="tx1">
                    <a:lumMod val="65000"/>
                    <a:lumOff val="35000"/>
                  </a:schemeClr>
                </a:solidFill>
                <a:latin typeface="微软雅黑" pitchFamily="34" charset="-122"/>
                <a:ea typeface="微软雅黑" pitchFamily="34" charset="-122"/>
              </a:rPr>
              <a:t>,</a:t>
            </a:r>
            <a:r>
              <a:rPr lang="zh-CN" altLang="en-US" sz="1000" kern="1800" dirty="0" smtClean="0">
                <a:solidFill>
                  <a:schemeClr val="tx1">
                    <a:lumMod val="65000"/>
                    <a:lumOff val="35000"/>
                  </a:schemeClr>
                </a:solidFill>
                <a:latin typeface="微软雅黑" pitchFamily="34" charset="-122"/>
                <a:ea typeface="微软雅黑" pitchFamily="34" charset="-122"/>
              </a:rPr>
              <a:t>文思海辉）首次入选 </a:t>
            </a:r>
            <a:r>
              <a:rPr lang="en-US" altLang="zh-CN" sz="1000" kern="1800" dirty="0" smtClean="0">
                <a:solidFill>
                  <a:schemeClr val="tx1">
                    <a:lumMod val="65000"/>
                    <a:lumOff val="35000"/>
                  </a:schemeClr>
                </a:solidFill>
                <a:latin typeface="微软雅黑" pitchFamily="34" charset="-122"/>
                <a:ea typeface="微软雅黑" pitchFamily="34" charset="-122"/>
              </a:rPr>
              <a:t>Top10 </a:t>
            </a:r>
            <a:r>
              <a:rPr lang="zh-CN" altLang="en-US" sz="1000" kern="1800" dirty="0" smtClean="0">
                <a:solidFill>
                  <a:schemeClr val="tx1">
                    <a:lumMod val="65000"/>
                    <a:lumOff val="35000"/>
                  </a:schemeClr>
                </a:solidFill>
                <a:latin typeface="微软雅黑" pitchFamily="34" charset="-122"/>
                <a:ea typeface="微软雅黑" pitchFamily="34" charset="-122"/>
              </a:rPr>
              <a:t>榜单，远超中国同类企业，名列第八位 </a:t>
            </a:r>
            <a:r>
              <a:rPr lang="en-US" altLang="zh-CN" sz="1000" kern="1800" dirty="0" smtClean="0">
                <a:solidFill>
                  <a:schemeClr val="tx1">
                    <a:lumMod val="65000"/>
                    <a:lumOff val="35000"/>
                  </a:schemeClr>
                </a:solidFill>
                <a:latin typeface="微软雅黑" pitchFamily="34" charset="-122"/>
                <a:ea typeface="微软雅黑" pitchFamily="34" charset="-122"/>
              </a:rPr>
              <a:t>-- </a:t>
            </a:r>
            <a:r>
              <a:rPr lang="zh-CN" altLang="en-US" sz="1000" kern="1800" dirty="0" smtClean="0">
                <a:solidFill>
                  <a:schemeClr val="tx1">
                    <a:lumMod val="65000"/>
                    <a:lumOff val="35000"/>
                  </a:schemeClr>
                </a:solidFill>
                <a:latin typeface="微软雅黑" pitchFamily="34" charset="-122"/>
                <a:ea typeface="微软雅黑" pitchFamily="34" charset="-122"/>
              </a:rPr>
              <a:t>这是中国本土外包服务企业首次进入 </a:t>
            </a:r>
            <a:r>
              <a:rPr lang="en-US" altLang="zh-CN" sz="1000" kern="1800" dirty="0" smtClean="0">
                <a:solidFill>
                  <a:schemeClr val="tx1">
                    <a:lumMod val="65000"/>
                    <a:lumOff val="35000"/>
                  </a:schemeClr>
                </a:solidFill>
                <a:latin typeface="微软雅黑" pitchFamily="34" charset="-122"/>
                <a:ea typeface="微软雅黑" pitchFamily="34" charset="-122"/>
              </a:rPr>
              <a:t>IAOP </a:t>
            </a:r>
            <a:r>
              <a:rPr lang="zh-CN" altLang="en-US" sz="1000" kern="1800" dirty="0" smtClean="0">
                <a:solidFill>
                  <a:schemeClr val="tx1">
                    <a:lumMod val="65000"/>
                    <a:lumOff val="35000"/>
                  </a:schemeClr>
                </a:solidFill>
                <a:latin typeface="微软雅黑" pitchFamily="34" charset="-122"/>
                <a:ea typeface="微软雅黑" pitchFamily="34" charset="-122"/>
              </a:rPr>
              <a:t>全球外包前</a:t>
            </a:r>
            <a:r>
              <a:rPr lang="en-US" altLang="zh-CN" sz="1000" kern="1800" dirty="0" smtClean="0">
                <a:solidFill>
                  <a:schemeClr val="tx1">
                    <a:lumMod val="65000"/>
                    <a:lumOff val="35000"/>
                  </a:schemeClr>
                </a:solidFill>
                <a:latin typeface="微软雅黑" pitchFamily="34" charset="-122"/>
                <a:ea typeface="微软雅黑" pitchFamily="34" charset="-122"/>
              </a:rPr>
              <a:t>10</a:t>
            </a:r>
            <a:r>
              <a:rPr lang="zh-CN" altLang="en-US" sz="1000" kern="1800" dirty="0" smtClean="0">
                <a:solidFill>
                  <a:schemeClr val="tx1">
                    <a:lumMod val="65000"/>
                    <a:lumOff val="35000"/>
                  </a:schemeClr>
                </a:solidFill>
                <a:latin typeface="微软雅黑" pitchFamily="34" charset="-122"/>
                <a:ea typeface="微软雅黑" pitchFamily="34" charset="-122"/>
              </a:rPr>
              <a:t>位，对中国外包企业而言，极具划时代的意义，标志着中国外包服务水平已进入世界顶级行列。</a:t>
            </a:r>
            <a:endParaRPr lang="zh-CN" altLang="en-US" sz="1000" kern="1800" dirty="0">
              <a:solidFill>
                <a:schemeClr val="tx1">
                  <a:lumMod val="65000"/>
                  <a:lumOff val="35000"/>
                </a:schemeClr>
              </a:solidFill>
              <a:latin typeface="微软雅黑" pitchFamily="34" charset="-122"/>
              <a:ea typeface="微软雅黑" pitchFamily="34" charset="-122"/>
            </a:endParaRPr>
          </a:p>
        </p:txBody>
      </p:sp>
      <p:pic>
        <p:nvPicPr>
          <p:cNvPr id="26" name="图片 25" descr="u=3523713235,256497996&amp;fm=21&amp;gp=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125499"/>
            <a:ext cx="931333" cy="517689"/>
          </a:xfrm>
          <a:prstGeom prst="rect">
            <a:avLst/>
          </a:prstGeom>
        </p:spPr>
      </p:pic>
      <p:sp>
        <p:nvSpPr>
          <p:cNvPr id="28" name="TextBox 13"/>
          <p:cNvSpPr txBox="1"/>
          <p:nvPr/>
        </p:nvSpPr>
        <p:spPr>
          <a:xfrm>
            <a:off x="1672728" y="2243078"/>
            <a:ext cx="1827702" cy="400110"/>
          </a:xfrm>
          <a:prstGeom prst="rect">
            <a:avLst/>
          </a:prstGeom>
          <a:noFill/>
        </p:spPr>
        <p:txBody>
          <a:bodyPr wrap="square" rtlCol="0">
            <a:spAutoFit/>
          </a:bodyPr>
          <a:lstStyle/>
          <a:p>
            <a:pPr>
              <a:spcAft>
                <a:spcPts val="600"/>
              </a:spcAft>
            </a:pPr>
            <a:r>
              <a:rPr lang="en-US" altLang="zh-CN" sz="1000" dirty="0" smtClean="0">
                <a:solidFill>
                  <a:srgbClr val="008AC2"/>
                </a:solidFill>
                <a:latin typeface="微软雅黑" pitchFamily="34" charset="-122"/>
                <a:ea typeface="微软雅黑" pitchFamily="34" charset="-122"/>
              </a:rPr>
              <a:t>http://www.prnasia.com/story/98625-1.shtml</a:t>
            </a:r>
            <a:endParaRPr lang="zh-CN" altLang="en-US" sz="1000" dirty="0">
              <a:solidFill>
                <a:srgbClr val="008AC2"/>
              </a:solidFill>
              <a:latin typeface="微软雅黑" pitchFamily="34" charset="-122"/>
              <a:ea typeface="微软雅黑" pitchFamily="34" charset="-122"/>
            </a:endParaRPr>
          </a:p>
        </p:txBody>
      </p:sp>
      <p:sp>
        <p:nvSpPr>
          <p:cNvPr id="29" name="TextBox 10"/>
          <p:cNvSpPr txBox="1"/>
          <p:nvPr/>
        </p:nvSpPr>
        <p:spPr>
          <a:xfrm>
            <a:off x="1194497" y="878976"/>
            <a:ext cx="2663123" cy="549766"/>
          </a:xfrm>
          <a:prstGeom prst="rect">
            <a:avLst/>
          </a:prstGeom>
          <a:noFill/>
        </p:spPr>
        <p:txBody>
          <a:bodyPr wrap="square" rtlCol="0">
            <a:spAutoFit/>
          </a:bodyPr>
          <a:lstStyle/>
          <a:p>
            <a:pPr>
              <a:lnSpc>
                <a:spcPct val="110000"/>
              </a:lnSpc>
            </a:pPr>
            <a:r>
              <a:rPr lang="zh-CN" altLang="en-US" sz="1400" kern="1500" dirty="0" smtClean="0">
                <a:solidFill>
                  <a:srgbClr val="E4793D"/>
                </a:solidFill>
                <a:latin typeface="微软雅黑" pitchFamily="34" charset="-122"/>
                <a:ea typeface="微软雅黑" pitchFamily="34" charset="-122"/>
              </a:rPr>
              <a:t>文思海辉首次入选 </a:t>
            </a:r>
            <a:r>
              <a:rPr lang="en-US" altLang="zh-CN" sz="1400" kern="1500" dirty="0" smtClean="0">
                <a:solidFill>
                  <a:srgbClr val="E4793D"/>
                </a:solidFill>
                <a:latin typeface="微软雅黑" pitchFamily="34" charset="-122"/>
                <a:ea typeface="微软雅黑" pitchFamily="34" charset="-122"/>
              </a:rPr>
              <a:t>IAOP </a:t>
            </a:r>
            <a:r>
              <a:rPr lang="zh-CN" altLang="en-US" sz="1400" kern="1500" dirty="0" smtClean="0">
                <a:solidFill>
                  <a:srgbClr val="E4793D"/>
                </a:solidFill>
                <a:latin typeface="微软雅黑" pitchFamily="34" charset="-122"/>
                <a:ea typeface="微软雅黑" pitchFamily="34" charset="-122"/>
              </a:rPr>
              <a:t>全球外包</a:t>
            </a:r>
            <a:r>
              <a:rPr lang="en-US" altLang="zh-CN" sz="1400" kern="1500" dirty="0" smtClean="0">
                <a:solidFill>
                  <a:srgbClr val="E4793D"/>
                </a:solidFill>
                <a:latin typeface="微软雅黑" pitchFamily="34" charset="-122"/>
                <a:ea typeface="微软雅黑" pitchFamily="34" charset="-122"/>
              </a:rPr>
              <a:t>100</a:t>
            </a:r>
            <a:r>
              <a:rPr lang="zh-CN" altLang="en-US" sz="1400" kern="1500" dirty="0" smtClean="0">
                <a:solidFill>
                  <a:srgbClr val="E4793D"/>
                </a:solidFill>
                <a:latin typeface="微软雅黑" pitchFamily="34" charset="-122"/>
                <a:ea typeface="微软雅黑" pitchFamily="34" charset="-122"/>
              </a:rPr>
              <a:t>强前十</a:t>
            </a:r>
            <a:endParaRPr lang="zh-CN" altLang="en-US" sz="1400" kern="1500" dirty="0">
              <a:solidFill>
                <a:srgbClr val="E4793D"/>
              </a:solidFill>
              <a:latin typeface="微软雅黑" pitchFamily="34" charset="-122"/>
              <a:ea typeface="微软雅黑" pitchFamily="34" charset="-122"/>
            </a:endParaRPr>
          </a:p>
        </p:txBody>
      </p:sp>
      <p:pic>
        <p:nvPicPr>
          <p:cNvPr id="6146" name="Picture 2"/>
          <p:cNvPicPr>
            <a:picLocks noChangeAspect="1" noChangeArrowheads="1"/>
          </p:cNvPicPr>
          <p:nvPr/>
        </p:nvPicPr>
        <p:blipFill>
          <a:blip r:embed="rId4"/>
          <a:srcRect/>
          <a:stretch>
            <a:fillRect/>
          </a:stretch>
        </p:blipFill>
        <p:spPr bwMode="auto">
          <a:xfrm>
            <a:off x="4186022" y="714362"/>
            <a:ext cx="4672258"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p:txBody>
          <a:bodyPr/>
          <a:lstStyle/>
          <a:p>
            <a:r>
              <a:rPr lang="zh-CN" altLang="en-US" dirty="0" smtClean="0"/>
              <a:t>谢 谢！</a:t>
            </a:r>
            <a:endParaRPr lang="zh-CN" altLang="en-US" dirty="0"/>
          </a:p>
        </p:txBody>
      </p:sp>
      <p:sp>
        <p:nvSpPr>
          <p:cNvPr id="13" name="灯片编号占位符 12"/>
          <p:cNvSpPr>
            <a:spLocks noGrp="1"/>
          </p:cNvSpPr>
          <p:nvPr>
            <p:ph type="sldNum" sz="quarter" idx="12"/>
          </p:nvPr>
        </p:nvSpPr>
        <p:spPr/>
        <p:txBody>
          <a:bodyPr/>
          <a:lstStyle/>
          <a:p>
            <a:fld id="{8810F394-C716-49D3-8450-D4BAA85FC0FF}" type="slidenum">
              <a:rPr lang="zh-CN" altLang="en-US" smtClean="0"/>
              <a:pPr/>
              <a:t>56</a:t>
            </a:fld>
            <a:endParaRPr lang="zh-CN" altLang="en-US"/>
          </a:p>
        </p:txBody>
      </p:sp>
      <p:sp>
        <p:nvSpPr>
          <p:cNvPr id="14" name="日期占位符 13"/>
          <p:cNvSpPr>
            <a:spLocks noGrp="1"/>
          </p:cNvSpPr>
          <p:nvPr>
            <p:ph type="dt" sz="half" idx="10"/>
          </p:nvPr>
        </p:nvSpPr>
        <p:spPr/>
        <p:txBody>
          <a:bodyPr/>
          <a:lstStyle/>
          <a:p>
            <a:r>
              <a:rPr lang="en-US" altLang="zh-CN" smtClean="0"/>
              <a:t>© Pactera. Confidential. All Rights Reserved. </a:t>
            </a:r>
            <a:endParaRPr lang="zh-CN" altLang="en-US"/>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 Pactera. Confidential. All Rights Reserved. </a:t>
            </a:r>
            <a:endParaRPr lang="zh-CN" altLang="en-US"/>
          </a:p>
        </p:txBody>
      </p:sp>
      <p:sp>
        <p:nvSpPr>
          <p:cNvPr id="5" name="幻灯片编号占位符 4"/>
          <p:cNvSpPr>
            <a:spLocks noGrp="1"/>
          </p:cNvSpPr>
          <p:nvPr>
            <p:ph type="sldNum" sz="quarter" idx="12"/>
          </p:nvPr>
        </p:nvSpPr>
        <p:spPr/>
        <p:txBody>
          <a:bodyPr/>
          <a:lstStyle/>
          <a:p>
            <a:fld id="{8810F394-C716-49D3-8450-D4BAA85FC0FF}" type="slidenum">
              <a:rPr lang="zh-CN" altLang="en-US" smtClean="0"/>
              <a:pPr/>
              <a:t>6</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发展历程</a:t>
            </a:r>
          </a:p>
        </p:txBody>
      </p:sp>
      <p:sp>
        <p:nvSpPr>
          <p:cNvPr id="7" name="TextBox 7"/>
          <p:cNvSpPr txBox="1"/>
          <p:nvPr/>
        </p:nvSpPr>
        <p:spPr>
          <a:xfrm>
            <a:off x="488346" y="699542"/>
            <a:ext cx="6675942" cy="652486"/>
          </a:xfrm>
          <a:prstGeom prst="rect">
            <a:avLst/>
          </a:prstGeom>
          <a:noFill/>
        </p:spPr>
        <p:txBody>
          <a:bodyPr wrap="square" rtlCol="0">
            <a:spAutoFit/>
          </a:bodyPr>
          <a:lstStyle/>
          <a:p>
            <a:pPr>
              <a:lnSpc>
                <a:spcPct val="130000"/>
              </a:lnSpc>
            </a:pPr>
            <a:r>
              <a:rPr lang="zh-CN" altLang="en-US" sz="1400" dirty="0" smtClean="0">
                <a:solidFill>
                  <a:srgbClr val="008AC2"/>
                </a:solidFill>
                <a:latin typeface="微软雅黑" pitchFamily="34" charset="-122"/>
                <a:ea typeface="微软雅黑" pitchFamily="34" charset="-122"/>
              </a:rPr>
              <a:t>作为国内最大的</a:t>
            </a:r>
            <a:r>
              <a:rPr lang="en-US" altLang="zh-CN" sz="1400" dirty="0" smtClean="0">
                <a:solidFill>
                  <a:srgbClr val="008AC2"/>
                </a:solidFill>
                <a:latin typeface="微软雅黑" pitchFamily="34" charset="-122"/>
                <a:ea typeface="微软雅黑" pitchFamily="34" charset="-122"/>
              </a:rPr>
              <a:t>IT</a:t>
            </a:r>
            <a:r>
              <a:rPr lang="zh-CN" altLang="en-US" sz="1400" dirty="0" smtClean="0">
                <a:solidFill>
                  <a:srgbClr val="008AC2"/>
                </a:solidFill>
                <a:latin typeface="微软雅黑" pitchFamily="34" charset="-122"/>
                <a:ea typeface="微软雅黑" pitchFamily="34" charset="-122"/>
              </a:rPr>
              <a:t>服务企业，我们汇聚了超过</a:t>
            </a:r>
            <a:r>
              <a:rPr lang="en-US" altLang="zh-CN" sz="1400" dirty="0" smtClean="0">
                <a:solidFill>
                  <a:srgbClr val="008AC2"/>
                </a:solidFill>
                <a:latin typeface="微软雅黑" pitchFamily="34" charset="-122"/>
                <a:ea typeface="微软雅黑" pitchFamily="34" charset="-122"/>
              </a:rPr>
              <a:t>22,500</a:t>
            </a:r>
            <a:r>
              <a:rPr lang="zh-CN" altLang="en-US" sz="1400" dirty="0" smtClean="0">
                <a:solidFill>
                  <a:srgbClr val="008AC2"/>
                </a:solidFill>
                <a:latin typeface="微软雅黑" pitchFamily="34" charset="-122"/>
                <a:ea typeface="微软雅黑" pitchFamily="34" charset="-122"/>
              </a:rPr>
              <a:t>名专业人士，提供更大规模的服务，为更多地域范围的市场提供更加广泛的业务</a:t>
            </a:r>
            <a:r>
              <a:rPr lang="en-US" altLang="zh-CN" sz="1400" dirty="0" smtClean="0">
                <a:solidFill>
                  <a:srgbClr val="008AC2"/>
                </a:solidFill>
                <a:latin typeface="微软雅黑" pitchFamily="34" charset="-122"/>
                <a:ea typeface="微软雅黑" pitchFamily="34" charset="-122"/>
              </a:rPr>
              <a:t>/ IT</a:t>
            </a:r>
            <a:r>
              <a:rPr lang="zh-CN" altLang="en-US" sz="1400" dirty="0" smtClean="0">
                <a:solidFill>
                  <a:srgbClr val="008AC2"/>
                </a:solidFill>
                <a:latin typeface="微软雅黑" pitchFamily="34" charset="-122"/>
                <a:ea typeface="微软雅黑" pitchFamily="34" charset="-122"/>
              </a:rPr>
              <a:t>咨询、解决方案和外包服务。</a:t>
            </a:r>
          </a:p>
        </p:txBody>
      </p:sp>
      <p:sp>
        <p:nvSpPr>
          <p:cNvPr id="8" name="左右箭头 7"/>
          <p:cNvSpPr/>
          <p:nvPr/>
        </p:nvSpPr>
        <p:spPr>
          <a:xfrm>
            <a:off x="539552" y="2689092"/>
            <a:ext cx="8289114" cy="1080120"/>
          </a:xfrm>
          <a:custGeom>
            <a:avLst/>
            <a:gdLst>
              <a:gd name="connsiteX0" fmla="*/ 0 w 8496944"/>
              <a:gd name="connsiteY0" fmla="*/ 540060 h 1080120"/>
              <a:gd name="connsiteX1" fmla="*/ 540060 w 8496944"/>
              <a:gd name="connsiteY1" fmla="*/ 0 h 1080120"/>
              <a:gd name="connsiteX2" fmla="*/ 540060 w 8496944"/>
              <a:gd name="connsiteY2" fmla="*/ 270030 h 1080120"/>
              <a:gd name="connsiteX3" fmla="*/ 7956884 w 8496944"/>
              <a:gd name="connsiteY3" fmla="*/ 270030 h 1080120"/>
              <a:gd name="connsiteX4" fmla="*/ 7956884 w 8496944"/>
              <a:gd name="connsiteY4" fmla="*/ 0 h 1080120"/>
              <a:gd name="connsiteX5" fmla="*/ 8496944 w 8496944"/>
              <a:gd name="connsiteY5" fmla="*/ 540060 h 1080120"/>
              <a:gd name="connsiteX6" fmla="*/ 7956884 w 8496944"/>
              <a:gd name="connsiteY6" fmla="*/ 1080120 h 1080120"/>
              <a:gd name="connsiteX7" fmla="*/ 7956884 w 8496944"/>
              <a:gd name="connsiteY7" fmla="*/ 810090 h 1080120"/>
              <a:gd name="connsiteX8" fmla="*/ 540060 w 8496944"/>
              <a:gd name="connsiteY8" fmla="*/ 810090 h 1080120"/>
              <a:gd name="connsiteX9" fmla="*/ 540060 w 8496944"/>
              <a:gd name="connsiteY9" fmla="*/ 1080120 h 1080120"/>
              <a:gd name="connsiteX10" fmla="*/ 0 w 8496944"/>
              <a:gd name="connsiteY10" fmla="*/ 540060 h 1080120"/>
              <a:gd name="connsiteX0" fmla="*/ 0 w 8251138"/>
              <a:gd name="connsiteY0" fmla="*/ 540060 h 1080120"/>
              <a:gd name="connsiteX1" fmla="*/ 294254 w 8251138"/>
              <a:gd name="connsiteY1" fmla="*/ 0 h 1080120"/>
              <a:gd name="connsiteX2" fmla="*/ 294254 w 8251138"/>
              <a:gd name="connsiteY2" fmla="*/ 270030 h 1080120"/>
              <a:gd name="connsiteX3" fmla="*/ 7711078 w 8251138"/>
              <a:gd name="connsiteY3" fmla="*/ 270030 h 1080120"/>
              <a:gd name="connsiteX4" fmla="*/ 7711078 w 8251138"/>
              <a:gd name="connsiteY4" fmla="*/ 0 h 1080120"/>
              <a:gd name="connsiteX5" fmla="*/ 8251138 w 8251138"/>
              <a:gd name="connsiteY5" fmla="*/ 540060 h 1080120"/>
              <a:gd name="connsiteX6" fmla="*/ 7711078 w 8251138"/>
              <a:gd name="connsiteY6" fmla="*/ 1080120 h 1080120"/>
              <a:gd name="connsiteX7" fmla="*/ 7711078 w 8251138"/>
              <a:gd name="connsiteY7" fmla="*/ 810090 h 1080120"/>
              <a:gd name="connsiteX8" fmla="*/ 294254 w 8251138"/>
              <a:gd name="connsiteY8" fmla="*/ 810090 h 1080120"/>
              <a:gd name="connsiteX9" fmla="*/ 294254 w 8251138"/>
              <a:gd name="connsiteY9" fmla="*/ 1080120 h 1080120"/>
              <a:gd name="connsiteX10" fmla="*/ 0 w 8251138"/>
              <a:gd name="connsiteY10" fmla="*/ 540060 h 1080120"/>
              <a:gd name="connsiteX0" fmla="*/ 0 w 8251138"/>
              <a:gd name="connsiteY0" fmla="*/ 540060 h 1080120"/>
              <a:gd name="connsiteX1" fmla="*/ 294254 w 8251138"/>
              <a:gd name="connsiteY1" fmla="*/ 0 h 1080120"/>
              <a:gd name="connsiteX2" fmla="*/ 294254 w 8251138"/>
              <a:gd name="connsiteY2" fmla="*/ 270030 h 1080120"/>
              <a:gd name="connsiteX3" fmla="*/ 7711078 w 8251138"/>
              <a:gd name="connsiteY3" fmla="*/ 270030 h 1080120"/>
              <a:gd name="connsiteX4" fmla="*/ 7711078 w 8251138"/>
              <a:gd name="connsiteY4" fmla="*/ 0 h 1080120"/>
              <a:gd name="connsiteX5" fmla="*/ 8251138 w 8251138"/>
              <a:gd name="connsiteY5" fmla="*/ 540060 h 1080120"/>
              <a:gd name="connsiteX6" fmla="*/ 7711078 w 8251138"/>
              <a:gd name="connsiteY6" fmla="*/ 1080120 h 1080120"/>
              <a:gd name="connsiteX7" fmla="*/ 7711078 w 8251138"/>
              <a:gd name="connsiteY7" fmla="*/ 810090 h 1080120"/>
              <a:gd name="connsiteX8" fmla="*/ 294254 w 8251138"/>
              <a:gd name="connsiteY8" fmla="*/ 810090 h 1080120"/>
              <a:gd name="connsiteX9" fmla="*/ 0 w 8251138"/>
              <a:gd name="connsiteY9" fmla="*/ 540060 h 1080120"/>
              <a:gd name="connsiteX0" fmla="*/ 0 w 7956884"/>
              <a:gd name="connsiteY0" fmla="*/ 810090 h 1080120"/>
              <a:gd name="connsiteX1" fmla="*/ 0 w 7956884"/>
              <a:gd name="connsiteY1" fmla="*/ 0 h 1080120"/>
              <a:gd name="connsiteX2" fmla="*/ 0 w 7956884"/>
              <a:gd name="connsiteY2" fmla="*/ 270030 h 1080120"/>
              <a:gd name="connsiteX3" fmla="*/ 7416824 w 7956884"/>
              <a:gd name="connsiteY3" fmla="*/ 270030 h 1080120"/>
              <a:gd name="connsiteX4" fmla="*/ 7416824 w 7956884"/>
              <a:gd name="connsiteY4" fmla="*/ 0 h 1080120"/>
              <a:gd name="connsiteX5" fmla="*/ 7956884 w 7956884"/>
              <a:gd name="connsiteY5" fmla="*/ 540060 h 1080120"/>
              <a:gd name="connsiteX6" fmla="*/ 7416824 w 7956884"/>
              <a:gd name="connsiteY6" fmla="*/ 1080120 h 1080120"/>
              <a:gd name="connsiteX7" fmla="*/ 7416824 w 7956884"/>
              <a:gd name="connsiteY7" fmla="*/ 810090 h 1080120"/>
              <a:gd name="connsiteX8" fmla="*/ 0 w 7956884"/>
              <a:gd name="connsiteY8" fmla="*/ 810090 h 1080120"/>
              <a:gd name="connsiteX0" fmla="*/ 0 w 7956884"/>
              <a:gd name="connsiteY0" fmla="*/ 810090 h 1080120"/>
              <a:gd name="connsiteX1" fmla="*/ 0 w 7956884"/>
              <a:gd name="connsiteY1" fmla="*/ 270030 h 1080120"/>
              <a:gd name="connsiteX2" fmla="*/ 7416824 w 7956884"/>
              <a:gd name="connsiteY2" fmla="*/ 270030 h 1080120"/>
              <a:gd name="connsiteX3" fmla="*/ 7416824 w 7956884"/>
              <a:gd name="connsiteY3" fmla="*/ 0 h 1080120"/>
              <a:gd name="connsiteX4" fmla="*/ 7956884 w 7956884"/>
              <a:gd name="connsiteY4" fmla="*/ 540060 h 1080120"/>
              <a:gd name="connsiteX5" fmla="*/ 7416824 w 7956884"/>
              <a:gd name="connsiteY5" fmla="*/ 1080120 h 1080120"/>
              <a:gd name="connsiteX6" fmla="*/ 7416824 w 7956884"/>
              <a:gd name="connsiteY6" fmla="*/ 810090 h 1080120"/>
              <a:gd name="connsiteX7" fmla="*/ 0 w 7956884"/>
              <a:gd name="connsiteY7" fmla="*/ 81009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56884" h="1080120">
                <a:moveTo>
                  <a:pt x="0" y="810090"/>
                </a:moveTo>
                <a:lnTo>
                  <a:pt x="0" y="270030"/>
                </a:lnTo>
                <a:lnTo>
                  <a:pt x="7416824" y="270030"/>
                </a:lnTo>
                <a:lnTo>
                  <a:pt x="7416824" y="0"/>
                </a:lnTo>
                <a:lnTo>
                  <a:pt x="7956884" y="540060"/>
                </a:lnTo>
                <a:lnTo>
                  <a:pt x="7416824" y="1080120"/>
                </a:lnTo>
                <a:lnTo>
                  <a:pt x="7416824" y="810090"/>
                </a:lnTo>
                <a:lnTo>
                  <a:pt x="0" y="810090"/>
                </a:lnTo>
                <a:close/>
              </a:path>
            </a:pathLst>
          </a:custGeom>
          <a:solidFill>
            <a:srgbClr val="77C1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TextBox 26"/>
          <p:cNvSpPr txBox="1"/>
          <p:nvPr/>
        </p:nvSpPr>
        <p:spPr>
          <a:xfrm>
            <a:off x="1344971" y="2023773"/>
            <a:ext cx="555262" cy="318036"/>
          </a:xfrm>
          <a:prstGeom prst="rect">
            <a:avLst/>
          </a:prstGeom>
          <a:noFill/>
        </p:spPr>
        <p:txBody>
          <a:bodyPr wrap="square" rtlCol="0">
            <a:spAutoFit/>
          </a:bodyPr>
          <a:lstStyle/>
          <a:p>
            <a:pPr>
              <a:lnSpc>
                <a:spcPct val="140000"/>
              </a:lnSpc>
            </a:pPr>
            <a:r>
              <a:rPr lang="en-US" altLang="zh-CN" sz="1100" b="1" dirty="0" smtClean="0">
                <a:solidFill>
                  <a:srgbClr val="008AC2"/>
                </a:solidFill>
                <a:latin typeface="微软雅黑" pitchFamily="34" charset="-122"/>
                <a:ea typeface="微软雅黑" pitchFamily="34" charset="-122"/>
              </a:rPr>
              <a:t>2001</a:t>
            </a:r>
            <a:endParaRPr lang="en-US" altLang="zh-CN" sz="1100" dirty="0" smtClean="0">
              <a:solidFill>
                <a:srgbClr val="595959"/>
              </a:solidFill>
              <a:latin typeface="微软雅黑" pitchFamily="34" charset="-122"/>
              <a:ea typeface="微软雅黑" pitchFamily="34" charset="-122"/>
            </a:endParaRPr>
          </a:p>
        </p:txBody>
      </p:sp>
      <p:sp>
        <p:nvSpPr>
          <p:cNvPr id="19" name="TextBox 26"/>
          <p:cNvSpPr txBox="1"/>
          <p:nvPr/>
        </p:nvSpPr>
        <p:spPr>
          <a:xfrm>
            <a:off x="1252161" y="2259661"/>
            <a:ext cx="609842" cy="511251"/>
          </a:xfrm>
          <a:prstGeom prst="rect">
            <a:avLst/>
          </a:prstGeom>
          <a:noFill/>
        </p:spPr>
        <p:txBody>
          <a:bodyPr wrap="square" rtlCol="0">
            <a:spAutoFit/>
          </a:bodyPr>
          <a:lstStyle/>
          <a:p>
            <a:pPr algn="r">
              <a:lnSpc>
                <a:spcPts val="1100"/>
              </a:lnSpc>
            </a:pPr>
            <a:r>
              <a:rPr lang="zh-CN" altLang="en-US" sz="750" dirty="0">
                <a:solidFill>
                  <a:schemeClr val="tx1">
                    <a:lumMod val="75000"/>
                    <a:lumOff val="25000"/>
                  </a:schemeClr>
                </a:solidFill>
                <a:latin typeface="微软雅黑" pitchFamily="34" charset="-122"/>
                <a:ea typeface="微软雅黑" pitchFamily="34" charset="-122"/>
              </a:rPr>
              <a:t>在东京和硅谷成立分公司</a:t>
            </a:r>
          </a:p>
        </p:txBody>
      </p:sp>
      <p:cxnSp>
        <p:nvCxnSpPr>
          <p:cNvPr id="29" name="直接连接符 21"/>
          <p:cNvCxnSpPr/>
          <p:nvPr/>
        </p:nvCxnSpPr>
        <p:spPr>
          <a:xfrm flipH="1">
            <a:off x="539552" y="3229152"/>
            <a:ext cx="8271114" cy="0"/>
          </a:xfrm>
          <a:prstGeom prst="line">
            <a:avLst/>
          </a:prstGeom>
          <a:ln w="9525" cmpd="sng">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26"/>
          <p:cNvSpPr txBox="1"/>
          <p:nvPr/>
        </p:nvSpPr>
        <p:spPr>
          <a:xfrm>
            <a:off x="765495" y="3679957"/>
            <a:ext cx="555262" cy="318036"/>
          </a:xfrm>
          <a:prstGeom prst="rect">
            <a:avLst/>
          </a:prstGeom>
          <a:noFill/>
        </p:spPr>
        <p:txBody>
          <a:bodyPr wrap="square" rtlCol="0">
            <a:spAutoFit/>
          </a:bodyPr>
          <a:lstStyle/>
          <a:p>
            <a:pPr>
              <a:lnSpc>
                <a:spcPct val="140000"/>
              </a:lnSpc>
            </a:pPr>
            <a:r>
              <a:rPr lang="en-US" altLang="zh-CN" sz="1100" b="1" dirty="0" smtClean="0">
                <a:solidFill>
                  <a:srgbClr val="008AC2"/>
                </a:solidFill>
                <a:latin typeface="微软雅黑" pitchFamily="34" charset="-122"/>
                <a:ea typeface="微软雅黑" pitchFamily="34" charset="-122"/>
              </a:rPr>
              <a:t>1996</a:t>
            </a:r>
            <a:endParaRPr lang="en-US" altLang="zh-CN" sz="1100" dirty="0" smtClean="0">
              <a:solidFill>
                <a:srgbClr val="595959"/>
              </a:solidFill>
              <a:latin typeface="微软雅黑" pitchFamily="34" charset="-122"/>
              <a:ea typeface="微软雅黑" pitchFamily="34" charset="-122"/>
            </a:endParaRPr>
          </a:p>
        </p:txBody>
      </p:sp>
      <p:sp>
        <p:nvSpPr>
          <p:cNvPr id="16" name="TextBox 26"/>
          <p:cNvSpPr txBox="1"/>
          <p:nvPr/>
        </p:nvSpPr>
        <p:spPr>
          <a:xfrm>
            <a:off x="676097" y="3915845"/>
            <a:ext cx="613622" cy="233397"/>
          </a:xfrm>
          <a:prstGeom prst="rect">
            <a:avLst/>
          </a:prstGeom>
          <a:noFill/>
        </p:spPr>
        <p:txBody>
          <a:bodyPr wrap="square" rtlCol="0">
            <a:spAutoFit/>
          </a:bodyPr>
          <a:lstStyle/>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海辉成立</a:t>
            </a:r>
          </a:p>
        </p:txBody>
      </p:sp>
      <p:sp>
        <p:nvSpPr>
          <p:cNvPr id="53" name="TextBox 26"/>
          <p:cNvSpPr txBox="1"/>
          <p:nvPr/>
        </p:nvSpPr>
        <p:spPr>
          <a:xfrm>
            <a:off x="581321" y="2064488"/>
            <a:ext cx="555262" cy="318036"/>
          </a:xfrm>
          <a:prstGeom prst="rect">
            <a:avLst/>
          </a:prstGeom>
          <a:noFill/>
        </p:spPr>
        <p:txBody>
          <a:bodyPr wrap="square" rtlCol="0">
            <a:spAutoFit/>
          </a:bodyPr>
          <a:lstStyle/>
          <a:p>
            <a:pPr>
              <a:lnSpc>
                <a:spcPct val="140000"/>
              </a:lnSpc>
            </a:pPr>
            <a:r>
              <a:rPr lang="en-US" altLang="zh-CN" sz="1100" b="1" dirty="0" smtClean="0">
                <a:solidFill>
                  <a:srgbClr val="008AC2"/>
                </a:solidFill>
                <a:latin typeface="微软雅黑" pitchFamily="34" charset="-122"/>
                <a:ea typeface="微软雅黑" pitchFamily="34" charset="-122"/>
              </a:rPr>
              <a:t>1995</a:t>
            </a:r>
            <a:endParaRPr lang="en-US" altLang="zh-CN" sz="1100" dirty="0" smtClean="0">
              <a:solidFill>
                <a:srgbClr val="595959"/>
              </a:solidFill>
              <a:latin typeface="微软雅黑" pitchFamily="34" charset="-122"/>
              <a:ea typeface="微软雅黑" pitchFamily="34" charset="-122"/>
            </a:endParaRPr>
          </a:p>
        </p:txBody>
      </p:sp>
      <p:sp>
        <p:nvSpPr>
          <p:cNvPr id="54" name="TextBox 26"/>
          <p:cNvSpPr txBox="1"/>
          <p:nvPr/>
        </p:nvSpPr>
        <p:spPr>
          <a:xfrm>
            <a:off x="532081" y="2300376"/>
            <a:ext cx="571726" cy="233397"/>
          </a:xfrm>
          <a:prstGeom prst="rect">
            <a:avLst/>
          </a:prstGeom>
          <a:noFill/>
        </p:spPr>
        <p:txBody>
          <a:bodyPr wrap="square" rtlCol="0">
            <a:spAutoFit/>
          </a:bodyPr>
          <a:lstStyle/>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文思成立</a:t>
            </a:r>
          </a:p>
        </p:txBody>
      </p:sp>
      <p:sp>
        <p:nvSpPr>
          <p:cNvPr id="62" name="TextBox 26"/>
          <p:cNvSpPr txBox="1"/>
          <p:nvPr/>
        </p:nvSpPr>
        <p:spPr>
          <a:xfrm>
            <a:off x="2332280" y="1848719"/>
            <a:ext cx="610789" cy="318036"/>
          </a:xfrm>
          <a:prstGeom prst="rect">
            <a:avLst/>
          </a:prstGeom>
          <a:noFill/>
        </p:spPr>
        <p:txBody>
          <a:bodyPr wrap="square" rtlCol="0">
            <a:spAutoFit/>
          </a:bodyPr>
          <a:lstStyle/>
          <a:p>
            <a:pPr algn="r">
              <a:lnSpc>
                <a:spcPct val="140000"/>
              </a:lnSpc>
            </a:pPr>
            <a:r>
              <a:rPr lang="en-US" altLang="zh-CN" sz="1100" b="1" dirty="0" smtClean="0">
                <a:solidFill>
                  <a:srgbClr val="008AC2"/>
                </a:solidFill>
                <a:latin typeface="微软雅黑" pitchFamily="34" charset="-122"/>
                <a:ea typeface="微软雅黑" pitchFamily="34" charset="-122"/>
              </a:rPr>
              <a:t>2003</a:t>
            </a:r>
            <a:endParaRPr lang="en-US" altLang="zh-CN" sz="1100" dirty="0" smtClean="0">
              <a:solidFill>
                <a:srgbClr val="595959"/>
              </a:solidFill>
              <a:latin typeface="微软雅黑" pitchFamily="34" charset="-122"/>
              <a:ea typeface="微软雅黑" pitchFamily="34" charset="-122"/>
            </a:endParaRPr>
          </a:p>
        </p:txBody>
      </p:sp>
      <p:sp>
        <p:nvSpPr>
          <p:cNvPr id="63" name="TextBox 26"/>
          <p:cNvSpPr txBox="1"/>
          <p:nvPr/>
        </p:nvSpPr>
        <p:spPr>
          <a:xfrm>
            <a:off x="1857356" y="2084607"/>
            <a:ext cx="1076097" cy="652315"/>
          </a:xfrm>
          <a:prstGeom prst="rect">
            <a:avLst/>
          </a:prstGeom>
          <a:noFill/>
        </p:spPr>
        <p:txBody>
          <a:bodyPr wrap="square" rtlCol="0">
            <a:spAutoFit/>
          </a:bodyPr>
          <a:lstStyle/>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在美国佐治亚州亚特兰大市成立子公司；全公司</a:t>
            </a:r>
            <a:r>
              <a:rPr lang="zh-CN" altLang="en-US" sz="750" dirty="0">
                <a:solidFill>
                  <a:schemeClr val="tx1">
                    <a:lumMod val="75000"/>
                    <a:lumOff val="25000"/>
                  </a:schemeClr>
                </a:solidFill>
                <a:latin typeface="微软雅黑" pitchFamily="34" charset="-122"/>
                <a:ea typeface="微软雅黑" pitchFamily="34" charset="-122"/>
              </a:rPr>
              <a:t>整体通过软件成熟度</a:t>
            </a:r>
            <a:r>
              <a:rPr lang="en-US" altLang="zh-CN" sz="750" dirty="0">
                <a:solidFill>
                  <a:schemeClr val="tx1">
                    <a:lumMod val="75000"/>
                    <a:lumOff val="25000"/>
                  </a:schemeClr>
                </a:solidFill>
                <a:latin typeface="微软雅黑" pitchFamily="34" charset="-122"/>
                <a:ea typeface="微软雅黑" pitchFamily="34" charset="-122"/>
              </a:rPr>
              <a:t>5</a:t>
            </a:r>
            <a:r>
              <a:rPr lang="zh-CN" altLang="en-US" sz="750" dirty="0" smtClean="0">
                <a:solidFill>
                  <a:schemeClr val="tx1">
                    <a:lumMod val="75000"/>
                    <a:lumOff val="25000"/>
                  </a:schemeClr>
                </a:solidFill>
                <a:latin typeface="微软雅黑" pitchFamily="34" charset="-122"/>
                <a:ea typeface="微软雅黑" pitchFamily="34" charset="-122"/>
              </a:rPr>
              <a:t>级认证</a:t>
            </a:r>
            <a:endParaRPr lang="zh-CN" altLang="en-US" sz="750" dirty="0">
              <a:solidFill>
                <a:schemeClr val="tx1">
                  <a:lumMod val="75000"/>
                  <a:lumOff val="25000"/>
                </a:schemeClr>
              </a:solidFill>
              <a:latin typeface="微软雅黑" pitchFamily="34" charset="-122"/>
              <a:ea typeface="微软雅黑" pitchFamily="34" charset="-122"/>
            </a:endParaRPr>
          </a:p>
        </p:txBody>
      </p:sp>
      <p:sp>
        <p:nvSpPr>
          <p:cNvPr id="76" name="TextBox 26"/>
          <p:cNvSpPr txBox="1"/>
          <p:nvPr/>
        </p:nvSpPr>
        <p:spPr>
          <a:xfrm>
            <a:off x="3638752" y="1707654"/>
            <a:ext cx="610787" cy="318036"/>
          </a:xfrm>
          <a:prstGeom prst="rect">
            <a:avLst/>
          </a:prstGeom>
          <a:noFill/>
        </p:spPr>
        <p:txBody>
          <a:bodyPr wrap="square" rtlCol="0">
            <a:spAutoFit/>
          </a:bodyPr>
          <a:lstStyle/>
          <a:p>
            <a:pPr algn="r">
              <a:lnSpc>
                <a:spcPct val="140000"/>
              </a:lnSpc>
            </a:pPr>
            <a:r>
              <a:rPr lang="en-US" altLang="zh-CN" sz="1100" b="1" dirty="0" smtClean="0">
                <a:solidFill>
                  <a:srgbClr val="008AC2"/>
                </a:solidFill>
                <a:latin typeface="微软雅黑" pitchFamily="34" charset="-122"/>
                <a:ea typeface="微软雅黑" pitchFamily="34" charset="-122"/>
              </a:rPr>
              <a:t>2007</a:t>
            </a:r>
            <a:endParaRPr lang="en-US" altLang="zh-CN" sz="1100" dirty="0" smtClean="0">
              <a:solidFill>
                <a:srgbClr val="595959"/>
              </a:solidFill>
              <a:latin typeface="微软雅黑" pitchFamily="34" charset="-122"/>
              <a:ea typeface="微软雅黑" pitchFamily="34" charset="-122"/>
            </a:endParaRPr>
          </a:p>
        </p:txBody>
      </p:sp>
      <p:sp>
        <p:nvSpPr>
          <p:cNvPr id="77" name="TextBox 26"/>
          <p:cNvSpPr txBox="1"/>
          <p:nvPr/>
        </p:nvSpPr>
        <p:spPr>
          <a:xfrm>
            <a:off x="3143239" y="1943542"/>
            <a:ext cx="1106300" cy="938719"/>
          </a:xfrm>
          <a:prstGeom prst="rect">
            <a:avLst/>
          </a:prstGeom>
          <a:noFill/>
        </p:spPr>
        <p:txBody>
          <a:bodyPr wrap="square" rtlCol="0">
            <a:spAutoFit/>
          </a:bodyPr>
          <a:lstStyle/>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文思于</a:t>
            </a:r>
            <a:r>
              <a:rPr lang="en-US" altLang="zh-CN" sz="750" dirty="0">
                <a:solidFill>
                  <a:schemeClr val="tx1">
                    <a:lumMod val="75000"/>
                    <a:lumOff val="25000"/>
                  </a:schemeClr>
                </a:solidFill>
                <a:latin typeface="微软雅黑" pitchFamily="34" charset="-122"/>
                <a:ea typeface="微软雅黑" pitchFamily="34" charset="-122"/>
              </a:rPr>
              <a:t>2007</a:t>
            </a:r>
            <a:r>
              <a:rPr lang="zh-CN" altLang="en-US" sz="750" dirty="0">
                <a:solidFill>
                  <a:schemeClr val="tx1">
                    <a:lumMod val="75000"/>
                    <a:lumOff val="25000"/>
                  </a:schemeClr>
                </a:solidFill>
                <a:latin typeface="微软雅黑" pitchFamily="34" charset="-122"/>
                <a:ea typeface="微软雅黑" pitchFamily="34" charset="-122"/>
              </a:rPr>
              <a:t>年</a:t>
            </a:r>
            <a:r>
              <a:rPr lang="zh-CN" altLang="en-US" sz="750" dirty="0" smtClean="0">
                <a:solidFill>
                  <a:schemeClr val="tx1">
                    <a:lumMod val="75000"/>
                    <a:lumOff val="25000"/>
                  </a:schemeClr>
                </a:solidFill>
                <a:latin typeface="微软雅黑" pitchFamily="34" charset="-122"/>
                <a:ea typeface="微软雅黑" pitchFamily="34" charset="-122"/>
              </a:rPr>
              <a:t>在纽约证券</a:t>
            </a:r>
            <a:r>
              <a:rPr lang="zh-CN" altLang="en-US" sz="750" dirty="0">
                <a:solidFill>
                  <a:schemeClr val="tx1">
                    <a:lumMod val="75000"/>
                    <a:lumOff val="25000"/>
                  </a:schemeClr>
                </a:solidFill>
                <a:latin typeface="微软雅黑" pitchFamily="34" charset="-122"/>
                <a:ea typeface="微软雅黑" pitchFamily="34" charset="-122"/>
              </a:rPr>
              <a:t>交易所</a:t>
            </a:r>
            <a:r>
              <a:rPr lang="zh-CN" altLang="en-US" sz="750" dirty="0" smtClean="0">
                <a:solidFill>
                  <a:schemeClr val="tx1">
                    <a:lumMod val="75000"/>
                    <a:lumOff val="25000"/>
                  </a:schemeClr>
                </a:solidFill>
                <a:latin typeface="微软雅黑" pitchFamily="34" charset="-122"/>
                <a:ea typeface="微软雅黑" pitchFamily="34" charset="-122"/>
              </a:rPr>
              <a:t>上市（</a:t>
            </a:r>
            <a:r>
              <a:rPr lang="zh-CN" altLang="en-US" sz="750" dirty="0">
                <a:solidFill>
                  <a:schemeClr val="tx1">
                    <a:lumMod val="75000"/>
                    <a:lumOff val="25000"/>
                  </a:schemeClr>
                </a:solidFill>
                <a:latin typeface="微软雅黑" pitchFamily="34" charset="-122"/>
                <a:ea typeface="微软雅黑" pitchFamily="34" charset="-122"/>
              </a:rPr>
              <a:t>纽交所股票代码</a:t>
            </a:r>
            <a:r>
              <a:rPr lang="en-US" altLang="zh-CN" sz="750" dirty="0">
                <a:solidFill>
                  <a:schemeClr val="tx1">
                    <a:lumMod val="75000"/>
                    <a:lumOff val="25000"/>
                  </a:schemeClr>
                </a:solidFill>
                <a:latin typeface="微软雅黑" pitchFamily="34" charset="-122"/>
                <a:ea typeface="微软雅黑" pitchFamily="34" charset="-122"/>
              </a:rPr>
              <a:t>: VIT</a:t>
            </a:r>
            <a:r>
              <a:rPr lang="zh-CN" altLang="en-US" sz="750" dirty="0" smtClean="0">
                <a:solidFill>
                  <a:schemeClr val="tx1">
                    <a:lumMod val="75000"/>
                    <a:lumOff val="25000"/>
                  </a:schemeClr>
                </a:solidFill>
                <a:latin typeface="微软雅黑" pitchFamily="34" charset="-122"/>
                <a:ea typeface="微软雅黑" pitchFamily="34" charset="-122"/>
              </a:rPr>
              <a:t>）；</a:t>
            </a:r>
            <a:endParaRPr lang="en-US" altLang="zh-CN" sz="750" dirty="0" smtClean="0">
              <a:solidFill>
                <a:schemeClr val="tx1">
                  <a:lumMod val="75000"/>
                  <a:lumOff val="25000"/>
                </a:schemeClr>
              </a:solidFill>
              <a:latin typeface="微软雅黑" pitchFamily="34" charset="-122"/>
              <a:ea typeface="微软雅黑" pitchFamily="34" charset="-122"/>
            </a:endParaRPr>
          </a:p>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位列</a:t>
            </a:r>
            <a:r>
              <a:rPr lang="en-US" altLang="zh-CN" sz="750" dirty="0">
                <a:solidFill>
                  <a:schemeClr val="tx1">
                    <a:lumMod val="75000"/>
                    <a:lumOff val="25000"/>
                  </a:schemeClr>
                </a:solidFill>
                <a:latin typeface="微软雅黑" pitchFamily="34" charset="-122"/>
                <a:ea typeface="微软雅黑" pitchFamily="34" charset="-122"/>
              </a:rPr>
              <a:t>IDC</a:t>
            </a:r>
            <a:r>
              <a:rPr lang="zh-CN" altLang="en-US" sz="750" dirty="0">
                <a:solidFill>
                  <a:schemeClr val="tx1">
                    <a:lumMod val="75000"/>
                    <a:lumOff val="25000"/>
                  </a:schemeClr>
                </a:solidFill>
                <a:latin typeface="微软雅黑" pitchFamily="34" charset="-122"/>
                <a:ea typeface="微软雅黑" pitchFamily="34" charset="-122"/>
              </a:rPr>
              <a:t>中国面向</a:t>
            </a:r>
            <a:r>
              <a:rPr lang="zh-CN" altLang="en-US" sz="750" dirty="0" smtClean="0">
                <a:solidFill>
                  <a:schemeClr val="tx1">
                    <a:lumMod val="75000"/>
                    <a:lumOff val="25000"/>
                  </a:schemeClr>
                </a:solidFill>
                <a:latin typeface="微软雅黑" pitchFamily="34" charset="-122"/>
                <a:ea typeface="微软雅黑" pitchFamily="34" charset="-122"/>
              </a:rPr>
              <a:t>欧美市场软</a:t>
            </a:r>
            <a:r>
              <a:rPr lang="zh-CN" altLang="en-US" sz="750" dirty="0">
                <a:solidFill>
                  <a:schemeClr val="tx1">
                    <a:lumMod val="75000"/>
                    <a:lumOff val="25000"/>
                  </a:schemeClr>
                </a:solidFill>
                <a:latin typeface="微软雅黑" pitchFamily="34" charset="-122"/>
                <a:ea typeface="微软雅黑" pitchFamily="34" charset="-122"/>
              </a:rPr>
              <a:t>件外包提供商第一名</a:t>
            </a:r>
          </a:p>
        </p:txBody>
      </p:sp>
      <p:sp>
        <p:nvSpPr>
          <p:cNvPr id="82" name="TextBox 26"/>
          <p:cNvSpPr txBox="1"/>
          <p:nvPr/>
        </p:nvSpPr>
        <p:spPr>
          <a:xfrm>
            <a:off x="4051670" y="3679957"/>
            <a:ext cx="555262" cy="318036"/>
          </a:xfrm>
          <a:prstGeom prst="rect">
            <a:avLst/>
          </a:prstGeom>
          <a:noFill/>
        </p:spPr>
        <p:txBody>
          <a:bodyPr wrap="square" rtlCol="0">
            <a:spAutoFit/>
          </a:bodyPr>
          <a:lstStyle/>
          <a:p>
            <a:pPr>
              <a:lnSpc>
                <a:spcPct val="140000"/>
              </a:lnSpc>
            </a:pPr>
            <a:r>
              <a:rPr lang="en-US" altLang="zh-CN" sz="1100" b="1" dirty="0" smtClean="0">
                <a:solidFill>
                  <a:srgbClr val="008AC2"/>
                </a:solidFill>
                <a:latin typeface="微软雅黑" pitchFamily="34" charset="-122"/>
                <a:ea typeface="微软雅黑" pitchFamily="34" charset="-122"/>
              </a:rPr>
              <a:t>2009</a:t>
            </a:r>
            <a:endParaRPr lang="en-US" altLang="zh-CN" sz="1100" dirty="0" smtClean="0">
              <a:solidFill>
                <a:srgbClr val="595959"/>
              </a:solidFill>
              <a:latin typeface="微软雅黑" pitchFamily="34" charset="-122"/>
              <a:ea typeface="微软雅黑" pitchFamily="34" charset="-122"/>
            </a:endParaRPr>
          </a:p>
        </p:txBody>
      </p:sp>
      <p:sp>
        <p:nvSpPr>
          <p:cNvPr id="83" name="TextBox 26"/>
          <p:cNvSpPr txBox="1"/>
          <p:nvPr/>
        </p:nvSpPr>
        <p:spPr>
          <a:xfrm>
            <a:off x="3670828" y="3915845"/>
            <a:ext cx="936104" cy="374461"/>
          </a:xfrm>
          <a:prstGeom prst="rect">
            <a:avLst/>
          </a:prstGeom>
          <a:noFill/>
        </p:spPr>
        <p:txBody>
          <a:bodyPr wrap="square" rtlCol="0">
            <a:spAutoFit/>
          </a:bodyPr>
          <a:lstStyle/>
          <a:p>
            <a:pPr algn="r">
              <a:lnSpc>
                <a:spcPts val="1100"/>
              </a:lnSpc>
            </a:pPr>
            <a:r>
              <a:rPr lang="zh-CN" altLang="en-US" sz="750" dirty="0">
                <a:solidFill>
                  <a:schemeClr val="tx1">
                    <a:lumMod val="75000"/>
                    <a:lumOff val="25000"/>
                  </a:schemeClr>
                </a:solidFill>
                <a:latin typeface="微软雅黑" pitchFamily="34" charset="-122"/>
                <a:ea typeface="微软雅黑" pitchFamily="34" charset="-122"/>
              </a:rPr>
              <a:t>在伦敦成立欧洲首家分公司</a:t>
            </a:r>
          </a:p>
        </p:txBody>
      </p:sp>
      <p:sp>
        <p:nvSpPr>
          <p:cNvPr id="90" name="TextBox 26"/>
          <p:cNvSpPr txBox="1"/>
          <p:nvPr/>
        </p:nvSpPr>
        <p:spPr>
          <a:xfrm>
            <a:off x="4848808" y="1707654"/>
            <a:ext cx="610788" cy="318036"/>
          </a:xfrm>
          <a:prstGeom prst="rect">
            <a:avLst/>
          </a:prstGeom>
          <a:noFill/>
        </p:spPr>
        <p:txBody>
          <a:bodyPr wrap="square" rtlCol="0">
            <a:spAutoFit/>
          </a:bodyPr>
          <a:lstStyle/>
          <a:p>
            <a:pPr algn="r">
              <a:lnSpc>
                <a:spcPct val="140000"/>
              </a:lnSpc>
            </a:pPr>
            <a:r>
              <a:rPr lang="en-US" altLang="zh-CN" sz="1100" b="1" dirty="0" smtClean="0">
                <a:solidFill>
                  <a:srgbClr val="008AC2"/>
                </a:solidFill>
                <a:latin typeface="微软雅黑" pitchFamily="34" charset="-122"/>
                <a:ea typeface="微软雅黑" pitchFamily="34" charset="-122"/>
              </a:rPr>
              <a:t>2010</a:t>
            </a:r>
            <a:endParaRPr lang="en-US" altLang="zh-CN" sz="1100" dirty="0" smtClean="0">
              <a:solidFill>
                <a:srgbClr val="595959"/>
              </a:solidFill>
              <a:latin typeface="微软雅黑" pitchFamily="34" charset="-122"/>
              <a:ea typeface="微软雅黑" pitchFamily="34" charset="-122"/>
            </a:endParaRPr>
          </a:p>
        </p:txBody>
      </p:sp>
      <p:sp>
        <p:nvSpPr>
          <p:cNvPr id="91" name="TextBox 26"/>
          <p:cNvSpPr txBox="1"/>
          <p:nvPr/>
        </p:nvSpPr>
        <p:spPr>
          <a:xfrm>
            <a:off x="4214810" y="1943542"/>
            <a:ext cx="1244785" cy="797654"/>
          </a:xfrm>
          <a:prstGeom prst="rect">
            <a:avLst/>
          </a:prstGeom>
          <a:noFill/>
        </p:spPr>
        <p:txBody>
          <a:bodyPr wrap="square" rtlCol="0">
            <a:spAutoFit/>
          </a:bodyPr>
          <a:lstStyle/>
          <a:p>
            <a:pPr algn="r">
              <a:lnSpc>
                <a:spcPts val="1100"/>
              </a:lnSpc>
            </a:pPr>
            <a:r>
              <a:rPr lang="zh-CN" altLang="en-US" sz="750" dirty="0">
                <a:solidFill>
                  <a:schemeClr val="tx1">
                    <a:lumMod val="75000"/>
                    <a:lumOff val="25000"/>
                  </a:schemeClr>
                </a:solidFill>
                <a:latin typeface="微软雅黑" pitchFamily="34" charset="-122"/>
                <a:ea typeface="微软雅黑" pitchFamily="34" charset="-122"/>
              </a:rPr>
              <a:t>在澳大利亚成立墨尔本分公司海辉在纳斯达克证券交易所</a:t>
            </a:r>
            <a:r>
              <a:rPr lang="zh-CN" altLang="en-US" sz="750" dirty="0" smtClean="0">
                <a:solidFill>
                  <a:schemeClr val="tx1">
                    <a:lumMod val="75000"/>
                    <a:lumOff val="25000"/>
                  </a:schemeClr>
                </a:solidFill>
                <a:latin typeface="微软雅黑" pitchFamily="34" charset="-122"/>
                <a:ea typeface="微软雅黑" pitchFamily="34" charset="-122"/>
              </a:rPr>
              <a:t>上市（</a:t>
            </a:r>
            <a:r>
              <a:rPr lang="zh-CN" altLang="en-US" sz="750" dirty="0">
                <a:solidFill>
                  <a:schemeClr val="tx1">
                    <a:lumMod val="75000"/>
                    <a:lumOff val="25000"/>
                  </a:schemeClr>
                </a:solidFill>
                <a:latin typeface="微软雅黑" pitchFamily="34" charset="-122"/>
                <a:ea typeface="微软雅黑" pitchFamily="34" charset="-122"/>
              </a:rPr>
              <a:t>纳斯达克股票代码：</a:t>
            </a:r>
            <a:r>
              <a:rPr lang="en-US" altLang="zh-CN" sz="750" dirty="0">
                <a:solidFill>
                  <a:schemeClr val="tx1">
                    <a:lumMod val="75000"/>
                    <a:lumOff val="25000"/>
                  </a:schemeClr>
                </a:solidFill>
                <a:latin typeface="微软雅黑" pitchFamily="34" charset="-122"/>
                <a:ea typeface="微软雅黑" pitchFamily="34" charset="-122"/>
              </a:rPr>
              <a:t>HSFT</a:t>
            </a:r>
            <a:r>
              <a:rPr lang="zh-CN" altLang="en-US" sz="750" dirty="0" smtClean="0">
                <a:solidFill>
                  <a:schemeClr val="tx1">
                    <a:lumMod val="75000"/>
                    <a:lumOff val="25000"/>
                  </a:schemeClr>
                </a:solidFill>
                <a:latin typeface="微软雅黑" pitchFamily="34" charset="-122"/>
                <a:ea typeface="微软雅黑" pitchFamily="34" charset="-122"/>
              </a:rPr>
              <a:t>）；</a:t>
            </a:r>
            <a:endParaRPr lang="en-US" altLang="zh-CN" sz="750" dirty="0" smtClean="0">
              <a:solidFill>
                <a:schemeClr val="tx1">
                  <a:lumMod val="75000"/>
                  <a:lumOff val="25000"/>
                </a:schemeClr>
              </a:solidFill>
              <a:latin typeface="微软雅黑" pitchFamily="34" charset="-122"/>
              <a:ea typeface="微软雅黑" pitchFamily="34" charset="-122"/>
            </a:endParaRPr>
          </a:p>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开展云计算实践</a:t>
            </a:r>
            <a:endParaRPr lang="zh-CN" altLang="en-US" sz="750" dirty="0">
              <a:solidFill>
                <a:schemeClr val="tx1">
                  <a:lumMod val="75000"/>
                  <a:lumOff val="25000"/>
                </a:schemeClr>
              </a:solidFill>
              <a:latin typeface="微软雅黑" pitchFamily="34" charset="-122"/>
              <a:ea typeface="微软雅黑" pitchFamily="34" charset="-122"/>
            </a:endParaRPr>
          </a:p>
        </p:txBody>
      </p:sp>
      <p:sp>
        <p:nvSpPr>
          <p:cNvPr id="99" name="TextBox 26"/>
          <p:cNvSpPr txBox="1"/>
          <p:nvPr/>
        </p:nvSpPr>
        <p:spPr>
          <a:xfrm>
            <a:off x="6179453" y="1707654"/>
            <a:ext cx="610788" cy="318036"/>
          </a:xfrm>
          <a:prstGeom prst="rect">
            <a:avLst/>
          </a:prstGeom>
          <a:noFill/>
        </p:spPr>
        <p:txBody>
          <a:bodyPr wrap="square" rtlCol="0">
            <a:spAutoFit/>
          </a:bodyPr>
          <a:lstStyle/>
          <a:p>
            <a:pPr algn="r">
              <a:lnSpc>
                <a:spcPct val="140000"/>
              </a:lnSpc>
            </a:pPr>
            <a:r>
              <a:rPr lang="en-US" altLang="zh-CN" sz="1100" b="1" dirty="0" smtClean="0">
                <a:solidFill>
                  <a:srgbClr val="008AC2"/>
                </a:solidFill>
                <a:latin typeface="微软雅黑" pitchFamily="34" charset="-122"/>
                <a:ea typeface="微软雅黑" pitchFamily="34" charset="-122"/>
              </a:rPr>
              <a:t>2012</a:t>
            </a:r>
            <a:endParaRPr lang="en-US" altLang="zh-CN" sz="1100" dirty="0" smtClean="0">
              <a:solidFill>
                <a:srgbClr val="595959"/>
              </a:solidFill>
              <a:latin typeface="微软雅黑" pitchFamily="34" charset="-122"/>
              <a:ea typeface="微软雅黑" pitchFamily="34" charset="-122"/>
            </a:endParaRPr>
          </a:p>
        </p:txBody>
      </p:sp>
      <p:sp>
        <p:nvSpPr>
          <p:cNvPr id="100" name="TextBox 26"/>
          <p:cNvSpPr txBox="1"/>
          <p:nvPr/>
        </p:nvSpPr>
        <p:spPr>
          <a:xfrm>
            <a:off x="5572133" y="1943542"/>
            <a:ext cx="1218108" cy="938719"/>
          </a:xfrm>
          <a:prstGeom prst="rect">
            <a:avLst/>
          </a:prstGeom>
          <a:noFill/>
        </p:spPr>
        <p:txBody>
          <a:bodyPr wrap="square" rtlCol="0">
            <a:spAutoFit/>
          </a:bodyPr>
          <a:lstStyle/>
          <a:p>
            <a:pPr algn="r">
              <a:lnSpc>
                <a:spcPts val="1100"/>
              </a:lnSpc>
            </a:pPr>
            <a:r>
              <a:rPr lang="zh-CN" altLang="en-US" sz="750" dirty="0">
                <a:solidFill>
                  <a:schemeClr val="tx1">
                    <a:lumMod val="75000"/>
                    <a:lumOff val="25000"/>
                  </a:schemeClr>
                </a:solidFill>
                <a:latin typeface="微软雅黑" pitchFamily="34" charset="-122"/>
                <a:ea typeface="微软雅黑" pitchFamily="34" charset="-122"/>
              </a:rPr>
              <a:t>文思与海辉达成“对等合并”，成立文思海辉技术有限公司</a:t>
            </a:r>
            <a:r>
              <a:rPr lang="en-US" altLang="zh-CN" sz="750" dirty="0">
                <a:solidFill>
                  <a:schemeClr val="tx1">
                    <a:lumMod val="75000"/>
                    <a:lumOff val="25000"/>
                  </a:schemeClr>
                </a:solidFill>
                <a:latin typeface="微软雅黑" pitchFamily="34" charset="-122"/>
                <a:ea typeface="微软雅黑" pitchFamily="34" charset="-122"/>
              </a:rPr>
              <a:t>(</a:t>
            </a:r>
            <a:r>
              <a:rPr lang="zh-CN" altLang="en-US" sz="750" dirty="0">
                <a:solidFill>
                  <a:schemeClr val="tx1">
                    <a:lumMod val="75000"/>
                    <a:lumOff val="25000"/>
                  </a:schemeClr>
                </a:solidFill>
                <a:latin typeface="微软雅黑" pitchFamily="34" charset="-122"/>
                <a:ea typeface="微软雅黑" pitchFamily="34" charset="-122"/>
              </a:rPr>
              <a:t>纳斯达克股票代码：</a:t>
            </a:r>
            <a:r>
              <a:rPr lang="en-US" altLang="zh-CN" sz="750" dirty="0">
                <a:solidFill>
                  <a:schemeClr val="tx1">
                    <a:lumMod val="75000"/>
                    <a:lumOff val="25000"/>
                  </a:schemeClr>
                </a:solidFill>
                <a:latin typeface="微软雅黑" pitchFamily="34" charset="-122"/>
                <a:ea typeface="微软雅黑" pitchFamily="34" charset="-122"/>
              </a:rPr>
              <a:t>PACT</a:t>
            </a:r>
            <a:r>
              <a:rPr lang="en-US" altLang="zh-CN" sz="750" dirty="0" smtClean="0">
                <a:solidFill>
                  <a:schemeClr val="tx1">
                    <a:lumMod val="75000"/>
                    <a:lumOff val="25000"/>
                  </a:schemeClr>
                </a:solidFill>
                <a:latin typeface="微软雅黑" pitchFamily="34" charset="-122"/>
                <a:ea typeface="微软雅黑" pitchFamily="34" charset="-122"/>
              </a:rPr>
              <a:t>)</a:t>
            </a:r>
            <a:r>
              <a:rPr lang="zh-CN" altLang="en-US" sz="750" dirty="0" smtClean="0">
                <a:solidFill>
                  <a:schemeClr val="tx1">
                    <a:lumMod val="75000"/>
                    <a:lumOff val="25000"/>
                  </a:schemeClr>
                </a:solidFill>
                <a:latin typeface="微软雅黑" pitchFamily="34" charset="-122"/>
                <a:ea typeface="微软雅黑" pitchFamily="34" charset="-122"/>
              </a:rPr>
              <a:t>；</a:t>
            </a:r>
            <a:endParaRPr lang="en-US" altLang="zh-CN" sz="750" dirty="0" smtClean="0">
              <a:solidFill>
                <a:schemeClr val="tx1">
                  <a:lumMod val="75000"/>
                  <a:lumOff val="25000"/>
                </a:schemeClr>
              </a:solidFill>
              <a:latin typeface="微软雅黑" pitchFamily="34" charset="-122"/>
              <a:ea typeface="微软雅黑" pitchFamily="34" charset="-122"/>
            </a:endParaRPr>
          </a:p>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开展</a:t>
            </a:r>
            <a:r>
              <a:rPr lang="zh-CN" altLang="en-US" sz="750" dirty="0">
                <a:solidFill>
                  <a:schemeClr val="tx1">
                    <a:lumMod val="75000"/>
                    <a:lumOff val="25000"/>
                  </a:schemeClr>
                </a:solidFill>
                <a:latin typeface="微软雅黑" pitchFamily="34" charset="-122"/>
                <a:ea typeface="微软雅黑" pitchFamily="34" charset="-122"/>
              </a:rPr>
              <a:t>澳大利亚在岸管理咨询实践</a:t>
            </a:r>
          </a:p>
        </p:txBody>
      </p:sp>
      <p:cxnSp>
        <p:nvCxnSpPr>
          <p:cNvPr id="52" name="直线连接符 51"/>
          <p:cNvCxnSpPr/>
          <p:nvPr/>
        </p:nvCxnSpPr>
        <p:spPr>
          <a:xfrm>
            <a:off x="1095613" y="2268953"/>
            <a:ext cx="0" cy="972112"/>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117" name="椭圆 116"/>
          <p:cNvSpPr/>
          <p:nvPr/>
        </p:nvSpPr>
        <p:spPr>
          <a:xfrm>
            <a:off x="1056211" y="2192371"/>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0" name="直线连接符 139"/>
          <p:cNvCxnSpPr/>
          <p:nvPr/>
        </p:nvCxnSpPr>
        <p:spPr>
          <a:xfrm rot="10800000" flipV="1">
            <a:off x="2292862" y="3247909"/>
            <a:ext cx="0" cy="1152107"/>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141" name="椭圆 140"/>
          <p:cNvSpPr/>
          <p:nvPr/>
        </p:nvSpPr>
        <p:spPr>
          <a:xfrm flipV="1">
            <a:off x="2253081" y="4371614"/>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26"/>
          <p:cNvSpPr txBox="1"/>
          <p:nvPr/>
        </p:nvSpPr>
        <p:spPr>
          <a:xfrm>
            <a:off x="1752296" y="3610067"/>
            <a:ext cx="555262" cy="318036"/>
          </a:xfrm>
          <a:prstGeom prst="rect">
            <a:avLst/>
          </a:prstGeom>
          <a:noFill/>
        </p:spPr>
        <p:txBody>
          <a:bodyPr wrap="square" rtlCol="0">
            <a:spAutoFit/>
          </a:bodyPr>
          <a:lstStyle/>
          <a:p>
            <a:pPr>
              <a:lnSpc>
                <a:spcPct val="140000"/>
              </a:lnSpc>
            </a:pPr>
            <a:r>
              <a:rPr lang="en-US" altLang="zh-CN" sz="1100" b="1" dirty="0" smtClean="0">
                <a:solidFill>
                  <a:srgbClr val="008AC2"/>
                </a:solidFill>
                <a:latin typeface="微软雅黑" pitchFamily="34" charset="-122"/>
                <a:ea typeface="微软雅黑" pitchFamily="34" charset="-122"/>
              </a:rPr>
              <a:t>2002</a:t>
            </a:r>
            <a:endParaRPr lang="en-US" altLang="zh-CN" sz="1100" dirty="0" smtClean="0">
              <a:solidFill>
                <a:srgbClr val="595959"/>
              </a:solidFill>
              <a:latin typeface="微软雅黑" pitchFamily="34" charset="-122"/>
              <a:ea typeface="微软雅黑" pitchFamily="34" charset="-122"/>
            </a:endParaRPr>
          </a:p>
        </p:txBody>
      </p:sp>
      <p:sp>
        <p:nvSpPr>
          <p:cNvPr id="21" name="TextBox 26"/>
          <p:cNvSpPr txBox="1"/>
          <p:nvPr/>
        </p:nvSpPr>
        <p:spPr>
          <a:xfrm>
            <a:off x="1379914" y="3845955"/>
            <a:ext cx="910888" cy="652315"/>
          </a:xfrm>
          <a:prstGeom prst="rect">
            <a:avLst/>
          </a:prstGeom>
          <a:noFill/>
        </p:spPr>
        <p:txBody>
          <a:bodyPr wrap="square" rtlCol="0">
            <a:spAutoFit/>
          </a:bodyPr>
          <a:lstStyle/>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获</a:t>
            </a:r>
            <a:r>
              <a:rPr lang="zh-CN" altLang="en-US" sz="750" dirty="0">
                <a:solidFill>
                  <a:schemeClr val="tx1">
                    <a:lumMod val="75000"/>
                    <a:lumOff val="25000"/>
                  </a:schemeClr>
                </a:solidFill>
                <a:latin typeface="微软雅黑" pitchFamily="34" charset="-122"/>
                <a:ea typeface="微软雅黑" pitchFamily="34" charset="-122"/>
              </a:rPr>
              <a:t>得</a:t>
            </a:r>
            <a:r>
              <a:rPr lang="en-US" altLang="zh-CN" sz="750" dirty="0">
                <a:solidFill>
                  <a:schemeClr val="tx1">
                    <a:lumMod val="75000"/>
                    <a:lumOff val="25000"/>
                  </a:schemeClr>
                </a:solidFill>
                <a:latin typeface="微软雅黑" pitchFamily="34" charset="-122"/>
                <a:ea typeface="微软雅黑" pitchFamily="34" charset="-122"/>
              </a:rPr>
              <a:t>ISO 9001</a:t>
            </a:r>
            <a:r>
              <a:rPr lang="zh-CN" altLang="en-US" sz="750" dirty="0">
                <a:solidFill>
                  <a:schemeClr val="tx1">
                    <a:lumMod val="75000"/>
                    <a:lumOff val="25000"/>
                  </a:schemeClr>
                </a:solidFill>
                <a:latin typeface="微软雅黑" pitchFamily="34" charset="-122"/>
                <a:ea typeface="微软雅黑" pitchFamily="34" charset="-122"/>
              </a:rPr>
              <a:t>认证，</a:t>
            </a:r>
            <a:r>
              <a:rPr lang="zh-CN" altLang="en-US" sz="750" dirty="0" smtClean="0">
                <a:solidFill>
                  <a:schemeClr val="tx1">
                    <a:lumMod val="75000"/>
                    <a:lumOff val="25000"/>
                  </a:schemeClr>
                </a:solidFill>
                <a:latin typeface="微软雅黑" pitchFamily="34" charset="-122"/>
                <a:ea typeface="微软雅黑" pitchFamily="34" charset="-122"/>
              </a:rPr>
              <a:t>成为中国首家获得该认证的</a:t>
            </a:r>
            <a:r>
              <a:rPr lang="en-US" altLang="zh-CN" sz="750" dirty="0" smtClean="0">
                <a:solidFill>
                  <a:schemeClr val="tx1">
                    <a:lumMod val="75000"/>
                    <a:lumOff val="25000"/>
                  </a:schemeClr>
                </a:solidFill>
                <a:latin typeface="微软雅黑" pitchFamily="34" charset="-122"/>
                <a:ea typeface="微软雅黑" pitchFamily="34" charset="-122"/>
              </a:rPr>
              <a:t>IT</a:t>
            </a:r>
            <a:r>
              <a:rPr lang="zh-CN" altLang="en-US" sz="750" dirty="0" smtClean="0">
                <a:solidFill>
                  <a:schemeClr val="tx1">
                    <a:lumMod val="75000"/>
                    <a:lumOff val="25000"/>
                  </a:schemeClr>
                </a:solidFill>
                <a:latin typeface="微软雅黑" pitchFamily="34" charset="-122"/>
                <a:ea typeface="微软雅黑" pitchFamily="34" charset="-122"/>
              </a:rPr>
              <a:t>服务公司</a:t>
            </a:r>
            <a:endParaRPr lang="zh-CN" altLang="en-US" sz="750" dirty="0">
              <a:solidFill>
                <a:schemeClr val="tx1">
                  <a:lumMod val="75000"/>
                  <a:lumOff val="25000"/>
                </a:schemeClr>
              </a:solidFill>
              <a:latin typeface="微软雅黑" pitchFamily="34" charset="-122"/>
              <a:ea typeface="微软雅黑" pitchFamily="34" charset="-122"/>
            </a:endParaRPr>
          </a:p>
        </p:txBody>
      </p:sp>
      <p:cxnSp>
        <p:nvCxnSpPr>
          <p:cNvPr id="175" name="直线连接符 174"/>
          <p:cNvCxnSpPr/>
          <p:nvPr/>
        </p:nvCxnSpPr>
        <p:spPr>
          <a:xfrm>
            <a:off x="2916365" y="2064073"/>
            <a:ext cx="0" cy="1152110"/>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176" name="椭圆 175"/>
          <p:cNvSpPr/>
          <p:nvPr/>
        </p:nvSpPr>
        <p:spPr>
          <a:xfrm>
            <a:off x="2876584" y="1987492"/>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26"/>
          <p:cNvSpPr txBox="1"/>
          <p:nvPr/>
        </p:nvSpPr>
        <p:spPr>
          <a:xfrm>
            <a:off x="2424571" y="3610067"/>
            <a:ext cx="1135740" cy="318036"/>
          </a:xfrm>
          <a:prstGeom prst="rect">
            <a:avLst/>
          </a:prstGeom>
          <a:noFill/>
        </p:spPr>
        <p:txBody>
          <a:bodyPr wrap="square" rtlCol="0">
            <a:spAutoFit/>
          </a:bodyPr>
          <a:lstStyle/>
          <a:p>
            <a:pPr algn="r">
              <a:lnSpc>
                <a:spcPct val="140000"/>
              </a:lnSpc>
            </a:pPr>
            <a:r>
              <a:rPr lang="en-US" altLang="zh-CN" sz="1100" b="1" dirty="0" smtClean="0">
                <a:solidFill>
                  <a:srgbClr val="008AC2"/>
                </a:solidFill>
                <a:latin typeface="微软雅黑" pitchFamily="34" charset="-122"/>
                <a:ea typeface="微软雅黑" pitchFamily="34" charset="-122"/>
              </a:rPr>
              <a:t>2005</a:t>
            </a:r>
            <a:r>
              <a:rPr lang="zh-CN" altLang="en-US" sz="1100" b="1" dirty="0" smtClean="0">
                <a:solidFill>
                  <a:srgbClr val="008AC2"/>
                </a:solidFill>
                <a:latin typeface="微软雅黑" pitchFamily="34" charset="-122"/>
                <a:ea typeface="微软雅黑" pitchFamily="34" charset="-122"/>
              </a:rPr>
              <a:t>／</a:t>
            </a:r>
            <a:r>
              <a:rPr lang="en-US" altLang="zh-CN" sz="1100" b="1" dirty="0" smtClean="0">
                <a:solidFill>
                  <a:srgbClr val="008AC2"/>
                </a:solidFill>
                <a:latin typeface="微软雅黑" pitchFamily="34" charset="-122"/>
                <a:ea typeface="微软雅黑" pitchFamily="34" charset="-122"/>
              </a:rPr>
              <a:t>2006</a:t>
            </a:r>
            <a:endParaRPr lang="en-US" altLang="zh-CN" sz="1100" dirty="0" smtClean="0">
              <a:solidFill>
                <a:srgbClr val="595959"/>
              </a:solidFill>
              <a:latin typeface="微软雅黑" pitchFamily="34" charset="-122"/>
              <a:ea typeface="微软雅黑" pitchFamily="34" charset="-122"/>
            </a:endParaRPr>
          </a:p>
        </p:txBody>
      </p:sp>
      <p:sp>
        <p:nvSpPr>
          <p:cNvPr id="71" name="TextBox 26"/>
          <p:cNvSpPr txBox="1"/>
          <p:nvPr/>
        </p:nvSpPr>
        <p:spPr>
          <a:xfrm>
            <a:off x="2371627" y="3845955"/>
            <a:ext cx="1203334" cy="512534"/>
          </a:xfrm>
          <a:prstGeom prst="rect">
            <a:avLst/>
          </a:prstGeom>
          <a:noFill/>
        </p:spPr>
        <p:txBody>
          <a:bodyPr wrap="square" rtlCol="0">
            <a:spAutoFit/>
          </a:bodyPr>
          <a:lstStyle/>
          <a:p>
            <a:pPr algn="r">
              <a:lnSpc>
                <a:spcPts val="1100"/>
              </a:lnSpc>
            </a:pPr>
            <a:r>
              <a:rPr lang="zh-CN" altLang="en-US" sz="750" dirty="0">
                <a:solidFill>
                  <a:schemeClr val="tx1">
                    <a:lumMod val="75000"/>
                    <a:lumOff val="25000"/>
                  </a:schemeClr>
                </a:solidFill>
                <a:latin typeface="微软雅黑" pitchFamily="34" charset="-122"/>
                <a:ea typeface="微软雅黑" pitchFamily="34" charset="-122"/>
              </a:rPr>
              <a:t>获得纪源资本</a:t>
            </a:r>
            <a:r>
              <a:rPr lang="zh-CN" altLang="en-US" sz="750" dirty="0" smtClean="0">
                <a:solidFill>
                  <a:schemeClr val="tx1">
                    <a:lumMod val="75000"/>
                    <a:lumOff val="25000"/>
                  </a:schemeClr>
                </a:solidFill>
                <a:latin typeface="微软雅黑" pitchFamily="34" charset="-122"/>
                <a:ea typeface="微软雅黑" pitchFamily="34" charset="-122"/>
              </a:rPr>
              <a:t>、</a:t>
            </a:r>
            <a:endParaRPr lang="en-US" altLang="zh-CN" sz="750" dirty="0" smtClean="0">
              <a:solidFill>
                <a:schemeClr val="tx1">
                  <a:lumMod val="75000"/>
                  <a:lumOff val="25000"/>
                </a:schemeClr>
              </a:solidFill>
              <a:latin typeface="微软雅黑" pitchFamily="34" charset="-122"/>
              <a:ea typeface="微软雅黑" pitchFamily="34" charset="-122"/>
            </a:endParaRPr>
          </a:p>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联想投资、</a:t>
            </a:r>
            <a:r>
              <a:rPr lang="en-US" altLang="zh-CN" sz="750" dirty="0" smtClean="0">
                <a:solidFill>
                  <a:schemeClr val="tx1">
                    <a:lumMod val="75000"/>
                    <a:lumOff val="25000"/>
                  </a:schemeClr>
                </a:solidFill>
                <a:latin typeface="微软雅黑" pitchFamily="34" charset="-122"/>
                <a:ea typeface="微软雅黑" pitchFamily="34" charset="-122"/>
              </a:rPr>
              <a:t>DCM</a:t>
            </a:r>
            <a:r>
              <a:rPr lang="zh-CN" altLang="en-US" sz="750" dirty="0" smtClean="0">
                <a:solidFill>
                  <a:schemeClr val="tx1">
                    <a:lumMod val="75000"/>
                    <a:lumOff val="25000"/>
                  </a:schemeClr>
                </a:solidFill>
                <a:latin typeface="微软雅黑" pitchFamily="34" charset="-122"/>
                <a:ea typeface="微软雅黑" pitchFamily="34" charset="-122"/>
              </a:rPr>
              <a:t>、</a:t>
            </a:r>
            <a:endParaRPr lang="en-US" altLang="zh-CN" sz="750" dirty="0" smtClean="0">
              <a:solidFill>
                <a:schemeClr val="tx1">
                  <a:lumMod val="75000"/>
                  <a:lumOff val="25000"/>
                </a:schemeClr>
              </a:solidFill>
              <a:latin typeface="微软雅黑" pitchFamily="34" charset="-122"/>
              <a:ea typeface="微软雅黑" pitchFamily="34" charset="-122"/>
            </a:endParaRPr>
          </a:p>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红杉资本的风险投资</a:t>
            </a:r>
            <a:endParaRPr lang="zh-CN" altLang="en-US" sz="750" dirty="0">
              <a:solidFill>
                <a:schemeClr val="tx1">
                  <a:lumMod val="75000"/>
                  <a:lumOff val="25000"/>
                </a:schemeClr>
              </a:solidFill>
              <a:latin typeface="微软雅黑" pitchFamily="34" charset="-122"/>
              <a:ea typeface="微软雅黑" pitchFamily="34" charset="-122"/>
            </a:endParaRPr>
          </a:p>
        </p:txBody>
      </p:sp>
      <p:sp>
        <p:nvSpPr>
          <p:cNvPr id="93" name="TextBox 26"/>
          <p:cNvSpPr txBox="1"/>
          <p:nvPr/>
        </p:nvSpPr>
        <p:spPr>
          <a:xfrm>
            <a:off x="5425847" y="3610067"/>
            <a:ext cx="555262" cy="318036"/>
          </a:xfrm>
          <a:prstGeom prst="rect">
            <a:avLst/>
          </a:prstGeom>
          <a:noFill/>
        </p:spPr>
        <p:txBody>
          <a:bodyPr wrap="square" rtlCol="0">
            <a:spAutoFit/>
          </a:bodyPr>
          <a:lstStyle/>
          <a:p>
            <a:pPr>
              <a:lnSpc>
                <a:spcPct val="140000"/>
              </a:lnSpc>
            </a:pPr>
            <a:r>
              <a:rPr lang="en-US" altLang="zh-CN" sz="1100" b="1" dirty="0" smtClean="0">
                <a:solidFill>
                  <a:srgbClr val="008AC2"/>
                </a:solidFill>
                <a:latin typeface="微软雅黑" pitchFamily="34" charset="-122"/>
                <a:ea typeface="微软雅黑" pitchFamily="34" charset="-122"/>
              </a:rPr>
              <a:t>2011</a:t>
            </a:r>
            <a:endParaRPr lang="en-US" altLang="zh-CN" sz="1100" dirty="0" smtClean="0">
              <a:solidFill>
                <a:srgbClr val="595959"/>
              </a:solidFill>
              <a:latin typeface="微软雅黑" pitchFamily="34" charset="-122"/>
              <a:ea typeface="微软雅黑" pitchFamily="34" charset="-122"/>
            </a:endParaRPr>
          </a:p>
        </p:txBody>
      </p:sp>
      <p:sp>
        <p:nvSpPr>
          <p:cNvPr id="94" name="TextBox 26"/>
          <p:cNvSpPr txBox="1"/>
          <p:nvPr/>
        </p:nvSpPr>
        <p:spPr>
          <a:xfrm>
            <a:off x="4768645" y="3845955"/>
            <a:ext cx="1212464" cy="512534"/>
          </a:xfrm>
          <a:prstGeom prst="rect">
            <a:avLst/>
          </a:prstGeom>
          <a:noFill/>
        </p:spPr>
        <p:txBody>
          <a:bodyPr wrap="square" rtlCol="0">
            <a:spAutoFit/>
          </a:bodyPr>
          <a:lstStyle/>
          <a:p>
            <a:pPr algn="r">
              <a:lnSpc>
                <a:spcPts val="1100"/>
              </a:lnSpc>
            </a:pPr>
            <a:r>
              <a:rPr lang="zh-CN" altLang="en-US" sz="750" dirty="0">
                <a:solidFill>
                  <a:schemeClr val="tx1">
                    <a:lumMod val="75000"/>
                    <a:lumOff val="25000"/>
                  </a:schemeClr>
                </a:solidFill>
                <a:latin typeface="微软雅黑" pitchFamily="34" charset="-122"/>
                <a:ea typeface="微软雅黑" pitchFamily="34" charset="-122"/>
              </a:rPr>
              <a:t>开展美国在岸管理咨询实践</a:t>
            </a:r>
            <a:r>
              <a:rPr lang="en-US" altLang="zh-CN" sz="750" dirty="0">
                <a:solidFill>
                  <a:schemeClr val="tx1">
                    <a:lumMod val="75000"/>
                    <a:lumOff val="25000"/>
                  </a:schemeClr>
                </a:solidFill>
                <a:latin typeface="微软雅黑" pitchFamily="34" charset="-122"/>
                <a:ea typeface="微软雅黑" pitchFamily="34" charset="-122"/>
              </a:rPr>
              <a:t>BPO – </a:t>
            </a:r>
            <a:r>
              <a:rPr lang="zh-CN" altLang="en-US" sz="750" dirty="0">
                <a:solidFill>
                  <a:schemeClr val="tx1">
                    <a:lumMod val="75000"/>
                    <a:lumOff val="25000"/>
                  </a:schemeClr>
                </a:solidFill>
                <a:latin typeface="微软雅黑" pitchFamily="34" charset="-122"/>
                <a:ea typeface="微软雅黑" pitchFamily="34" charset="-122"/>
              </a:rPr>
              <a:t>提供数码化解决方案</a:t>
            </a:r>
          </a:p>
        </p:txBody>
      </p:sp>
      <p:sp>
        <p:nvSpPr>
          <p:cNvPr id="192" name="TextBox 26"/>
          <p:cNvSpPr txBox="1"/>
          <p:nvPr/>
        </p:nvSpPr>
        <p:spPr>
          <a:xfrm>
            <a:off x="7375989" y="1848719"/>
            <a:ext cx="610788" cy="318036"/>
          </a:xfrm>
          <a:prstGeom prst="rect">
            <a:avLst/>
          </a:prstGeom>
          <a:noFill/>
        </p:spPr>
        <p:txBody>
          <a:bodyPr wrap="square" rtlCol="0">
            <a:spAutoFit/>
          </a:bodyPr>
          <a:lstStyle/>
          <a:p>
            <a:pPr algn="r">
              <a:lnSpc>
                <a:spcPct val="140000"/>
              </a:lnSpc>
            </a:pPr>
            <a:r>
              <a:rPr lang="en-US" altLang="zh-CN" sz="1100" b="1" dirty="0" smtClean="0">
                <a:solidFill>
                  <a:srgbClr val="008AC2"/>
                </a:solidFill>
                <a:latin typeface="微软雅黑" pitchFamily="34" charset="-122"/>
                <a:ea typeface="微软雅黑" pitchFamily="34" charset="-122"/>
              </a:rPr>
              <a:t>2014</a:t>
            </a:r>
            <a:endParaRPr lang="en-US" altLang="zh-CN" sz="1100" dirty="0" smtClean="0">
              <a:solidFill>
                <a:srgbClr val="595959"/>
              </a:solidFill>
              <a:latin typeface="微软雅黑" pitchFamily="34" charset="-122"/>
              <a:ea typeface="微软雅黑" pitchFamily="34" charset="-122"/>
            </a:endParaRPr>
          </a:p>
        </p:txBody>
      </p:sp>
      <p:sp>
        <p:nvSpPr>
          <p:cNvPr id="193" name="TextBox 26"/>
          <p:cNvSpPr txBox="1"/>
          <p:nvPr/>
        </p:nvSpPr>
        <p:spPr>
          <a:xfrm>
            <a:off x="7143768" y="2084607"/>
            <a:ext cx="843009" cy="374461"/>
          </a:xfrm>
          <a:prstGeom prst="rect">
            <a:avLst/>
          </a:prstGeom>
          <a:noFill/>
        </p:spPr>
        <p:txBody>
          <a:bodyPr wrap="square" rtlCol="0">
            <a:spAutoFit/>
          </a:bodyPr>
          <a:lstStyle/>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文思海辉正式完成私有化</a:t>
            </a:r>
            <a:endParaRPr lang="zh-CN" altLang="en-US" sz="750" dirty="0">
              <a:solidFill>
                <a:schemeClr val="tx1">
                  <a:lumMod val="75000"/>
                  <a:lumOff val="25000"/>
                </a:schemeClr>
              </a:solidFill>
              <a:latin typeface="微软雅黑" pitchFamily="34" charset="-122"/>
              <a:ea typeface="微软雅黑" pitchFamily="34" charset="-122"/>
            </a:endParaRPr>
          </a:p>
        </p:txBody>
      </p:sp>
      <p:cxnSp>
        <p:nvCxnSpPr>
          <p:cNvPr id="208" name="直线连接符 207"/>
          <p:cNvCxnSpPr/>
          <p:nvPr/>
        </p:nvCxnSpPr>
        <p:spPr>
          <a:xfrm>
            <a:off x="1836245" y="2268953"/>
            <a:ext cx="0" cy="972112"/>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09" name="椭圆 208"/>
          <p:cNvSpPr/>
          <p:nvPr/>
        </p:nvSpPr>
        <p:spPr>
          <a:xfrm>
            <a:off x="1796464" y="2192371"/>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线连接符 211"/>
          <p:cNvCxnSpPr/>
          <p:nvPr/>
        </p:nvCxnSpPr>
        <p:spPr>
          <a:xfrm rot="10800000" flipV="1">
            <a:off x="1284750" y="3229152"/>
            <a:ext cx="0" cy="792105"/>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13" name="椭圆 212"/>
          <p:cNvSpPr/>
          <p:nvPr/>
        </p:nvSpPr>
        <p:spPr>
          <a:xfrm flipV="1">
            <a:off x="1244969" y="4041941"/>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5" name="直线连接符 214"/>
          <p:cNvCxnSpPr/>
          <p:nvPr/>
        </p:nvCxnSpPr>
        <p:spPr>
          <a:xfrm rot="10800000" flipV="1">
            <a:off x="3596477" y="3262851"/>
            <a:ext cx="0" cy="936106"/>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16" name="椭圆 215"/>
          <p:cNvSpPr/>
          <p:nvPr/>
        </p:nvSpPr>
        <p:spPr>
          <a:xfrm flipV="1">
            <a:off x="3556696" y="4226416"/>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8" name="直线连接符 217"/>
          <p:cNvCxnSpPr/>
          <p:nvPr/>
        </p:nvCxnSpPr>
        <p:spPr>
          <a:xfrm>
            <a:off x="4244270" y="1928251"/>
            <a:ext cx="0" cy="1296109"/>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19" name="椭圆 218"/>
          <p:cNvSpPr/>
          <p:nvPr/>
        </p:nvSpPr>
        <p:spPr>
          <a:xfrm>
            <a:off x="4204489" y="1851670"/>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2" name="直线连接符 221"/>
          <p:cNvCxnSpPr/>
          <p:nvPr/>
        </p:nvCxnSpPr>
        <p:spPr>
          <a:xfrm rot="10800000" flipV="1">
            <a:off x="4604589" y="3249257"/>
            <a:ext cx="0" cy="900105"/>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23" name="椭圆 222"/>
          <p:cNvSpPr/>
          <p:nvPr/>
        </p:nvSpPr>
        <p:spPr>
          <a:xfrm flipV="1">
            <a:off x="4564808" y="4176821"/>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5" name="直线连接符 224"/>
          <p:cNvCxnSpPr/>
          <p:nvPr/>
        </p:nvCxnSpPr>
        <p:spPr>
          <a:xfrm>
            <a:off x="5487137" y="1928251"/>
            <a:ext cx="0" cy="1296109"/>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26" name="椭圆 225"/>
          <p:cNvSpPr/>
          <p:nvPr/>
        </p:nvSpPr>
        <p:spPr>
          <a:xfrm>
            <a:off x="5447356" y="1851670"/>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1" name="直线连接符 230"/>
          <p:cNvCxnSpPr/>
          <p:nvPr/>
        </p:nvCxnSpPr>
        <p:spPr>
          <a:xfrm>
            <a:off x="6776790" y="1928251"/>
            <a:ext cx="0" cy="1296109"/>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32" name="椭圆 231"/>
          <p:cNvSpPr/>
          <p:nvPr/>
        </p:nvSpPr>
        <p:spPr>
          <a:xfrm>
            <a:off x="6737009" y="1851670"/>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3" name="直线连接符 242"/>
          <p:cNvCxnSpPr/>
          <p:nvPr/>
        </p:nvCxnSpPr>
        <p:spPr>
          <a:xfrm>
            <a:off x="7964383" y="2064073"/>
            <a:ext cx="0" cy="1152110"/>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44" name="椭圆 243"/>
          <p:cNvSpPr/>
          <p:nvPr/>
        </p:nvSpPr>
        <p:spPr>
          <a:xfrm>
            <a:off x="7924602" y="1987492"/>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26"/>
          <p:cNvSpPr txBox="1"/>
          <p:nvPr/>
        </p:nvSpPr>
        <p:spPr>
          <a:xfrm>
            <a:off x="6789585" y="3610067"/>
            <a:ext cx="555262" cy="318036"/>
          </a:xfrm>
          <a:prstGeom prst="rect">
            <a:avLst/>
          </a:prstGeom>
          <a:noFill/>
        </p:spPr>
        <p:txBody>
          <a:bodyPr wrap="square" rtlCol="0">
            <a:spAutoFit/>
          </a:bodyPr>
          <a:lstStyle/>
          <a:p>
            <a:pPr algn="r">
              <a:lnSpc>
                <a:spcPct val="140000"/>
              </a:lnSpc>
            </a:pPr>
            <a:r>
              <a:rPr lang="en-US" altLang="zh-CN" sz="1100" b="1" dirty="0" smtClean="0">
                <a:solidFill>
                  <a:srgbClr val="008AC2"/>
                </a:solidFill>
                <a:latin typeface="微软雅黑" pitchFamily="34" charset="-122"/>
                <a:ea typeface="微软雅黑" pitchFamily="34" charset="-122"/>
              </a:rPr>
              <a:t>2013</a:t>
            </a:r>
            <a:endParaRPr lang="en-US" altLang="zh-CN" sz="1100" dirty="0" smtClean="0">
              <a:solidFill>
                <a:srgbClr val="595959"/>
              </a:solidFill>
              <a:latin typeface="微软雅黑" pitchFamily="34" charset="-122"/>
              <a:ea typeface="微软雅黑" pitchFamily="34" charset="-122"/>
            </a:endParaRPr>
          </a:p>
        </p:txBody>
      </p:sp>
      <p:sp>
        <p:nvSpPr>
          <p:cNvPr id="12" name="TextBox 26"/>
          <p:cNvSpPr txBox="1"/>
          <p:nvPr/>
        </p:nvSpPr>
        <p:spPr>
          <a:xfrm>
            <a:off x="6076976" y="3845955"/>
            <a:ext cx="1267871" cy="374461"/>
          </a:xfrm>
          <a:prstGeom prst="rect">
            <a:avLst/>
          </a:prstGeom>
          <a:noFill/>
        </p:spPr>
        <p:txBody>
          <a:bodyPr wrap="square" rtlCol="0">
            <a:spAutoFit/>
          </a:bodyPr>
          <a:lstStyle/>
          <a:p>
            <a:pPr algn="r">
              <a:lnSpc>
                <a:spcPts val="1100"/>
              </a:lnSpc>
            </a:pPr>
            <a:r>
              <a:rPr lang="zh-CN" altLang="en-US" sz="750" dirty="0" smtClean="0">
                <a:solidFill>
                  <a:schemeClr val="tx1">
                    <a:lumMod val="75000"/>
                    <a:lumOff val="25000"/>
                  </a:schemeClr>
                </a:solidFill>
                <a:latin typeface="微软雅黑" pitchFamily="34" charset="-122"/>
                <a:ea typeface="微软雅黑" pitchFamily="34" charset="-122"/>
              </a:rPr>
              <a:t>位列中国银行业</a:t>
            </a:r>
            <a:r>
              <a:rPr lang="en-US" altLang="zh-CN" sz="750" dirty="0" smtClean="0">
                <a:solidFill>
                  <a:schemeClr val="tx1">
                    <a:lumMod val="75000"/>
                    <a:lumOff val="25000"/>
                  </a:schemeClr>
                </a:solidFill>
                <a:latin typeface="微软雅黑" pitchFamily="34" charset="-122"/>
                <a:ea typeface="微软雅黑" pitchFamily="34" charset="-122"/>
              </a:rPr>
              <a:t>IT </a:t>
            </a:r>
            <a:r>
              <a:rPr lang="zh-CN" altLang="en-US" sz="750" dirty="0" smtClean="0">
                <a:solidFill>
                  <a:schemeClr val="tx1">
                    <a:lumMod val="75000"/>
                    <a:lumOff val="25000"/>
                  </a:schemeClr>
                </a:solidFill>
                <a:latin typeface="微软雅黑" pitchFamily="34" charset="-122"/>
                <a:ea typeface="微软雅黑" pitchFamily="34" charset="-122"/>
              </a:rPr>
              <a:t>解决方案市场第一梯队供应商</a:t>
            </a:r>
          </a:p>
        </p:txBody>
      </p:sp>
      <p:cxnSp>
        <p:nvCxnSpPr>
          <p:cNvPr id="246" name="直线连接符 245"/>
          <p:cNvCxnSpPr/>
          <p:nvPr/>
        </p:nvCxnSpPr>
        <p:spPr>
          <a:xfrm rot="10800000" flipV="1">
            <a:off x="7331697" y="3226855"/>
            <a:ext cx="0" cy="972103"/>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47" name="椭圆 246"/>
          <p:cNvSpPr/>
          <p:nvPr/>
        </p:nvSpPr>
        <p:spPr>
          <a:xfrm flipV="1">
            <a:off x="7291916" y="4226416"/>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7" name="直线连接符 256"/>
          <p:cNvCxnSpPr/>
          <p:nvPr/>
        </p:nvCxnSpPr>
        <p:spPr>
          <a:xfrm rot="10800000" flipV="1">
            <a:off x="5972741" y="3226855"/>
            <a:ext cx="0" cy="972103"/>
          </a:xfrm>
          <a:prstGeom prst="line">
            <a:avLst/>
          </a:prstGeom>
          <a:ln w="952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58" name="椭圆 257"/>
          <p:cNvSpPr/>
          <p:nvPr/>
        </p:nvSpPr>
        <p:spPr>
          <a:xfrm flipV="1">
            <a:off x="5932960" y="4226416"/>
            <a:ext cx="79200" cy="79200"/>
          </a:xfrm>
          <a:prstGeom prst="ellipse">
            <a:avLst/>
          </a:prstGeom>
          <a:solidFill>
            <a:srgbClr val="E4793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9449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71486"/>
            <a:ext cx="9191625" cy="4124325"/>
          </a:xfrm>
          <a:prstGeom prst="rect">
            <a:avLst/>
          </a:prstGeom>
          <a:noFill/>
          <a:ln w="9525">
            <a:noFill/>
            <a:miter lim="800000"/>
            <a:headEnd/>
            <a:tailEnd/>
          </a:ln>
          <a:effectLst/>
        </p:spPr>
      </p:pic>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7</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全球分布及灵活的交付能力</a:t>
            </a:r>
          </a:p>
        </p:txBody>
      </p:sp>
      <p:sp>
        <p:nvSpPr>
          <p:cNvPr id="7" name="TextBox 6"/>
          <p:cNvSpPr txBox="1"/>
          <p:nvPr/>
        </p:nvSpPr>
        <p:spPr>
          <a:xfrm>
            <a:off x="488346" y="699542"/>
            <a:ext cx="5298100" cy="905248"/>
          </a:xfrm>
          <a:prstGeom prst="rect">
            <a:avLst/>
          </a:prstGeom>
          <a:noFill/>
        </p:spPr>
        <p:txBody>
          <a:bodyPr wrap="square" rtlCol="0">
            <a:spAutoFit/>
          </a:bodyPr>
          <a:lstStyle/>
          <a:p>
            <a:pPr>
              <a:lnSpc>
                <a:spcPct val="130000"/>
              </a:lnSpc>
            </a:pPr>
            <a:r>
              <a:rPr lang="zh-CN" altLang="en-US" sz="1400" dirty="0" smtClean="0">
                <a:solidFill>
                  <a:srgbClr val="008AC2"/>
                </a:solidFill>
                <a:latin typeface="微软雅黑" pitchFamily="34" charset="-122"/>
                <a:ea typeface="微软雅黑" pitchFamily="34" charset="-122"/>
              </a:rPr>
              <a:t>拥有强大的中国本土交付能力以及国际覆盖的全球交付平台</a:t>
            </a:r>
          </a:p>
          <a:p>
            <a:pPr>
              <a:lnSpc>
                <a:spcPct val="130000"/>
              </a:lnSpc>
            </a:pPr>
            <a:r>
              <a:rPr lang="zh-CN" altLang="en-US" sz="1400" dirty="0" smtClean="0">
                <a:solidFill>
                  <a:srgbClr val="008AC2"/>
                </a:solidFill>
                <a:latin typeface="微软雅黑" pitchFamily="34" charset="-122"/>
                <a:ea typeface="微软雅黑" pitchFamily="34" charset="-122"/>
              </a:rPr>
              <a:t>在中国</a:t>
            </a:r>
            <a:r>
              <a:rPr lang="en-US" altLang="zh-CN" sz="1400" dirty="0" smtClean="0">
                <a:solidFill>
                  <a:srgbClr val="008AC2"/>
                </a:solidFill>
                <a:latin typeface="微软雅黑" pitchFamily="34" charset="-122"/>
                <a:ea typeface="微软雅黑" pitchFamily="34" charset="-122"/>
              </a:rPr>
              <a:t>IT</a:t>
            </a:r>
            <a:r>
              <a:rPr lang="zh-CN" altLang="en-US" sz="1400" dirty="0" smtClean="0">
                <a:solidFill>
                  <a:srgbClr val="008AC2"/>
                </a:solidFill>
                <a:latin typeface="微软雅黑" pitchFamily="34" charset="-122"/>
                <a:ea typeface="微软雅黑" pitchFamily="34" charset="-122"/>
              </a:rPr>
              <a:t>服务公司中，对亚太地区的覆盖居于领先地位</a:t>
            </a:r>
          </a:p>
          <a:p>
            <a:pPr>
              <a:lnSpc>
                <a:spcPct val="130000"/>
              </a:lnSpc>
            </a:pPr>
            <a:r>
              <a:rPr lang="zh-CN" altLang="en-US" sz="1400" dirty="0" smtClean="0">
                <a:solidFill>
                  <a:srgbClr val="008AC2"/>
                </a:solidFill>
                <a:latin typeface="微软雅黑" pitchFamily="34" charset="-122"/>
                <a:ea typeface="微软雅黑" pitchFamily="34" charset="-122"/>
              </a:rPr>
              <a:t>拥有强大的业务基础设施（许可、资质及硬件等）及本地化技能</a:t>
            </a:r>
            <a:endParaRPr lang="zh-CN" altLang="en-US" sz="1400" dirty="0">
              <a:solidFill>
                <a:srgbClr val="008AC2"/>
              </a:solidFill>
              <a:latin typeface="微软雅黑" pitchFamily="34" charset="-122"/>
              <a:ea typeface="微软雅黑" pitchFamily="34" charset="-122"/>
            </a:endParaRPr>
          </a:p>
        </p:txBody>
      </p:sp>
      <p:sp>
        <p:nvSpPr>
          <p:cNvPr id="9" name="椭圆 8"/>
          <p:cNvSpPr/>
          <p:nvPr/>
        </p:nvSpPr>
        <p:spPr>
          <a:xfrm>
            <a:off x="1794014" y="2357436"/>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754202" y="2515122"/>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643174" y="2643188"/>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529802" y="2319386"/>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362972" y="2513694"/>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754598" y="2320434"/>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538072" y="3357568"/>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289454" y="2637902"/>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199348" y="2689868"/>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443685" y="3882545"/>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567110" y="4026940"/>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527388" y="4122242"/>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445378" y="4195352"/>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500034" y="3573598"/>
            <a:ext cx="1071570" cy="393954"/>
          </a:xfrm>
          <a:prstGeom prst="rect">
            <a:avLst/>
          </a:prstGeom>
          <a:noFill/>
        </p:spPr>
        <p:txBody>
          <a:bodyPr wrap="square" rtlCol="0">
            <a:spAutoFit/>
          </a:bodyPr>
          <a:lstStyle/>
          <a:p>
            <a:pPr>
              <a:lnSpc>
                <a:spcPct val="140000"/>
              </a:lnSpc>
            </a:pPr>
            <a:r>
              <a:rPr lang="zh-CN" altLang="en-US" sz="1400" dirty="0" smtClean="0">
                <a:solidFill>
                  <a:schemeClr val="tx1">
                    <a:lumMod val="75000"/>
                    <a:lumOff val="25000"/>
                  </a:schemeClr>
                </a:solidFill>
                <a:latin typeface="微软雅黑" pitchFamily="34" charset="-122"/>
                <a:ea typeface="微软雅黑" pitchFamily="34" charset="-122"/>
              </a:rPr>
              <a:t>全球员工：</a:t>
            </a:r>
          </a:p>
        </p:txBody>
      </p:sp>
      <p:sp>
        <p:nvSpPr>
          <p:cNvPr id="25" name="TextBox 24"/>
          <p:cNvSpPr txBox="1"/>
          <p:nvPr/>
        </p:nvSpPr>
        <p:spPr>
          <a:xfrm>
            <a:off x="500034" y="3949838"/>
            <a:ext cx="1500198" cy="393954"/>
          </a:xfrm>
          <a:prstGeom prst="rect">
            <a:avLst/>
          </a:prstGeom>
          <a:noFill/>
        </p:spPr>
        <p:txBody>
          <a:bodyPr wrap="square" rtlCol="0">
            <a:spAutoFit/>
          </a:bodyPr>
          <a:lstStyle/>
          <a:p>
            <a:pPr>
              <a:lnSpc>
                <a:spcPct val="140000"/>
              </a:lnSpc>
            </a:pPr>
            <a:r>
              <a:rPr lang="zh-CN" altLang="en-US" sz="1400" dirty="0" smtClean="0">
                <a:solidFill>
                  <a:schemeClr val="tx1">
                    <a:lumMod val="75000"/>
                    <a:lumOff val="25000"/>
                  </a:schemeClr>
                </a:solidFill>
                <a:latin typeface="微软雅黑" pitchFamily="34" charset="-122"/>
                <a:ea typeface="微软雅黑" pitchFamily="34" charset="-122"/>
              </a:rPr>
              <a:t>欧洲</a:t>
            </a:r>
            <a:r>
              <a:rPr lang="en-US" altLang="zh-CN" sz="1400" dirty="0" smtClean="0">
                <a:solidFill>
                  <a:schemeClr val="tx1">
                    <a:lumMod val="75000"/>
                    <a:lumOff val="25000"/>
                  </a:schemeClr>
                </a:solidFill>
                <a:latin typeface="微软雅黑" pitchFamily="34" charset="-122"/>
                <a:ea typeface="微软雅黑" pitchFamily="34" charset="-122"/>
              </a:rPr>
              <a:t>/</a:t>
            </a:r>
            <a:r>
              <a:rPr lang="zh-CN" altLang="en-US" sz="1400" dirty="0" smtClean="0">
                <a:solidFill>
                  <a:schemeClr val="tx1">
                    <a:lumMod val="75000"/>
                    <a:lumOff val="25000"/>
                  </a:schemeClr>
                </a:solidFill>
                <a:latin typeface="微软雅黑" pitchFamily="34" charset="-122"/>
                <a:ea typeface="微软雅黑" pitchFamily="34" charset="-122"/>
              </a:rPr>
              <a:t>中东</a:t>
            </a:r>
            <a:r>
              <a:rPr lang="en-US" altLang="zh-CN" sz="1400" dirty="0" smtClean="0">
                <a:solidFill>
                  <a:schemeClr val="tx1">
                    <a:lumMod val="75000"/>
                    <a:lumOff val="25000"/>
                  </a:schemeClr>
                </a:solidFill>
                <a:latin typeface="微软雅黑" pitchFamily="34" charset="-122"/>
                <a:ea typeface="微软雅黑" pitchFamily="34" charset="-122"/>
              </a:rPr>
              <a:t>/</a:t>
            </a:r>
            <a:r>
              <a:rPr lang="zh-CN" altLang="en-US" sz="1400" dirty="0" smtClean="0">
                <a:solidFill>
                  <a:schemeClr val="tx1">
                    <a:lumMod val="75000"/>
                    <a:lumOff val="25000"/>
                  </a:schemeClr>
                </a:solidFill>
                <a:latin typeface="微软雅黑" pitchFamily="34" charset="-122"/>
                <a:ea typeface="微软雅黑" pitchFamily="34" charset="-122"/>
              </a:rPr>
              <a:t>非洲：</a:t>
            </a:r>
          </a:p>
        </p:txBody>
      </p:sp>
      <p:sp>
        <p:nvSpPr>
          <p:cNvPr id="26" name="TextBox 25"/>
          <p:cNvSpPr txBox="1"/>
          <p:nvPr/>
        </p:nvSpPr>
        <p:spPr>
          <a:xfrm>
            <a:off x="2828913" y="3568136"/>
            <a:ext cx="1071570" cy="393954"/>
          </a:xfrm>
          <a:prstGeom prst="rect">
            <a:avLst/>
          </a:prstGeom>
          <a:noFill/>
        </p:spPr>
        <p:txBody>
          <a:bodyPr wrap="square" rtlCol="0">
            <a:spAutoFit/>
          </a:bodyPr>
          <a:lstStyle/>
          <a:p>
            <a:pPr>
              <a:lnSpc>
                <a:spcPct val="140000"/>
              </a:lnSpc>
            </a:pPr>
            <a:r>
              <a:rPr lang="zh-CN" altLang="en-US" sz="1400" dirty="0" smtClean="0">
                <a:solidFill>
                  <a:schemeClr val="tx1">
                    <a:lumMod val="75000"/>
                    <a:lumOff val="25000"/>
                  </a:schemeClr>
                </a:solidFill>
                <a:latin typeface="微软雅黑" pitchFamily="34" charset="-122"/>
                <a:ea typeface="微软雅黑" pitchFamily="34" charset="-122"/>
              </a:rPr>
              <a:t>亚太地区</a:t>
            </a:r>
          </a:p>
        </p:txBody>
      </p:sp>
      <p:sp>
        <p:nvSpPr>
          <p:cNvPr id="28" name="TextBox 27"/>
          <p:cNvSpPr txBox="1"/>
          <p:nvPr/>
        </p:nvSpPr>
        <p:spPr>
          <a:xfrm>
            <a:off x="1495404" y="3500444"/>
            <a:ext cx="1571636" cy="492443"/>
          </a:xfrm>
          <a:prstGeom prst="rect">
            <a:avLst/>
          </a:prstGeom>
          <a:noFill/>
        </p:spPr>
        <p:txBody>
          <a:bodyPr wrap="square" rtlCol="0">
            <a:spAutoFit/>
          </a:bodyPr>
          <a:lstStyle/>
          <a:p>
            <a:pPr>
              <a:lnSpc>
                <a:spcPct val="130000"/>
              </a:lnSpc>
            </a:pPr>
            <a:r>
              <a:rPr lang="en-US" altLang="zh-CN" sz="2000" dirty="0" smtClean="0">
                <a:solidFill>
                  <a:srgbClr val="008AC2"/>
                </a:solidFill>
                <a:latin typeface="微软雅黑" pitchFamily="34" charset="-122"/>
                <a:ea typeface="微软雅黑" pitchFamily="34" charset="-122"/>
              </a:rPr>
              <a:t>22,500</a:t>
            </a:r>
            <a:endParaRPr lang="zh-CN" altLang="en-US" sz="2000" dirty="0">
              <a:solidFill>
                <a:srgbClr val="008AC2"/>
              </a:solidFill>
              <a:latin typeface="微软雅黑" pitchFamily="34" charset="-122"/>
              <a:ea typeface="微软雅黑" pitchFamily="34" charset="-122"/>
            </a:endParaRPr>
          </a:p>
        </p:txBody>
      </p:sp>
      <p:sp>
        <p:nvSpPr>
          <p:cNvPr id="29" name="TextBox 28"/>
          <p:cNvSpPr txBox="1"/>
          <p:nvPr/>
        </p:nvSpPr>
        <p:spPr>
          <a:xfrm>
            <a:off x="1928794" y="3886209"/>
            <a:ext cx="785818" cy="492443"/>
          </a:xfrm>
          <a:prstGeom prst="rect">
            <a:avLst/>
          </a:prstGeom>
          <a:noFill/>
        </p:spPr>
        <p:txBody>
          <a:bodyPr wrap="square" rtlCol="0">
            <a:spAutoFit/>
          </a:bodyPr>
          <a:lstStyle/>
          <a:p>
            <a:pPr>
              <a:lnSpc>
                <a:spcPct val="130000"/>
              </a:lnSpc>
            </a:pPr>
            <a:r>
              <a:rPr lang="en-US" altLang="zh-CN" sz="2000" dirty="0" smtClean="0">
                <a:solidFill>
                  <a:srgbClr val="008AC2"/>
                </a:solidFill>
                <a:latin typeface="微软雅黑" pitchFamily="34" charset="-122"/>
                <a:ea typeface="微软雅黑" pitchFamily="34" charset="-122"/>
              </a:rPr>
              <a:t>100</a:t>
            </a:r>
            <a:endParaRPr lang="zh-CN" altLang="en-US" sz="2000" dirty="0">
              <a:solidFill>
                <a:srgbClr val="008AC2"/>
              </a:solidFill>
              <a:latin typeface="微软雅黑" pitchFamily="34" charset="-122"/>
              <a:ea typeface="微软雅黑" pitchFamily="34" charset="-122"/>
            </a:endParaRPr>
          </a:p>
        </p:txBody>
      </p:sp>
      <p:sp>
        <p:nvSpPr>
          <p:cNvPr id="30" name="TextBox 29"/>
          <p:cNvSpPr txBox="1"/>
          <p:nvPr/>
        </p:nvSpPr>
        <p:spPr>
          <a:xfrm>
            <a:off x="3714744" y="3506223"/>
            <a:ext cx="947744" cy="492443"/>
          </a:xfrm>
          <a:prstGeom prst="rect">
            <a:avLst/>
          </a:prstGeom>
          <a:noFill/>
        </p:spPr>
        <p:txBody>
          <a:bodyPr wrap="square" rtlCol="0">
            <a:spAutoFit/>
          </a:bodyPr>
          <a:lstStyle/>
          <a:p>
            <a:pPr>
              <a:lnSpc>
                <a:spcPct val="130000"/>
              </a:lnSpc>
            </a:pPr>
            <a:r>
              <a:rPr lang="en-US" altLang="zh-CN" sz="2000" dirty="0" smtClean="0">
                <a:solidFill>
                  <a:srgbClr val="008AC2"/>
                </a:solidFill>
                <a:latin typeface="微软雅黑" pitchFamily="34" charset="-122"/>
                <a:ea typeface="微软雅黑" pitchFamily="34" charset="-122"/>
              </a:rPr>
              <a:t>1,000</a:t>
            </a:r>
            <a:endParaRPr lang="zh-CN" altLang="en-US" sz="2000" dirty="0">
              <a:solidFill>
                <a:srgbClr val="008AC2"/>
              </a:solidFill>
              <a:latin typeface="微软雅黑" pitchFamily="34" charset="-122"/>
              <a:ea typeface="微软雅黑" pitchFamily="34" charset="-122"/>
            </a:endParaRPr>
          </a:p>
        </p:txBody>
      </p:sp>
      <p:sp>
        <p:nvSpPr>
          <p:cNvPr id="32" name="TextBox 31"/>
          <p:cNvSpPr txBox="1"/>
          <p:nvPr/>
        </p:nvSpPr>
        <p:spPr>
          <a:xfrm>
            <a:off x="1552599" y="2088857"/>
            <a:ext cx="627084"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西雅图</a:t>
            </a:r>
          </a:p>
        </p:txBody>
      </p:sp>
      <p:sp>
        <p:nvSpPr>
          <p:cNvPr id="33" name="TextBox 32"/>
          <p:cNvSpPr txBox="1"/>
          <p:nvPr/>
        </p:nvSpPr>
        <p:spPr>
          <a:xfrm>
            <a:off x="1222198" y="2389843"/>
            <a:ext cx="63515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旧金山</a:t>
            </a:r>
          </a:p>
        </p:txBody>
      </p:sp>
      <p:sp>
        <p:nvSpPr>
          <p:cNvPr id="34" name="TextBox 33"/>
          <p:cNvSpPr txBox="1"/>
          <p:nvPr/>
        </p:nvSpPr>
        <p:spPr>
          <a:xfrm>
            <a:off x="2728124" y="2532028"/>
            <a:ext cx="616512"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夏洛特</a:t>
            </a:r>
          </a:p>
        </p:txBody>
      </p:sp>
      <p:sp>
        <p:nvSpPr>
          <p:cNvPr id="36" name="TextBox 35"/>
          <p:cNvSpPr txBox="1"/>
          <p:nvPr/>
        </p:nvSpPr>
        <p:spPr>
          <a:xfrm>
            <a:off x="4797687" y="2243820"/>
            <a:ext cx="724952"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布达佩斯</a:t>
            </a:r>
          </a:p>
        </p:txBody>
      </p:sp>
      <p:sp>
        <p:nvSpPr>
          <p:cNvPr id="37" name="TextBox 36"/>
          <p:cNvSpPr txBox="1"/>
          <p:nvPr/>
        </p:nvSpPr>
        <p:spPr>
          <a:xfrm>
            <a:off x="4484814" y="2049739"/>
            <a:ext cx="616512"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苏黎世</a:t>
            </a:r>
          </a:p>
        </p:txBody>
      </p:sp>
      <p:sp>
        <p:nvSpPr>
          <p:cNvPr id="38" name="TextBox 37"/>
          <p:cNvSpPr txBox="1"/>
          <p:nvPr/>
        </p:nvSpPr>
        <p:spPr>
          <a:xfrm>
            <a:off x="3721172" y="2432665"/>
            <a:ext cx="778820"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巴塞罗那</a:t>
            </a:r>
          </a:p>
        </p:txBody>
      </p:sp>
      <p:sp>
        <p:nvSpPr>
          <p:cNvPr id="39" name="TextBox 38"/>
          <p:cNvSpPr txBox="1"/>
          <p:nvPr/>
        </p:nvSpPr>
        <p:spPr>
          <a:xfrm>
            <a:off x="7326366" y="2510884"/>
            <a:ext cx="114300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东京</a:t>
            </a:r>
          </a:p>
        </p:txBody>
      </p:sp>
      <p:sp>
        <p:nvSpPr>
          <p:cNvPr id="40" name="TextBox 39"/>
          <p:cNvSpPr txBox="1"/>
          <p:nvPr/>
        </p:nvSpPr>
        <p:spPr>
          <a:xfrm>
            <a:off x="7011464" y="2694797"/>
            <a:ext cx="775246"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大阪</a:t>
            </a:r>
          </a:p>
        </p:txBody>
      </p:sp>
      <p:sp>
        <p:nvSpPr>
          <p:cNvPr id="41" name="TextBox 40"/>
          <p:cNvSpPr txBox="1"/>
          <p:nvPr/>
        </p:nvSpPr>
        <p:spPr>
          <a:xfrm>
            <a:off x="6373808" y="3116824"/>
            <a:ext cx="775246"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马来西亚</a:t>
            </a:r>
          </a:p>
        </p:txBody>
      </p:sp>
      <p:sp>
        <p:nvSpPr>
          <p:cNvPr id="42" name="TextBox 41"/>
          <p:cNvSpPr txBox="1"/>
          <p:nvPr/>
        </p:nvSpPr>
        <p:spPr>
          <a:xfrm>
            <a:off x="6019338" y="3279796"/>
            <a:ext cx="775246"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新加坡</a:t>
            </a:r>
          </a:p>
        </p:txBody>
      </p:sp>
      <p:sp>
        <p:nvSpPr>
          <p:cNvPr id="43" name="TextBox 42"/>
          <p:cNvSpPr txBox="1"/>
          <p:nvPr/>
        </p:nvSpPr>
        <p:spPr>
          <a:xfrm>
            <a:off x="5482116" y="3758885"/>
            <a:ext cx="775246"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毛里求斯</a:t>
            </a:r>
          </a:p>
        </p:txBody>
      </p:sp>
      <p:sp>
        <p:nvSpPr>
          <p:cNvPr id="44" name="TextBox 43"/>
          <p:cNvSpPr txBox="1"/>
          <p:nvPr/>
        </p:nvSpPr>
        <p:spPr>
          <a:xfrm>
            <a:off x="7215206" y="3786196"/>
            <a:ext cx="529216"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悉尼</a:t>
            </a:r>
          </a:p>
        </p:txBody>
      </p:sp>
      <p:sp>
        <p:nvSpPr>
          <p:cNvPr id="45" name="TextBox 44"/>
          <p:cNvSpPr txBox="1"/>
          <p:nvPr/>
        </p:nvSpPr>
        <p:spPr>
          <a:xfrm>
            <a:off x="6973344" y="3946769"/>
            <a:ext cx="64822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卧龙岗</a:t>
            </a:r>
          </a:p>
        </p:txBody>
      </p:sp>
      <p:sp>
        <p:nvSpPr>
          <p:cNvPr id="46" name="TextBox 45"/>
          <p:cNvSpPr txBox="1"/>
          <p:nvPr/>
        </p:nvSpPr>
        <p:spPr>
          <a:xfrm>
            <a:off x="6949687" y="4138815"/>
            <a:ext cx="712862"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墨尔本</a:t>
            </a:r>
          </a:p>
        </p:txBody>
      </p:sp>
      <p:sp>
        <p:nvSpPr>
          <p:cNvPr id="48" name="TextBox 47"/>
          <p:cNvSpPr txBox="1"/>
          <p:nvPr/>
        </p:nvSpPr>
        <p:spPr>
          <a:xfrm>
            <a:off x="6154208" y="2517564"/>
            <a:ext cx="775246" cy="307777"/>
          </a:xfrm>
          <a:prstGeom prst="rect">
            <a:avLst/>
          </a:prstGeom>
          <a:noFill/>
        </p:spPr>
        <p:txBody>
          <a:bodyPr wrap="square" rtlCol="0">
            <a:spAutoFit/>
          </a:bodyPr>
          <a:lstStyle/>
          <a:p>
            <a:pPr>
              <a:lnSpc>
                <a:spcPct val="140000"/>
              </a:lnSpc>
            </a:pPr>
            <a:r>
              <a:rPr lang="zh-CN" altLang="en-US" sz="1000" dirty="0" smtClean="0">
                <a:solidFill>
                  <a:schemeClr val="bg1"/>
                </a:solidFill>
                <a:latin typeface="微软雅黑" pitchFamily="34" charset="-122"/>
                <a:ea typeface="微软雅黑" pitchFamily="34" charset="-122"/>
              </a:rPr>
              <a:t>总部</a:t>
            </a:r>
            <a:r>
              <a:rPr lang="en-US" altLang="zh-CN" sz="1000" dirty="0" smtClean="0">
                <a:solidFill>
                  <a:schemeClr val="bg1"/>
                </a:solidFill>
                <a:latin typeface="微软雅黑" pitchFamily="34" charset="-122"/>
                <a:ea typeface="微软雅黑" pitchFamily="34" charset="-122"/>
              </a:rPr>
              <a:t>·</a:t>
            </a:r>
            <a:r>
              <a:rPr lang="zh-CN" altLang="en-US" sz="1000" dirty="0" smtClean="0">
                <a:solidFill>
                  <a:schemeClr val="bg1"/>
                </a:solidFill>
                <a:latin typeface="微软雅黑" pitchFamily="34" charset="-122"/>
                <a:ea typeface="微软雅黑" pitchFamily="34" charset="-122"/>
              </a:rPr>
              <a:t>中国</a:t>
            </a:r>
          </a:p>
        </p:txBody>
      </p:sp>
      <p:cxnSp>
        <p:nvCxnSpPr>
          <p:cNvPr id="50" name="直接连接符 49"/>
          <p:cNvCxnSpPr/>
          <p:nvPr/>
        </p:nvCxnSpPr>
        <p:spPr>
          <a:xfrm>
            <a:off x="582105" y="1714494"/>
            <a:ext cx="500066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6778816" y="3357568"/>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p:cNvSpPr txBox="1"/>
          <p:nvPr/>
        </p:nvSpPr>
        <p:spPr>
          <a:xfrm>
            <a:off x="500034" y="4360561"/>
            <a:ext cx="1357322" cy="393954"/>
          </a:xfrm>
          <a:prstGeom prst="rect">
            <a:avLst/>
          </a:prstGeom>
          <a:noFill/>
        </p:spPr>
        <p:txBody>
          <a:bodyPr wrap="square" rtlCol="0">
            <a:spAutoFit/>
          </a:bodyPr>
          <a:lstStyle/>
          <a:p>
            <a:pPr>
              <a:lnSpc>
                <a:spcPct val="140000"/>
              </a:lnSpc>
            </a:pPr>
            <a:r>
              <a:rPr lang="zh-CN" altLang="en-US" sz="1400" dirty="0" smtClean="0">
                <a:solidFill>
                  <a:schemeClr val="tx1">
                    <a:lumMod val="75000"/>
                    <a:lumOff val="25000"/>
                  </a:schemeClr>
                </a:solidFill>
                <a:latin typeface="微软雅黑" pitchFamily="34" charset="-122"/>
                <a:ea typeface="微软雅黑" pitchFamily="34" charset="-122"/>
              </a:rPr>
              <a:t>大中华区：</a:t>
            </a:r>
          </a:p>
        </p:txBody>
      </p:sp>
      <p:sp>
        <p:nvSpPr>
          <p:cNvPr id="53" name="TextBox 52"/>
          <p:cNvSpPr txBox="1"/>
          <p:nvPr/>
        </p:nvSpPr>
        <p:spPr>
          <a:xfrm>
            <a:off x="1433490" y="4293885"/>
            <a:ext cx="1157296" cy="453457"/>
          </a:xfrm>
          <a:prstGeom prst="rect">
            <a:avLst/>
          </a:prstGeom>
          <a:noFill/>
        </p:spPr>
        <p:txBody>
          <a:bodyPr wrap="square" rtlCol="0">
            <a:spAutoFit/>
          </a:bodyPr>
          <a:lstStyle/>
          <a:p>
            <a:pPr>
              <a:lnSpc>
                <a:spcPct val="130000"/>
              </a:lnSpc>
            </a:pPr>
            <a:r>
              <a:rPr lang="en-US" altLang="zh-CN" sz="2000" dirty="0" smtClean="0">
                <a:solidFill>
                  <a:srgbClr val="008AC2"/>
                </a:solidFill>
                <a:latin typeface="微软雅黑" pitchFamily="34" charset="-122"/>
                <a:ea typeface="微软雅黑" pitchFamily="34" charset="-122"/>
              </a:rPr>
              <a:t>21,000</a:t>
            </a:r>
            <a:endParaRPr lang="zh-CN" altLang="en-US" sz="2000" dirty="0">
              <a:solidFill>
                <a:srgbClr val="008AC2"/>
              </a:solidFill>
              <a:latin typeface="微软雅黑" pitchFamily="34" charset="-122"/>
              <a:ea typeface="微软雅黑" pitchFamily="34" charset="-122"/>
            </a:endParaRPr>
          </a:p>
        </p:txBody>
      </p:sp>
      <p:sp>
        <p:nvSpPr>
          <p:cNvPr id="54" name="TextBox 53"/>
          <p:cNvSpPr txBox="1"/>
          <p:nvPr/>
        </p:nvSpPr>
        <p:spPr>
          <a:xfrm>
            <a:off x="2838438" y="3924310"/>
            <a:ext cx="1357322" cy="361253"/>
          </a:xfrm>
          <a:prstGeom prst="rect">
            <a:avLst/>
          </a:prstGeom>
          <a:noFill/>
        </p:spPr>
        <p:txBody>
          <a:bodyPr wrap="square" rtlCol="0">
            <a:spAutoFit/>
          </a:bodyPr>
          <a:lstStyle/>
          <a:p>
            <a:pPr>
              <a:lnSpc>
                <a:spcPct val="140000"/>
              </a:lnSpc>
            </a:pPr>
            <a:r>
              <a:rPr lang="zh-CN" altLang="en-US" sz="1400" dirty="0" smtClean="0">
                <a:solidFill>
                  <a:schemeClr val="tx1">
                    <a:lumMod val="75000"/>
                    <a:lumOff val="25000"/>
                  </a:schemeClr>
                </a:solidFill>
                <a:latin typeface="微软雅黑" pitchFamily="34" charset="-122"/>
                <a:ea typeface="微软雅黑" pitchFamily="34" charset="-122"/>
              </a:rPr>
              <a:t>美洲：</a:t>
            </a:r>
          </a:p>
        </p:txBody>
      </p:sp>
      <p:sp>
        <p:nvSpPr>
          <p:cNvPr id="55" name="TextBox 54"/>
          <p:cNvSpPr txBox="1"/>
          <p:nvPr/>
        </p:nvSpPr>
        <p:spPr>
          <a:xfrm>
            <a:off x="3500430" y="3857634"/>
            <a:ext cx="1157296" cy="453457"/>
          </a:xfrm>
          <a:prstGeom prst="rect">
            <a:avLst/>
          </a:prstGeom>
          <a:noFill/>
        </p:spPr>
        <p:txBody>
          <a:bodyPr wrap="square" rtlCol="0">
            <a:spAutoFit/>
          </a:bodyPr>
          <a:lstStyle/>
          <a:p>
            <a:pPr>
              <a:lnSpc>
                <a:spcPct val="130000"/>
              </a:lnSpc>
            </a:pPr>
            <a:r>
              <a:rPr lang="en-US" altLang="zh-CN" sz="2000" dirty="0" smtClean="0">
                <a:solidFill>
                  <a:srgbClr val="008AC2"/>
                </a:solidFill>
                <a:latin typeface="微软雅黑" pitchFamily="34" charset="-122"/>
                <a:ea typeface="微软雅黑" pitchFamily="34" charset="-122"/>
              </a:rPr>
              <a:t>400</a:t>
            </a:r>
            <a:endParaRPr lang="zh-CN" altLang="en-US" sz="2000" dirty="0">
              <a:solidFill>
                <a:srgbClr val="008AC2"/>
              </a:solidFill>
              <a:latin typeface="微软雅黑" pitchFamily="34" charset="-122"/>
              <a:ea typeface="微软雅黑" pitchFamily="34" charset="-122"/>
            </a:endParaRPr>
          </a:p>
        </p:txBody>
      </p:sp>
      <p:sp>
        <p:nvSpPr>
          <p:cNvPr id="51" name="椭圆 50"/>
          <p:cNvSpPr/>
          <p:nvPr/>
        </p:nvSpPr>
        <p:spPr>
          <a:xfrm>
            <a:off x="4682202" y="2471786"/>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4579016" y="2513694"/>
            <a:ext cx="724952" cy="265201"/>
          </a:xfrm>
          <a:prstGeom prst="rect">
            <a:avLst/>
          </a:prstGeom>
          <a:noFill/>
        </p:spPr>
        <p:txBody>
          <a:bodyPr wrap="square" rtlCol="0">
            <a:spAutoFit/>
          </a:bodyPr>
          <a:lstStyle/>
          <a:p>
            <a:pPr>
              <a:lnSpc>
                <a:spcPct val="140000"/>
              </a:lnSpc>
            </a:pPr>
            <a:r>
              <a:rPr lang="zh-CN" altLang="en-US" sz="900" dirty="0">
                <a:solidFill>
                  <a:schemeClr val="tx1">
                    <a:lumMod val="75000"/>
                    <a:lumOff val="25000"/>
                  </a:schemeClr>
                </a:solidFill>
                <a:latin typeface="微软雅黑" pitchFamily="34" charset="-122"/>
                <a:ea typeface="微软雅黑" pitchFamily="34" charset="-122"/>
              </a:rPr>
              <a:t>佛罗伦萨</a:t>
            </a:r>
            <a:endParaRPr lang="zh-CN" altLang="en-US" sz="900" dirty="0" smtClean="0">
              <a:solidFill>
                <a:schemeClr val="tx1">
                  <a:lumMod val="75000"/>
                  <a:lumOff val="25000"/>
                </a:schemeClr>
              </a:solidFill>
              <a:latin typeface="微软雅黑" pitchFamily="34" charset="-122"/>
              <a:ea typeface="微软雅黑" pitchFamily="34" charset="-122"/>
            </a:endParaRPr>
          </a:p>
        </p:txBody>
      </p:sp>
      <p:sp>
        <p:nvSpPr>
          <p:cNvPr id="59" name="椭圆 13"/>
          <p:cNvSpPr/>
          <p:nvPr/>
        </p:nvSpPr>
        <p:spPr>
          <a:xfrm>
            <a:off x="6004968" y="3068614"/>
            <a:ext cx="79200" cy="79200"/>
          </a:xfrm>
          <a:prstGeom prst="ellipse">
            <a:avLst/>
          </a:prstGeom>
          <a:solidFill>
            <a:srgbClr val="92D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5429256" y="3071816"/>
            <a:ext cx="775246"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班加罗尔</a:t>
            </a:r>
            <a:endParaRPr lang="en-US" altLang="zh-CN" sz="900" dirty="0" smtClean="0">
              <a:solidFill>
                <a:schemeClr val="tx1">
                  <a:lumMod val="75000"/>
                  <a:lumOff val="25000"/>
                </a:schemeClr>
              </a:solidFill>
              <a:latin typeface="微软雅黑" pitchFamily="34" charset="-122"/>
              <a:ea typeface="微软雅黑" pitchFamily="34" charset="-122"/>
            </a:endParaRPr>
          </a:p>
        </p:txBody>
      </p:sp>
      <p:sp>
        <p:nvSpPr>
          <p:cNvPr id="58" name="椭圆 13"/>
          <p:cNvSpPr/>
          <p:nvPr/>
        </p:nvSpPr>
        <p:spPr>
          <a:xfrm>
            <a:off x="4786314" y="4643452"/>
            <a:ext cx="79200" cy="79200"/>
          </a:xfrm>
          <a:prstGeom prst="ellipse">
            <a:avLst/>
          </a:prstGeom>
          <a:solidFill>
            <a:srgbClr val="92D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4857752" y="4500576"/>
            <a:ext cx="775246"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计划拓展</a:t>
            </a:r>
            <a:endParaRPr lang="en-US" altLang="zh-CN" sz="900" dirty="0" smtClean="0">
              <a:solidFill>
                <a:schemeClr val="tx1">
                  <a:lumMod val="75000"/>
                  <a:lumOff val="2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descr="海辉ppt设计（16：9）5.jpg"/>
          <p:cNvPicPr>
            <a:picLocks noChangeAspect="1"/>
          </p:cNvPicPr>
          <p:nvPr/>
        </p:nvPicPr>
        <p:blipFill>
          <a:blip r:embed="rId2" cstate="print">
            <a:extLst/>
          </a:blip>
          <a:srcRect t="8333" b="8333"/>
          <a:stretch>
            <a:fillRect/>
          </a:stretch>
        </p:blipFill>
        <p:spPr>
          <a:xfrm>
            <a:off x="308590" y="542292"/>
            <a:ext cx="8831349" cy="4143404"/>
          </a:xfrm>
          <a:prstGeom prst="rect">
            <a:avLst/>
          </a:prstGeom>
        </p:spPr>
      </p:pic>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8</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中国分布及灵活的交付能力</a:t>
            </a:r>
          </a:p>
        </p:txBody>
      </p:sp>
      <p:sp>
        <p:nvSpPr>
          <p:cNvPr id="7" name="TextBox 6"/>
          <p:cNvSpPr txBox="1"/>
          <p:nvPr/>
        </p:nvSpPr>
        <p:spPr>
          <a:xfrm>
            <a:off x="488346" y="699542"/>
            <a:ext cx="5298100" cy="905248"/>
          </a:xfrm>
          <a:prstGeom prst="rect">
            <a:avLst/>
          </a:prstGeom>
          <a:noFill/>
        </p:spPr>
        <p:txBody>
          <a:bodyPr wrap="square" rtlCol="0">
            <a:spAutoFit/>
          </a:bodyPr>
          <a:lstStyle/>
          <a:p>
            <a:pPr>
              <a:lnSpc>
                <a:spcPct val="130000"/>
              </a:lnSpc>
            </a:pPr>
            <a:r>
              <a:rPr lang="zh-CN" altLang="en-US" sz="1400" dirty="0" smtClean="0">
                <a:solidFill>
                  <a:srgbClr val="008AC2"/>
                </a:solidFill>
                <a:latin typeface="微软雅黑" pitchFamily="34" charset="-122"/>
                <a:ea typeface="微软雅黑" pitchFamily="34" charset="-122"/>
              </a:rPr>
              <a:t>拥有强大的中国本土交付能力以及国际覆盖的全球交付平台</a:t>
            </a:r>
          </a:p>
          <a:p>
            <a:pPr>
              <a:lnSpc>
                <a:spcPct val="130000"/>
              </a:lnSpc>
            </a:pPr>
            <a:r>
              <a:rPr lang="zh-CN" altLang="en-US" sz="1400" dirty="0" smtClean="0">
                <a:solidFill>
                  <a:srgbClr val="008AC2"/>
                </a:solidFill>
                <a:latin typeface="微软雅黑" pitchFamily="34" charset="-122"/>
                <a:ea typeface="微软雅黑" pitchFamily="34" charset="-122"/>
              </a:rPr>
              <a:t>在中国</a:t>
            </a:r>
            <a:r>
              <a:rPr lang="en-US" altLang="zh-CN" sz="1400" dirty="0" smtClean="0">
                <a:solidFill>
                  <a:srgbClr val="008AC2"/>
                </a:solidFill>
                <a:latin typeface="微软雅黑" pitchFamily="34" charset="-122"/>
                <a:ea typeface="微软雅黑" pitchFamily="34" charset="-122"/>
              </a:rPr>
              <a:t>IT</a:t>
            </a:r>
            <a:r>
              <a:rPr lang="zh-CN" altLang="en-US" sz="1400" dirty="0" smtClean="0">
                <a:solidFill>
                  <a:srgbClr val="008AC2"/>
                </a:solidFill>
                <a:latin typeface="微软雅黑" pitchFamily="34" charset="-122"/>
                <a:ea typeface="微软雅黑" pitchFamily="34" charset="-122"/>
              </a:rPr>
              <a:t>服务公司中，对亚太地区的覆盖居于领先地位</a:t>
            </a:r>
          </a:p>
          <a:p>
            <a:pPr>
              <a:lnSpc>
                <a:spcPct val="130000"/>
              </a:lnSpc>
            </a:pPr>
            <a:r>
              <a:rPr lang="zh-CN" altLang="en-US" sz="1400" dirty="0" smtClean="0">
                <a:solidFill>
                  <a:srgbClr val="008AC2"/>
                </a:solidFill>
                <a:latin typeface="微软雅黑" pitchFamily="34" charset="-122"/>
                <a:ea typeface="微软雅黑" pitchFamily="34" charset="-122"/>
              </a:rPr>
              <a:t>拥有强大的业务基础设施（许可、资质及硬件等）及本地化技能</a:t>
            </a:r>
            <a:endParaRPr lang="zh-CN" altLang="en-US" sz="1400" dirty="0">
              <a:solidFill>
                <a:srgbClr val="008AC2"/>
              </a:solidFill>
              <a:latin typeface="微软雅黑" pitchFamily="34" charset="-122"/>
              <a:ea typeface="微软雅黑" pitchFamily="34" charset="-122"/>
            </a:endParaRPr>
          </a:p>
        </p:txBody>
      </p:sp>
      <p:sp>
        <p:nvSpPr>
          <p:cNvPr id="24" name="TextBox 23"/>
          <p:cNvSpPr txBox="1"/>
          <p:nvPr/>
        </p:nvSpPr>
        <p:spPr>
          <a:xfrm>
            <a:off x="509559" y="2714626"/>
            <a:ext cx="1071570" cy="399725"/>
          </a:xfrm>
          <a:prstGeom prst="rect">
            <a:avLst/>
          </a:prstGeom>
          <a:noFill/>
        </p:spPr>
        <p:txBody>
          <a:bodyPr wrap="square" rtlCol="0">
            <a:spAutoFit/>
          </a:bodyPr>
          <a:lstStyle/>
          <a:p>
            <a:pPr>
              <a:lnSpc>
                <a:spcPct val="140000"/>
              </a:lnSpc>
            </a:pPr>
            <a:r>
              <a:rPr lang="zh-CN" altLang="en-US" sz="1600" dirty="0" smtClean="0">
                <a:solidFill>
                  <a:schemeClr val="tx1">
                    <a:lumMod val="75000"/>
                    <a:lumOff val="25000"/>
                  </a:schemeClr>
                </a:solidFill>
                <a:latin typeface="微软雅黑" pitchFamily="34" charset="-122"/>
                <a:ea typeface="微软雅黑" pitchFamily="34" charset="-122"/>
              </a:rPr>
              <a:t>东   部：</a:t>
            </a:r>
          </a:p>
        </p:txBody>
      </p:sp>
      <p:sp>
        <p:nvSpPr>
          <p:cNvPr id="28" name="TextBox 27"/>
          <p:cNvSpPr txBox="1"/>
          <p:nvPr/>
        </p:nvSpPr>
        <p:spPr>
          <a:xfrm>
            <a:off x="1323952" y="2667000"/>
            <a:ext cx="1571636" cy="572464"/>
          </a:xfrm>
          <a:prstGeom prst="rect">
            <a:avLst/>
          </a:prstGeom>
          <a:noFill/>
        </p:spPr>
        <p:txBody>
          <a:bodyPr wrap="square" rtlCol="0">
            <a:spAutoFit/>
          </a:bodyPr>
          <a:lstStyle/>
          <a:p>
            <a:pPr>
              <a:lnSpc>
                <a:spcPct val="130000"/>
              </a:lnSpc>
            </a:pPr>
            <a:r>
              <a:rPr lang="en-US" altLang="zh-CN" sz="2400" dirty="0" smtClean="0">
                <a:solidFill>
                  <a:srgbClr val="008AC2"/>
                </a:solidFill>
                <a:latin typeface="微软雅黑" pitchFamily="34" charset="-122"/>
                <a:ea typeface="微软雅黑" pitchFamily="34" charset="-122"/>
              </a:rPr>
              <a:t>7,300</a:t>
            </a:r>
            <a:endParaRPr lang="zh-CN" altLang="en-US" sz="2400" dirty="0">
              <a:solidFill>
                <a:srgbClr val="008AC2"/>
              </a:solidFill>
              <a:latin typeface="微软雅黑" pitchFamily="34" charset="-122"/>
              <a:ea typeface="微软雅黑" pitchFamily="34" charset="-122"/>
            </a:endParaRPr>
          </a:p>
        </p:txBody>
      </p:sp>
      <p:cxnSp>
        <p:nvCxnSpPr>
          <p:cNvPr id="49" name="直接连接符 48"/>
          <p:cNvCxnSpPr/>
          <p:nvPr/>
        </p:nvCxnSpPr>
        <p:spPr>
          <a:xfrm>
            <a:off x="582105" y="1714494"/>
            <a:ext cx="500066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90509" y="2071684"/>
            <a:ext cx="1571636" cy="525657"/>
          </a:xfrm>
          <a:prstGeom prst="rect">
            <a:avLst/>
          </a:prstGeom>
          <a:noFill/>
        </p:spPr>
        <p:txBody>
          <a:bodyPr wrap="square" rtlCol="0">
            <a:spAutoFit/>
          </a:bodyPr>
          <a:lstStyle/>
          <a:p>
            <a:pPr>
              <a:lnSpc>
                <a:spcPct val="130000"/>
              </a:lnSpc>
            </a:pPr>
            <a:r>
              <a:rPr lang="zh-CN" altLang="en-US" sz="2400" dirty="0" smtClean="0">
                <a:solidFill>
                  <a:srgbClr val="008AC2"/>
                </a:solidFill>
                <a:latin typeface="微软雅黑" pitchFamily="34" charset="-122"/>
                <a:ea typeface="微软雅黑" pitchFamily="34" charset="-122"/>
              </a:rPr>
              <a:t>大中华区：</a:t>
            </a:r>
            <a:endParaRPr lang="zh-CN" altLang="en-US" sz="2400" dirty="0">
              <a:solidFill>
                <a:srgbClr val="008AC2"/>
              </a:solidFill>
              <a:latin typeface="微软雅黑" pitchFamily="34" charset="-122"/>
              <a:ea typeface="微软雅黑" pitchFamily="34" charset="-122"/>
            </a:endParaRPr>
          </a:p>
        </p:txBody>
      </p:sp>
      <p:sp>
        <p:nvSpPr>
          <p:cNvPr id="51" name="TextBox 50"/>
          <p:cNvSpPr txBox="1"/>
          <p:nvPr/>
        </p:nvSpPr>
        <p:spPr>
          <a:xfrm>
            <a:off x="1885931" y="1957383"/>
            <a:ext cx="1571636" cy="670120"/>
          </a:xfrm>
          <a:prstGeom prst="rect">
            <a:avLst/>
          </a:prstGeom>
          <a:noFill/>
        </p:spPr>
        <p:txBody>
          <a:bodyPr wrap="square" rtlCol="0">
            <a:spAutoFit/>
          </a:bodyPr>
          <a:lstStyle/>
          <a:p>
            <a:pPr>
              <a:lnSpc>
                <a:spcPct val="130000"/>
              </a:lnSpc>
            </a:pPr>
            <a:r>
              <a:rPr lang="en-US" altLang="zh-CN" sz="3200" dirty="0" smtClean="0">
                <a:solidFill>
                  <a:srgbClr val="008AC2"/>
                </a:solidFill>
                <a:latin typeface="微软雅黑" pitchFamily="34" charset="-122"/>
                <a:ea typeface="微软雅黑" pitchFamily="34" charset="-122"/>
              </a:rPr>
              <a:t>21,000</a:t>
            </a:r>
            <a:endParaRPr lang="zh-CN" altLang="en-US" sz="3200" dirty="0">
              <a:solidFill>
                <a:srgbClr val="008AC2"/>
              </a:solidFill>
              <a:latin typeface="微软雅黑" pitchFamily="34" charset="-122"/>
              <a:ea typeface="微软雅黑" pitchFamily="34" charset="-122"/>
            </a:endParaRPr>
          </a:p>
        </p:txBody>
      </p:sp>
      <p:sp>
        <p:nvSpPr>
          <p:cNvPr id="53" name="TextBox 52"/>
          <p:cNvSpPr txBox="1"/>
          <p:nvPr/>
        </p:nvSpPr>
        <p:spPr>
          <a:xfrm>
            <a:off x="500034" y="3093851"/>
            <a:ext cx="1071570" cy="399725"/>
          </a:xfrm>
          <a:prstGeom prst="rect">
            <a:avLst/>
          </a:prstGeom>
          <a:noFill/>
        </p:spPr>
        <p:txBody>
          <a:bodyPr wrap="square" rtlCol="0">
            <a:spAutoFit/>
          </a:bodyPr>
          <a:lstStyle/>
          <a:p>
            <a:pPr>
              <a:lnSpc>
                <a:spcPct val="140000"/>
              </a:lnSpc>
            </a:pPr>
            <a:r>
              <a:rPr lang="zh-CN" altLang="en-US" sz="1600" dirty="0" smtClean="0">
                <a:solidFill>
                  <a:schemeClr val="tx1">
                    <a:lumMod val="75000"/>
                    <a:lumOff val="25000"/>
                  </a:schemeClr>
                </a:solidFill>
                <a:latin typeface="微软雅黑" pitchFamily="34" charset="-122"/>
                <a:ea typeface="微软雅黑" pitchFamily="34" charset="-122"/>
              </a:rPr>
              <a:t>南   部：</a:t>
            </a:r>
          </a:p>
        </p:txBody>
      </p:sp>
      <p:sp>
        <p:nvSpPr>
          <p:cNvPr id="54" name="TextBox 53"/>
          <p:cNvSpPr txBox="1"/>
          <p:nvPr/>
        </p:nvSpPr>
        <p:spPr>
          <a:xfrm>
            <a:off x="1314427" y="3046225"/>
            <a:ext cx="1571636" cy="572464"/>
          </a:xfrm>
          <a:prstGeom prst="rect">
            <a:avLst/>
          </a:prstGeom>
          <a:noFill/>
        </p:spPr>
        <p:txBody>
          <a:bodyPr wrap="square" rtlCol="0">
            <a:spAutoFit/>
          </a:bodyPr>
          <a:lstStyle/>
          <a:p>
            <a:pPr>
              <a:lnSpc>
                <a:spcPct val="130000"/>
              </a:lnSpc>
            </a:pPr>
            <a:r>
              <a:rPr lang="en-US" altLang="zh-CN" sz="2400" dirty="0" smtClean="0">
                <a:solidFill>
                  <a:srgbClr val="008AC2"/>
                </a:solidFill>
                <a:latin typeface="微软雅黑" pitchFamily="34" charset="-122"/>
                <a:ea typeface="微软雅黑" pitchFamily="34" charset="-122"/>
              </a:rPr>
              <a:t>4,000</a:t>
            </a:r>
            <a:endParaRPr lang="zh-CN" altLang="en-US" sz="2400" dirty="0">
              <a:solidFill>
                <a:srgbClr val="008AC2"/>
              </a:solidFill>
              <a:latin typeface="微软雅黑" pitchFamily="34" charset="-122"/>
              <a:ea typeface="微软雅黑" pitchFamily="34" charset="-122"/>
            </a:endParaRPr>
          </a:p>
        </p:txBody>
      </p:sp>
      <p:sp>
        <p:nvSpPr>
          <p:cNvPr id="55" name="TextBox 54"/>
          <p:cNvSpPr txBox="1"/>
          <p:nvPr/>
        </p:nvSpPr>
        <p:spPr>
          <a:xfrm>
            <a:off x="500034" y="3522479"/>
            <a:ext cx="1071570" cy="437043"/>
          </a:xfrm>
          <a:prstGeom prst="rect">
            <a:avLst/>
          </a:prstGeom>
          <a:noFill/>
        </p:spPr>
        <p:txBody>
          <a:bodyPr wrap="square" rtlCol="0">
            <a:spAutoFit/>
          </a:bodyPr>
          <a:lstStyle/>
          <a:p>
            <a:pPr>
              <a:lnSpc>
                <a:spcPct val="140000"/>
              </a:lnSpc>
            </a:pPr>
            <a:r>
              <a:rPr lang="zh-CN" altLang="en-US" sz="1600" smtClean="0">
                <a:solidFill>
                  <a:schemeClr val="tx1">
                    <a:lumMod val="75000"/>
                    <a:lumOff val="25000"/>
                  </a:schemeClr>
                </a:solidFill>
                <a:latin typeface="微软雅黑" pitchFamily="34" charset="-122"/>
                <a:ea typeface="微软雅黑" pitchFamily="34" charset="-122"/>
              </a:rPr>
              <a:t>中西部</a:t>
            </a:r>
            <a:r>
              <a:rPr lang="zh-CN" altLang="en-US" sz="1600" dirty="0" smtClean="0">
                <a:solidFill>
                  <a:schemeClr val="tx1">
                    <a:lumMod val="75000"/>
                    <a:lumOff val="25000"/>
                  </a:schemeClr>
                </a:solidFill>
                <a:latin typeface="微软雅黑" pitchFamily="34" charset="-122"/>
                <a:ea typeface="微软雅黑" pitchFamily="34" charset="-122"/>
              </a:rPr>
              <a:t>：</a:t>
            </a:r>
          </a:p>
        </p:txBody>
      </p:sp>
      <p:sp>
        <p:nvSpPr>
          <p:cNvPr id="56" name="TextBox 55"/>
          <p:cNvSpPr txBox="1"/>
          <p:nvPr/>
        </p:nvSpPr>
        <p:spPr>
          <a:xfrm>
            <a:off x="1314427" y="3474853"/>
            <a:ext cx="1571636" cy="525657"/>
          </a:xfrm>
          <a:prstGeom prst="rect">
            <a:avLst/>
          </a:prstGeom>
          <a:noFill/>
        </p:spPr>
        <p:txBody>
          <a:bodyPr wrap="square" rtlCol="0">
            <a:spAutoFit/>
          </a:bodyPr>
          <a:lstStyle/>
          <a:p>
            <a:pPr>
              <a:lnSpc>
                <a:spcPct val="130000"/>
              </a:lnSpc>
            </a:pPr>
            <a:r>
              <a:rPr lang="en-US" altLang="zh-CN" sz="2400" dirty="0" smtClean="0">
                <a:solidFill>
                  <a:srgbClr val="008AC2"/>
                </a:solidFill>
                <a:latin typeface="微软雅黑" pitchFamily="34" charset="-122"/>
                <a:ea typeface="微软雅黑" pitchFamily="34" charset="-122"/>
              </a:rPr>
              <a:t>1,200</a:t>
            </a:r>
            <a:endParaRPr lang="zh-CN" altLang="en-US" sz="2400" dirty="0">
              <a:solidFill>
                <a:srgbClr val="008AC2"/>
              </a:solidFill>
              <a:latin typeface="微软雅黑" pitchFamily="34" charset="-122"/>
              <a:ea typeface="微软雅黑" pitchFamily="34" charset="-122"/>
            </a:endParaRPr>
          </a:p>
        </p:txBody>
      </p:sp>
      <p:sp>
        <p:nvSpPr>
          <p:cNvPr id="57" name="TextBox 56"/>
          <p:cNvSpPr txBox="1"/>
          <p:nvPr/>
        </p:nvSpPr>
        <p:spPr>
          <a:xfrm>
            <a:off x="500034" y="3893956"/>
            <a:ext cx="1071570" cy="399725"/>
          </a:xfrm>
          <a:prstGeom prst="rect">
            <a:avLst/>
          </a:prstGeom>
          <a:noFill/>
        </p:spPr>
        <p:txBody>
          <a:bodyPr wrap="square" rtlCol="0">
            <a:spAutoFit/>
          </a:bodyPr>
          <a:lstStyle/>
          <a:p>
            <a:pPr>
              <a:lnSpc>
                <a:spcPct val="140000"/>
              </a:lnSpc>
            </a:pPr>
            <a:r>
              <a:rPr lang="zh-CN" altLang="en-US" sz="1600" dirty="0" smtClean="0">
                <a:solidFill>
                  <a:schemeClr val="tx1">
                    <a:lumMod val="75000"/>
                    <a:lumOff val="25000"/>
                  </a:schemeClr>
                </a:solidFill>
                <a:latin typeface="微软雅黑" pitchFamily="34" charset="-122"/>
                <a:ea typeface="微软雅黑" pitchFamily="34" charset="-122"/>
              </a:rPr>
              <a:t>北   部：</a:t>
            </a:r>
          </a:p>
        </p:txBody>
      </p:sp>
      <p:sp>
        <p:nvSpPr>
          <p:cNvPr id="58" name="TextBox 57"/>
          <p:cNvSpPr txBox="1"/>
          <p:nvPr/>
        </p:nvSpPr>
        <p:spPr>
          <a:xfrm>
            <a:off x="1314427" y="3846330"/>
            <a:ext cx="1571636" cy="572464"/>
          </a:xfrm>
          <a:prstGeom prst="rect">
            <a:avLst/>
          </a:prstGeom>
          <a:noFill/>
        </p:spPr>
        <p:txBody>
          <a:bodyPr wrap="square" rtlCol="0">
            <a:spAutoFit/>
          </a:bodyPr>
          <a:lstStyle/>
          <a:p>
            <a:pPr>
              <a:lnSpc>
                <a:spcPct val="130000"/>
              </a:lnSpc>
            </a:pPr>
            <a:r>
              <a:rPr lang="en-US" altLang="zh-CN" sz="2400" dirty="0" smtClean="0">
                <a:solidFill>
                  <a:srgbClr val="008AC2"/>
                </a:solidFill>
                <a:latin typeface="微软雅黑" pitchFamily="34" charset="-122"/>
                <a:ea typeface="微软雅黑" pitchFamily="34" charset="-122"/>
              </a:rPr>
              <a:t>8,500</a:t>
            </a:r>
            <a:endParaRPr lang="zh-CN" altLang="en-US" sz="2400" dirty="0">
              <a:solidFill>
                <a:srgbClr val="008AC2"/>
              </a:solidFill>
              <a:latin typeface="微软雅黑" pitchFamily="34" charset="-122"/>
              <a:ea typeface="微软雅黑" pitchFamily="34" charset="-122"/>
            </a:endParaRPr>
          </a:p>
        </p:txBody>
      </p:sp>
      <p:sp>
        <p:nvSpPr>
          <p:cNvPr id="60" name="椭圆 59"/>
          <p:cNvSpPr/>
          <p:nvPr/>
        </p:nvSpPr>
        <p:spPr>
          <a:xfrm>
            <a:off x="7340830" y="3837952"/>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7068564" y="3857154"/>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台湾</a:t>
            </a:r>
          </a:p>
        </p:txBody>
      </p:sp>
      <p:sp>
        <p:nvSpPr>
          <p:cNvPr id="62" name="椭圆 61"/>
          <p:cNvSpPr/>
          <p:nvPr/>
        </p:nvSpPr>
        <p:spPr>
          <a:xfrm>
            <a:off x="6726428" y="4041786"/>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62"/>
          <p:cNvSpPr txBox="1"/>
          <p:nvPr/>
        </p:nvSpPr>
        <p:spPr>
          <a:xfrm>
            <a:off x="6720922" y="4040702"/>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深圳</a:t>
            </a:r>
          </a:p>
        </p:txBody>
      </p:sp>
      <p:sp>
        <p:nvSpPr>
          <p:cNvPr id="64" name="椭圆 63"/>
          <p:cNvSpPr/>
          <p:nvPr/>
        </p:nvSpPr>
        <p:spPr>
          <a:xfrm>
            <a:off x="6642010" y="4092586"/>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6574550" y="3989118"/>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459726" y="3964240"/>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66"/>
          <p:cNvSpPr txBox="1"/>
          <p:nvPr/>
        </p:nvSpPr>
        <p:spPr>
          <a:xfrm>
            <a:off x="6572264" y="3786196"/>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东莞</a:t>
            </a:r>
          </a:p>
        </p:txBody>
      </p:sp>
      <p:sp>
        <p:nvSpPr>
          <p:cNvPr id="68" name="TextBox 67"/>
          <p:cNvSpPr txBox="1"/>
          <p:nvPr/>
        </p:nvSpPr>
        <p:spPr>
          <a:xfrm>
            <a:off x="6296560" y="4021708"/>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香港</a:t>
            </a:r>
          </a:p>
        </p:txBody>
      </p:sp>
      <p:sp>
        <p:nvSpPr>
          <p:cNvPr id="69" name="TextBox 68"/>
          <p:cNvSpPr txBox="1"/>
          <p:nvPr/>
        </p:nvSpPr>
        <p:spPr>
          <a:xfrm>
            <a:off x="6225122" y="3729830"/>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广州</a:t>
            </a:r>
          </a:p>
        </p:txBody>
      </p:sp>
      <p:sp>
        <p:nvSpPr>
          <p:cNvPr id="70" name="椭圆 69"/>
          <p:cNvSpPr/>
          <p:nvPr/>
        </p:nvSpPr>
        <p:spPr>
          <a:xfrm>
            <a:off x="7041084" y="3800166"/>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6871986" y="3571402"/>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厦门</a:t>
            </a:r>
          </a:p>
        </p:txBody>
      </p:sp>
      <p:sp>
        <p:nvSpPr>
          <p:cNvPr id="72" name="椭圆 71"/>
          <p:cNvSpPr/>
          <p:nvPr/>
        </p:nvSpPr>
        <p:spPr>
          <a:xfrm>
            <a:off x="6220098" y="3468096"/>
            <a:ext cx="1285884" cy="1285884"/>
          </a:xfrm>
          <a:prstGeom prst="ellipse">
            <a:avLst/>
          </a:prstGeom>
          <a:noFill/>
          <a:ln w="19050" cmpd="sng">
            <a:solidFill>
              <a:srgbClr val="008AC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72"/>
          <p:cNvSpPr txBox="1"/>
          <p:nvPr/>
        </p:nvSpPr>
        <p:spPr>
          <a:xfrm>
            <a:off x="6668408" y="4366682"/>
            <a:ext cx="474188" cy="297517"/>
          </a:xfrm>
          <a:prstGeom prst="rect">
            <a:avLst/>
          </a:prstGeom>
          <a:noFill/>
        </p:spPr>
        <p:txBody>
          <a:bodyPr wrap="square" rtlCol="0">
            <a:spAutoFit/>
          </a:bodyPr>
          <a:lstStyle/>
          <a:p>
            <a:pPr>
              <a:lnSpc>
                <a:spcPct val="140000"/>
              </a:lnSpc>
            </a:pPr>
            <a:r>
              <a:rPr lang="zh-CN" altLang="en-US" sz="1000" b="1" dirty="0" smtClean="0">
                <a:solidFill>
                  <a:srgbClr val="008AC2"/>
                </a:solidFill>
                <a:latin typeface="微软雅黑" pitchFamily="34" charset="-122"/>
                <a:ea typeface="微软雅黑" pitchFamily="34" charset="-122"/>
              </a:rPr>
              <a:t>南部</a:t>
            </a:r>
          </a:p>
        </p:txBody>
      </p:sp>
      <p:sp>
        <p:nvSpPr>
          <p:cNvPr id="74" name="椭圆 73"/>
          <p:cNvSpPr/>
          <p:nvPr/>
        </p:nvSpPr>
        <p:spPr>
          <a:xfrm>
            <a:off x="7118648" y="3230948"/>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74"/>
          <p:cNvSpPr txBox="1"/>
          <p:nvPr/>
        </p:nvSpPr>
        <p:spPr>
          <a:xfrm>
            <a:off x="7149894" y="3117032"/>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杭州</a:t>
            </a:r>
          </a:p>
        </p:txBody>
      </p:sp>
      <p:sp>
        <p:nvSpPr>
          <p:cNvPr id="76" name="椭圆 75"/>
          <p:cNvSpPr/>
          <p:nvPr/>
        </p:nvSpPr>
        <p:spPr>
          <a:xfrm>
            <a:off x="7255976" y="3071816"/>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7132618" y="3030522"/>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7019886" y="2980282"/>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6539916" y="3191858"/>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6418238" y="3429006"/>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6000760" y="2857502"/>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5572132" y="3179524"/>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p:cNvSpPr txBox="1"/>
          <p:nvPr/>
        </p:nvSpPr>
        <p:spPr>
          <a:xfrm>
            <a:off x="7286644" y="2959706"/>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上海</a:t>
            </a:r>
          </a:p>
        </p:txBody>
      </p:sp>
      <p:sp>
        <p:nvSpPr>
          <p:cNvPr id="84" name="TextBox 83"/>
          <p:cNvSpPr txBox="1"/>
          <p:nvPr/>
        </p:nvSpPr>
        <p:spPr>
          <a:xfrm>
            <a:off x="7111420" y="2801136"/>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无锡</a:t>
            </a:r>
          </a:p>
        </p:txBody>
      </p:sp>
      <p:sp>
        <p:nvSpPr>
          <p:cNvPr id="85" name="TextBox 84"/>
          <p:cNvSpPr txBox="1"/>
          <p:nvPr/>
        </p:nvSpPr>
        <p:spPr>
          <a:xfrm>
            <a:off x="6746042" y="2980282"/>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南京</a:t>
            </a:r>
          </a:p>
        </p:txBody>
      </p:sp>
      <p:sp>
        <p:nvSpPr>
          <p:cNvPr id="86" name="椭圆 85"/>
          <p:cNvSpPr/>
          <p:nvPr/>
        </p:nvSpPr>
        <p:spPr>
          <a:xfrm>
            <a:off x="6766482" y="2561702"/>
            <a:ext cx="928694" cy="928694"/>
          </a:xfrm>
          <a:prstGeom prst="ellipse">
            <a:avLst/>
          </a:prstGeom>
          <a:noFill/>
          <a:ln w="19050" cmpd="sng">
            <a:solidFill>
              <a:srgbClr val="008AC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7010940" y="2584142"/>
            <a:ext cx="474188" cy="297517"/>
          </a:xfrm>
          <a:prstGeom prst="rect">
            <a:avLst/>
          </a:prstGeom>
          <a:noFill/>
        </p:spPr>
        <p:txBody>
          <a:bodyPr wrap="square" rtlCol="0">
            <a:spAutoFit/>
          </a:bodyPr>
          <a:lstStyle/>
          <a:p>
            <a:pPr>
              <a:lnSpc>
                <a:spcPct val="140000"/>
              </a:lnSpc>
            </a:pPr>
            <a:r>
              <a:rPr lang="zh-CN" altLang="en-US" sz="1000" b="1" dirty="0" smtClean="0">
                <a:solidFill>
                  <a:srgbClr val="008AC2"/>
                </a:solidFill>
                <a:latin typeface="微软雅黑" pitchFamily="34" charset="-122"/>
                <a:ea typeface="微软雅黑" pitchFamily="34" charset="-122"/>
              </a:rPr>
              <a:t>东部</a:t>
            </a:r>
          </a:p>
        </p:txBody>
      </p:sp>
      <p:sp>
        <p:nvSpPr>
          <p:cNvPr id="88" name="椭圆 87"/>
          <p:cNvSpPr/>
          <p:nvPr/>
        </p:nvSpPr>
        <p:spPr>
          <a:xfrm>
            <a:off x="5466142" y="2428874"/>
            <a:ext cx="1251818" cy="1251818"/>
          </a:xfrm>
          <a:prstGeom prst="ellipse">
            <a:avLst/>
          </a:prstGeom>
          <a:noFill/>
          <a:ln w="19050" cmpd="sng">
            <a:solidFill>
              <a:srgbClr val="008AC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TextBox 88"/>
          <p:cNvSpPr txBox="1"/>
          <p:nvPr/>
        </p:nvSpPr>
        <p:spPr>
          <a:xfrm>
            <a:off x="5786446" y="2489162"/>
            <a:ext cx="571504" cy="307777"/>
          </a:xfrm>
          <a:prstGeom prst="rect">
            <a:avLst/>
          </a:prstGeom>
          <a:noFill/>
        </p:spPr>
        <p:txBody>
          <a:bodyPr wrap="square" rtlCol="0">
            <a:spAutoFit/>
          </a:bodyPr>
          <a:lstStyle/>
          <a:p>
            <a:pPr>
              <a:lnSpc>
                <a:spcPct val="140000"/>
              </a:lnSpc>
            </a:pPr>
            <a:r>
              <a:rPr lang="zh-CN" altLang="en-US" sz="1000" b="1" dirty="0" smtClean="0">
                <a:solidFill>
                  <a:srgbClr val="008AC2"/>
                </a:solidFill>
                <a:latin typeface="微软雅黑" pitchFamily="34" charset="-122"/>
                <a:ea typeface="微软雅黑" pitchFamily="34" charset="-122"/>
              </a:rPr>
              <a:t>中西部</a:t>
            </a:r>
          </a:p>
        </p:txBody>
      </p:sp>
      <p:sp>
        <p:nvSpPr>
          <p:cNvPr id="90" name="TextBox 89"/>
          <p:cNvSpPr txBox="1"/>
          <p:nvPr/>
        </p:nvSpPr>
        <p:spPr>
          <a:xfrm>
            <a:off x="6035928" y="2749794"/>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西安</a:t>
            </a:r>
          </a:p>
        </p:txBody>
      </p:sp>
      <p:sp>
        <p:nvSpPr>
          <p:cNvPr id="91" name="TextBox 90"/>
          <p:cNvSpPr txBox="1"/>
          <p:nvPr/>
        </p:nvSpPr>
        <p:spPr>
          <a:xfrm>
            <a:off x="6178804" y="3061288"/>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武汉</a:t>
            </a:r>
          </a:p>
        </p:txBody>
      </p:sp>
      <p:sp>
        <p:nvSpPr>
          <p:cNvPr id="92" name="TextBox 91"/>
          <p:cNvSpPr txBox="1"/>
          <p:nvPr/>
        </p:nvSpPr>
        <p:spPr>
          <a:xfrm>
            <a:off x="6036686" y="3300722"/>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长沙</a:t>
            </a:r>
          </a:p>
        </p:txBody>
      </p:sp>
      <p:sp>
        <p:nvSpPr>
          <p:cNvPr id="93" name="TextBox 92"/>
          <p:cNvSpPr txBox="1"/>
          <p:nvPr/>
        </p:nvSpPr>
        <p:spPr>
          <a:xfrm>
            <a:off x="5618450" y="3066792"/>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成都</a:t>
            </a:r>
          </a:p>
        </p:txBody>
      </p:sp>
      <p:sp>
        <p:nvSpPr>
          <p:cNvPr id="95" name="TextBox 94"/>
          <p:cNvSpPr txBox="1"/>
          <p:nvPr/>
        </p:nvSpPr>
        <p:spPr>
          <a:xfrm>
            <a:off x="6674604" y="2061156"/>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北京</a:t>
            </a:r>
          </a:p>
        </p:txBody>
      </p:sp>
      <p:sp>
        <p:nvSpPr>
          <p:cNvPr id="96" name="椭圆 95"/>
          <p:cNvSpPr/>
          <p:nvPr/>
        </p:nvSpPr>
        <p:spPr>
          <a:xfrm>
            <a:off x="7165544" y="2106328"/>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6658774" y="2106852"/>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98"/>
          <p:cNvSpPr txBox="1"/>
          <p:nvPr/>
        </p:nvSpPr>
        <p:spPr>
          <a:xfrm>
            <a:off x="7195688" y="1999766"/>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大连</a:t>
            </a:r>
          </a:p>
        </p:txBody>
      </p:sp>
      <p:sp>
        <p:nvSpPr>
          <p:cNvPr id="100" name="椭圆 99"/>
          <p:cNvSpPr/>
          <p:nvPr/>
        </p:nvSpPr>
        <p:spPr>
          <a:xfrm>
            <a:off x="6557192" y="1453862"/>
            <a:ext cx="1071570" cy="1071570"/>
          </a:xfrm>
          <a:prstGeom prst="ellipse">
            <a:avLst/>
          </a:prstGeom>
          <a:noFill/>
          <a:ln w="19050" cmpd="sng">
            <a:solidFill>
              <a:srgbClr val="008AC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TextBox 100"/>
          <p:cNvSpPr txBox="1"/>
          <p:nvPr/>
        </p:nvSpPr>
        <p:spPr>
          <a:xfrm>
            <a:off x="6874846" y="1500180"/>
            <a:ext cx="474188" cy="297517"/>
          </a:xfrm>
          <a:prstGeom prst="rect">
            <a:avLst/>
          </a:prstGeom>
          <a:noFill/>
        </p:spPr>
        <p:txBody>
          <a:bodyPr wrap="square" rtlCol="0">
            <a:spAutoFit/>
          </a:bodyPr>
          <a:lstStyle/>
          <a:p>
            <a:pPr>
              <a:lnSpc>
                <a:spcPct val="140000"/>
              </a:lnSpc>
            </a:pPr>
            <a:r>
              <a:rPr lang="zh-CN" altLang="en-US" sz="1000" b="1" dirty="0" smtClean="0">
                <a:solidFill>
                  <a:srgbClr val="008AC2"/>
                </a:solidFill>
                <a:latin typeface="微软雅黑" pitchFamily="34" charset="-122"/>
                <a:ea typeface="微软雅黑" pitchFamily="34" charset="-122"/>
              </a:rPr>
              <a:t>北部</a:t>
            </a:r>
          </a:p>
        </p:txBody>
      </p:sp>
      <p:sp>
        <p:nvSpPr>
          <p:cNvPr id="103" name="TextBox 102"/>
          <p:cNvSpPr txBox="1"/>
          <p:nvPr/>
        </p:nvSpPr>
        <p:spPr>
          <a:xfrm>
            <a:off x="7164288" y="2211710"/>
            <a:ext cx="474188" cy="265201"/>
          </a:xfrm>
          <a:prstGeom prst="rect">
            <a:avLst/>
          </a:prstGeom>
          <a:noFill/>
        </p:spPr>
        <p:txBody>
          <a:bodyPr wrap="square" rtlCol="0">
            <a:spAutoFit/>
          </a:bodyPr>
          <a:lstStyle/>
          <a:p>
            <a:pPr>
              <a:lnSpc>
                <a:spcPct val="140000"/>
              </a:lnSpc>
            </a:pPr>
            <a:r>
              <a:rPr lang="zh-CN" altLang="en-US" sz="900" dirty="0" smtClean="0">
                <a:solidFill>
                  <a:schemeClr val="tx1">
                    <a:lumMod val="75000"/>
                    <a:lumOff val="25000"/>
                  </a:schemeClr>
                </a:solidFill>
                <a:latin typeface="微软雅黑" pitchFamily="34" charset="-122"/>
                <a:ea typeface="微软雅黑" pitchFamily="34" charset="-122"/>
              </a:rPr>
              <a:t>青岛</a:t>
            </a:r>
          </a:p>
        </p:txBody>
      </p:sp>
      <p:sp>
        <p:nvSpPr>
          <p:cNvPr id="104" name="椭圆 103"/>
          <p:cNvSpPr/>
          <p:nvPr/>
        </p:nvSpPr>
        <p:spPr>
          <a:xfrm>
            <a:off x="7164288" y="2355726"/>
            <a:ext cx="79200" cy="79200"/>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 </a:t>
            </a:r>
            <a:r>
              <a:rPr lang="en-US" altLang="zh-CN" dirty="0" err="1" smtClean="0"/>
              <a:t>Pactera</a:t>
            </a:r>
            <a:r>
              <a:rPr lang="en-US" altLang="zh-CN" dirty="0" smtClean="0"/>
              <a:t>. Confidential. All Rights Reserved. </a:t>
            </a:r>
            <a:endParaRPr lang="zh-CN" altLang="en-US" dirty="0"/>
          </a:p>
        </p:txBody>
      </p:sp>
      <p:sp>
        <p:nvSpPr>
          <p:cNvPr id="5" name="灯片编号占位符 4"/>
          <p:cNvSpPr>
            <a:spLocks noGrp="1"/>
          </p:cNvSpPr>
          <p:nvPr>
            <p:ph type="sldNum" sz="quarter" idx="12"/>
          </p:nvPr>
        </p:nvSpPr>
        <p:spPr/>
        <p:txBody>
          <a:bodyPr/>
          <a:lstStyle/>
          <a:p>
            <a:fld id="{8810F394-C716-49D3-8450-D4BAA85FC0FF}" type="slidenum">
              <a:rPr lang="zh-CN" altLang="en-US" smtClean="0"/>
              <a:pPr/>
              <a:t>9</a:t>
            </a:fld>
            <a:endParaRPr lang="zh-CN" altLang="en-US" dirty="0"/>
          </a:p>
        </p:txBody>
      </p:sp>
      <p:sp>
        <p:nvSpPr>
          <p:cNvPr id="6" name="标题 1"/>
          <p:cNvSpPr>
            <a:spLocks noGrp="1"/>
          </p:cNvSpPr>
          <p:nvPr>
            <p:ph type="title"/>
          </p:nvPr>
        </p:nvSpPr>
        <p:spPr>
          <a:xfrm>
            <a:off x="548582" y="141480"/>
            <a:ext cx="8229600" cy="324036"/>
          </a:xfrm>
        </p:spPr>
        <p:txBody>
          <a:bodyPr/>
          <a:lstStyle/>
          <a:p>
            <a:r>
              <a:rPr lang="zh-CN" altLang="en-US" sz="2000" b="1" dirty="0" smtClean="0">
                <a:solidFill>
                  <a:schemeClr val="tx1">
                    <a:lumMod val="75000"/>
                    <a:lumOff val="25000"/>
                  </a:schemeClr>
                </a:solidFill>
              </a:rPr>
              <a:t>“适岸”交付模式保证了高客户保有率</a:t>
            </a:r>
          </a:p>
        </p:txBody>
      </p:sp>
      <p:sp>
        <p:nvSpPr>
          <p:cNvPr id="7" name="TextBox 6"/>
          <p:cNvSpPr txBox="1"/>
          <p:nvPr/>
        </p:nvSpPr>
        <p:spPr>
          <a:xfrm>
            <a:off x="488346" y="699542"/>
            <a:ext cx="6512546" cy="932563"/>
          </a:xfrm>
          <a:prstGeom prst="rect">
            <a:avLst/>
          </a:prstGeom>
          <a:noFill/>
        </p:spPr>
        <p:txBody>
          <a:bodyPr wrap="square" rtlCol="0">
            <a:spAutoFit/>
          </a:bodyPr>
          <a:lstStyle/>
          <a:p>
            <a:pPr>
              <a:lnSpc>
                <a:spcPct val="130000"/>
              </a:lnSpc>
            </a:pPr>
            <a:r>
              <a:rPr lang="zh-CN" altLang="en-US" sz="1400" dirty="0" smtClean="0">
                <a:solidFill>
                  <a:srgbClr val="008AC2"/>
                </a:solidFill>
                <a:latin typeface="微软雅黑" pitchFamily="34" charset="-122"/>
                <a:ea typeface="微软雅黑" pitchFamily="34" charset="-122"/>
              </a:rPr>
              <a:t>每一个文思海辉卓越中心均对服务组合进行优化，以确保高质量、低成本、高效率的交付服务。凭借统一规范的项目管理方法论及贴近客户的本地优势，文思海辉的“适岸”解决方案可帮助世界级的公司应对最复杂的商业环境。</a:t>
            </a:r>
          </a:p>
        </p:txBody>
      </p:sp>
      <p:grpSp>
        <p:nvGrpSpPr>
          <p:cNvPr id="132" name="组合 131"/>
          <p:cNvGrpSpPr/>
          <p:nvPr/>
        </p:nvGrpSpPr>
        <p:grpSpPr>
          <a:xfrm>
            <a:off x="2127382" y="1785932"/>
            <a:ext cx="1482652" cy="1350181"/>
            <a:chOff x="2127382" y="1840540"/>
            <a:chExt cx="1482652" cy="1350181"/>
          </a:xfrm>
        </p:grpSpPr>
        <p:grpSp>
          <p:nvGrpSpPr>
            <p:cNvPr id="115" name="组合 114"/>
            <p:cNvGrpSpPr/>
            <p:nvPr/>
          </p:nvGrpSpPr>
          <p:grpSpPr>
            <a:xfrm>
              <a:off x="2128478" y="1840540"/>
              <a:ext cx="1476000" cy="1350181"/>
              <a:chOff x="3738566" y="1835933"/>
              <a:chExt cx="1476000" cy="1350181"/>
            </a:xfrm>
          </p:grpSpPr>
          <p:sp>
            <p:nvSpPr>
              <p:cNvPr id="111" name="矩形 110"/>
              <p:cNvSpPr/>
              <p:nvPr/>
            </p:nvSpPr>
            <p:spPr>
              <a:xfrm>
                <a:off x="3738566" y="1857370"/>
                <a:ext cx="1476000" cy="1328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14" name="组合 113"/>
              <p:cNvGrpSpPr/>
              <p:nvPr/>
            </p:nvGrpSpPr>
            <p:grpSpPr>
              <a:xfrm>
                <a:off x="3738566" y="1835933"/>
                <a:ext cx="1476000" cy="416724"/>
                <a:chOff x="3500430" y="1476365"/>
                <a:chExt cx="1476000" cy="416724"/>
              </a:xfrm>
            </p:grpSpPr>
            <p:sp>
              <p:nvSpPr>
                <p:cNvPr id="112" name="矩形 111"/>
                <p:cNvSpPr/>
                <p:nvPr/>
              </p:nvSpPr>
              <p:spPr>
                <a:xfrm>
                  <a:off x="3500430" y="1476365"/>
                  <a:ext cx="1476000" cy="309600"/>
                </a:xfrm>
                <a:prstGeom prst="rect">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1997</a:t>
                  </a:r>
                  <a:endParaRPr lang="zh-CN" altLang="en-US" sz="1400" dirty="0"/>
                </a:p>
              </p:txBody>
            </p:sp>
            <p:sp>
              <p:nvSpPr>
                <p:cNvPr id="113" name="等腰三角形 112"/>
                <p:cNvSpPr/>
                <p:nvPr/>
              </p:nvSpPr>
              <p:spPr>
                <a:xfrm rot="10800000">
                  <a:off x="4581526" y="1785932"/>
                  <a:ext cx="214314" cy="107157"/>
                </a:xfrm>
                <a:prstGeom prst="triangle">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2" name="Picture 2" descr="http://www5.pcmag.com/media/images/355088-new-microsoft-logo.jpg?thumb=y"/>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30"/>
            <a:stretch/>
          </p:blipFill>
          <p:spPr bwMode="auto">
            <a:xfrm>
              <a:off x="2237408" y="2314048"/>
              <a:ext cx="756000" cy="16531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2127382" y="2713134"/>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中国</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17" name="TextBox 116"/>
            <p:cNvSpPr txBox="1"/>
            <p:nvPr/>
          </p:nvSpPr>
          <p:spPr>
            <a:xfrm>
              <a:off x="3143240"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美国</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131" name="直接连接符 130"/>
            <p:cNvCxnSpPr/>
            <p:nvPr/>
          </p:nvCxnSpPr>
          <p:spPr>
            <a:xfrm rot="5400000" flipH="1" flipV="1">
              <a:off x="2863098" y="2496258"/>
              <a:ext cx="1588" cy="105268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8" name="椭圆 117"/>
            <p:cNvSpPr/>
            <p:nvPr/>
          </p:nvSpPr>
          <p:spPr>
            <a:xfrm>
              <a:off x="2269154"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3377842"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9" name="组合 218"/>
          <p:cNvGrpSpPr/>
          <p:nvPr/>
        </p:nvGrpSpPr>
        <p:grpSpPr>
          <a:xfrm>
            <a:off x="3743650" y="1785932"/>
            <a:ext cx="1482652" cy="1350181"/>
            <a:chOff x="5286380" y="1840540"/>
            <a:chExt cx="1482652" cy="1350181"/>
          </a:xfrm>
        </p:grpSpPr>
        <p:grpSp>
          <p:nvGrpSpPr>
            <p:cNvPr id="133" name="组合 132"/>
            <p:cNvGrpSpPr/>
            <p:nvPr/>
          </p:nvGrpSpPr>
          <p:grpSpPr>
            <a:xfrm>
              <a:off x="5286380" y="1840540"/>
              <a:ext cx="1482652" cy="1350181"/>
              <a:chOff x="2127382" y="1840540"/>
              <a:chExt cx="1482652" cy="1350181"/>
            </a:xfrm>
          </p:grpSpPr>
          <p:grpSp>
            <p:nvGrpSpPr>
              <p:cNvPr id="134" name="组合 114"/>
              <p:cNvGrpSpPr/>
              <p:nvPr/>
            </p:nvGrpSpPr>
            <p:grpSpPr>
              <a:xfrm>
                <a:off x="2128478" y="1840540"/>
                <a:ext cx="1476000" cy="1350181"/>
                <a:chOff x="3738566" y="1835933"/>
                <a:chExt cx="1476000" cy="1350181"/>
              </a:xfrm>
            </p:grpSpPr>
            <p:sp>
              <p:nvSpPr>
                <p:cNvPr id="141" name="矩形 140"/>
                <p:cNvSpPr/>
                <p:nvPr/>
              </p:nvSpPr>
              <p:spPr>
                <a:xfrm>
                  <a:off x="3738566" y="1857370"/>
                  <a:ext cx="1476000" cy="1328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组合 113"/>
                <p:cNvGrpSpPr/>
                <p:nvPr/>
              </p:nvGrpSpPr>
              <p:grpSpPr>
                <a:xfrm>
                  <a:off x="3738566" y="1835933"/>
                  <a:ext cx="1476000" cy="416724"/>
                  <a:chOff x="3500430" y="1476365"/>
                  <a:chExt cx="1476000" cy="416724"/>
                </a:xfrm>
              </p:grpSpPr>
              <p:sp>
                <p:nvSpPr>
                  <p:cNvPr id="143" name="矩形 142"/>
                  <p:cNvSpPr/>
                  <p:nvPr/>
                </p:nvSpPr>
                <p:spPr>
                  <a:xfrm>
                    <a:off x="3500430" y="1476365"/>
                    <a:ext cx="1476000" cy="309600"/>
                  </a:xfrm>
                  <a:prstGeom prst="rect">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2000</a:t>
                    </a:r>
                    <a:endParaRPr lang="zh-CN" altLang="en-US" sz="1400" dirty="0"/>
                  </a:p>
                </p:txBody>
              </p:sp>
              <p:sp>
                <p:nvSpPr>
                  <p:cNvPr id="144" name="等腰三角形 143"/>
                  <p:cNvSpPr/>
                  <p:nvPr/>
                </p:nvSpPr>
                <p:spPr>
                  <a:xfrm rot="10800000">
                    <a:off x="4581526" y="1785932"/>
                    <a:ext cx="214314" cy="107157"/>
                  </a:xfrm>
                  <a:prstGeom prst="triangle">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36" name="TextBox 135"/>
              <p:cNvSpPr txBox="1"/>
              <p:nvPr/>
            </p:nvSpPr>
            <p:spPr>
              <a:xfrm>
                <a:off x="2127382" y="2713134"/>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中国</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37" name="TextBox 136"/>
              <p:cNvSpPr txBox="1"/>
              <p:nvPr/>
            </p:nvSpPr>
            <p:spPr>
              <a:xfrm>
                <a:off x="3143240"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美国</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138" name="直接连接符 137"/>
              <p:cNvCxnSpPr/>
              <p:nvPr/>
            </p:nvCxnSpPr>
            <p:spPr>
              <a:xfrm rot="5400000" flipH="1" flipV="1">
                <a:off x="2863098" y="2496258"/>
                <a:ext cx="1588" cy="105268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9" name="椭圆 138"/>
              <p:cNvSpPr/>
              <p:nvPr/>
            </p:nvSpPr>
            <p:spPr>
              <a:xfrm>
                <a:off x="2269154"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377842"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7" name="椭圆 216"/>
            <p:cNvSpPr/>
            <p:nvPr/>
          </p:nvSpPr>
          <p:spPr>
            <a:xfrm>
              <a:off x="5970558" y="2983548"/>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TextBox 217"/>
            <p:cNvSpPr txBox="1"/>
            <p:nvPr/>
          </p:nvSpPr>
          <p:spPr>
            <a:xfrm>
              <a:off x="5702296" y="2714626"/>
              <a:ext cx="607859"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新加坡</a:t>
              </a:r>
              <a:endParaRPr lang="zh-CN" altLang="en-US" sz="1100" dirty="0">
                <a:solidFill>
                  <a:schemeClr val="tx1">
                    <a:lumMod val="75000"/>
                    <a:lumOff val="25000"/>
                  </a:schemeClr>
                </a:solidFill>
                <a:latin typeface="微软雅黑" pitchFamily="34" charset="-122"/>
                <a:ea typeface="微软雅黑" pitchFamily="34" charset="-122"/>
              </a:endParaRPr>
            </a:p>
          </p:txBody>
        </p:sp>
        <p:pic>
          <p:nvPicPr>
            <p:cNvPr id="105" name="Picture 87" descr="Hewlett_Packard_Invent"/>
            <p:cNvPicPr>
              <a:picLocks noChangeAspect="1" noChangeArrowheads="1"/>
            </p:cNvPicPr>
            <p:nvPr/>
          </p:nvPicPr>
          <p:blipFill>
            <a:blip r:embed="rId3" cstate="print"/>
            <a:srcRect/>
            <a:stretch>
              <a:fillRect/>
            </a:stretch>
          </p:blipFill>
          <p:spPr bwMode="gray">
            <a:xfrm>
              <a:off x="5410858" y="2285998"/>
              <a:ext cx="330543" cy="330029"/>
            </a:xfrm>
            <a:prstGeom prst="rect">
              <a:avLst/>
            </a:prstGeom>
            <a:noFill/>
            <a:ln w="9525">
              <a:noFill/>
              <a:miter lim="800000"/>
              <a:headEnd/>
              <a:tailEnd/>
            </a:ln>
          </p:spPr>
        </p:pic>
      </p:grpSp>
      <p:grpSp>
        <p:nvGrpSpPr>
          <p:cNvPr id="235" name="组合 234"/>
          <p:cNvGrpSpPr/>
          <p:nvPr/>
        </p:nvGrpSpPr>
        <p:grpSpPr>
          <a:xfrm>
            <a:off x="5357818" y="1785932"/>
            <a:ext cx="1482652" cy="1350181"/>
            <a:chOff x="7000892" y="1840540"/>
            <a:chExt cx="1482652" cy="1350181"/>
          </a:xfrm>
        </p:grpSpPr>
        <p:grpSp>
          <p:nvGrpSpPr>
            <p:cNvPr id="220" name="组合 219"/>
            <p:cNvGrpSpPr/>
            <p:nvPr/>
          </p:nvGrpSpPr>
          <p:grpSpPr>
            <a:xfrm>
              <a:off x="7000892" y="1840540"/>
              <a:ext cx="1482652" cy="1350181"/>
              <a:chOff x="5286380" y="1840540"/>
              <a:chExt cx="1482652" cy="1350181"/>
            </a:xfrm>
          </p:grpSpPr>
          <p:grpSp>
            <p:nvGrpSpPr>
              <p:cNvPr id="221" name="组合 132"/>
              <p:cNvGrpSpPr/>
              <p:nvPr/>
            </p:nvGrpSpPr>
            <p:grpSpPr>
              <a:xfrm>
                <a:off x="5286380" y="1840540"/>
                <a:ext cx="1482652" cy="1350181"/>
                <a:chOff x="2127382" y="1840540"/>
                <a:chExt cx="1482652" cy="1350181"/>
              </a:xfrm>
            </p:grpSpPr>
            <p:grpSp>
              <p:nvGrpSpPr>
                <p:cNvPr id="225" name="组合 114"/>
                <p:cNvGrpSpPr/>
                <p:nvPr/>
              </p:nvGrpSpPr>
              <p:grpSpPr>
                <a:xfrm>
                  <a:off x="2128478" y="1840540"/>
                  <a:ext cx="1476000" cy="1350181"/>
                  <a:chOff x="3738566" y="1835933"/>
                  <a:chExt cx="1476000" cy="1350181"/>
                </a:xfrm>
              </p:grpSpPr>
              <p:sp>
                <p:nvSpPr>
                  <p:cNvPr id="231" name="矩形 230"/>
                  <p:cNvSpPr/>
                  <p:nvPr/>
                </p:nvSpPr>
                <p:spPr>
                  <a:xfrm>
                    <a:off x="3738566" y="1857370"/>
                    <a:ext cx="1476000" cy="1328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2" name="组合 113"/>
                  <p:cNvGrpSpPr/>
                  <p:nvPr/>
                </p:nvGrpSpPr>
                <p:grpSpPr>
                  <a:xfrm>
                    <a:off x="3738566" y="1835933"/>
                    <a:ext cx="1476000" cy="416724"/>
                    <a:chOff x="3500430" y="1476365"/>
                    <a:chExt cx="1476000" cy="416724"/>
                  </a:xfrm>
                </p:grpSpPr>
                <p:sp>
                  <p:nvSpPr>
                    <p:cNvPr id="233" name="矩形 232"/>
                    <p:cNvSpPr/>
                    <p:nvPr/>
                  </p:nvSpPr>
                  <p:spPr>
                    <a:xfrm>
                      <a:off x="3500430" y="1476365"/>
                      <a:ext cx="1476000" cy="309600"/>
                    </a:xfrm>
                    <a:prstGeom prst="rect">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2004</a:t>
                      </a:r>
                      <a:endParaRPr lang="zh-CN" altLang="en-US" sz="1400" dirty="0"/>
                    </a:p>
                  </p:txBody>
                </p:sp>
                <p:sp>
                  <p:nvSpPr>
                    <p:cNvPr id="234" name="等腰三角形 233"/>
                    <p:cNvSpPr/>
                    <p:nvPr/>
                  </p:nvSpPr>
                  <p:spPr>
                    <a:xfrm rot="10800000">
                      <a:off x="4581526" y="1785932"/>
                      <a:ext cx="214314" cy="107157"/>
                    </a:xfrm>
                    <a:prstGeom prst="triangle">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26" name="TextBox 225"/>
                <p:cNvSpPr txBox="1"/>
                <p:nvPr/>
              </p:nvSpPr>
              <p:spPr>
                <a:xfrm>
                  <a:off x="2127382" y="2713134"/>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印度</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227" name="TextBox 226"/>
                <p:cNvSpPr txBox="1"/>
                <p:nvPr/>
              </p:nvSpPr>
              <p:spPr>
                <a:xfrm>
                  <a:off x="3143240"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中国</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228" name="直接连接符 227"/>
                <p:cNvCxnSpPr/>
                <p:nvPr/>
              </p:nvCxnSpPr>
              <p:spPr>
                <a:xfrm rot="5400000" flipH="1" flipV="1">
                  <a:off x="2863098" y="2496258"/>
                  <a:ext cx="1588" cy="105268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9" name="椭圆 228"/>
                <p:cNvSpPr/>
                <p:nvPr/>
              </p:nvSpPr>
              <p:spPr>
                <a:xfrm>
                  <a:off x="2269154"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a:off x="3377842"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2" name="椭圆 221"/>
              <p:cNvSpPr/>
              <p:nvPr/>
            </p:nvSpPr>
            <p:spPr>
              <a:xfrm>
                <a:off x="5970558" y="2983548"/>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TextBox 222"/>
              <p:cNvSpPr txBox="1"/>
              <p:nvPr/>
            </p:nvSpPr>
            <p:spPr>
              <a:xfrm>
                <a:off x="5775446"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美国</a:t>
                </a:r>
                <a:endParaRPr lang="zh-CN" altLang="en-US" sz="1100" dirty="0">
                  <a:solidFill>
                    <a:schemeClr val="tx1">
                      <a:lumMod val="75000"/>
                      <a:lumOff val="25000"/>
                    </a:schemeClr>
                  </a:solidFill>
                  <a:latin typeface="微软雅黑" pitchFamily="34" charset="-122"/>
                  <a:ea typeface="微软雅黑" pitchFamily="34" charset="-122"/>
                </a:endParaRPr>
              </a:p>
            </p:txBody>
          </p:sp>
        </p:grpSp>
        <p:pic>
          <p:nvPicPr>
            <p:cNvPr id="103" name="图片 92" descr="TIBCO.png"/>
            <p:cNvPicPr>
              <a:picLocks noChangeAspect="1"/>
            </p:cNvPicPr>
            <p:nvPr/>
          </p:nvPicPr>
          <p:blipFill>
            <a:blip r:embed="rId4" cstate="print"/>
            <a:srcRect/>
            <a:stretch>
              <a:fillRect/>
            </a:stretch>
          </p:blipFill>
          <p:spPr bwMode="auto">
            <a:xfrm>
              <a:off x="7108905" y="2326465"/>
              <a:ext cx="500065" cy="160613"/>
            </a:xfrm>
            <a:prstGeom prst="rect">
              <a:avLst/>
            </a:prstGeom>
            <a:noFill/>
            <a:ln w="9525">
              <a:noFill/>
              <a:miter lim="800000"/>
              <a:headEnd/>
              <a:tailEnd/>
            </a:ln>
          </p:spPr>
        </p:pic>
      </p:grpSp>
      <p:grpSp>
        <p:nvGrpSpPr>
          <p:cNvPr id="236" name="组合 235"/>
          <p:cNvGrpSpPr/>
          <p:nvPr/>
        </p:nvGrpSpPr>
        <p:grpSpPr>
          <a:xfrm>
            <a:off x="6969088" y="1786860"/>
            <a:ext cx="1482652" cy="1350181"/>
            <a:chOff x="2127382" y="1840540"/>
            <a:chExt cx="1482652" cy="1350181"/>
          </a:xfrm>
        </p:grpSpPr>
        <p:grpSp>
          <p:nvGrpSpPr>
            <p:cNvPr id="237" name="组合 114"/>
            <p:cNvGrpSpPr/>
            <p:nvPr/>
          </p:nvGrpSpPr>
          <p:grpSpPr>
            <a:xfrm>
              <a:off x="2128478" y="1840540"/>
              <a:ext cx="1476000" cy="1350181"/>
              <a:chOff x="3738566" y="1835933"/>
              <a:chExt cx="1476000" cy="1350181"/>
            </a:xfrm>
          </p:grpSpPr>
          <p:sp>
            <p:nvSpPr>
              <p:cNvPr id="244" name="矩形 243"/>
              <p:cNvSpPr/>
              <p:nvPr/>
            </p:nvSpPr>
            <p:spPr>
              <a:xfrm>
                <a:off x="3738566" y="1857370"/>
                <a:ext cx="1476000" cy="1328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5" name="组合 113"/>
              <p:cNvGrpSpPr/>
              <p:nvPr/>
            </p:nvGrpSpPr>
            <p:grpSpPr>
              <a:xfrm>
                <a:off x="3738566" y="1835933"/>
                <a:ext cx="1476000" cy="416724"/>
                <a:chOff x="3500430" y="1476365"/>
                <a:chExt cx="1476000" cy="416724"/>
              </a:xfrm>
            </p:grpSpPr>
            <p:sp>
              <p:nvSpPr>
                <p:cNvPr id="246" name="矩形 245"/>
                <p:cNvSpPr/>
                <p:nvPr/>
              </p:nvSpPr>
              <p:spPr>
                <a:xfrm>
                  <a:off x="3500430" y="1476365"/>
                  <a:ext cx="1476000" cy="309600"/>
                </a:xfrm>
                <a:prstGeom prst="rect">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2005</a:t>
                  </a:r>
                  <a:endParaRPr lang="zh-CN" altLang="en-US" sz="1400" dirty="0"/>
                </a:p>
              </p:txBody>
            </p:sp>
            <p:sp>
              <p:nvSpPr>
                <p:cNvPr id="247" name="等腰三角形 246"/>
                <p:cNvSpPr/>
                <p:nvPr/>
              </p:nvSpPr>
              <p:spPr>
                <a:xfrm rot="10800000">
                  <a:off x="4581526" y="1785932"/>
                  <a:ext cx="214314" cy="107157"/>
                </a:xfrm>
                <a:prstGeom prst="triangle">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9" name="TextBox 238"/>
            <p:cNvSpPr txBox="1"/>
            <p:nvPr/>
          </p:nvSpPr>
          <p:spPr>
            <a:xfrm>
              <a:off x="2127382" y="2713134"/>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日本</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240" name="TextBox 239"/>
            <p:cNvSpPr txBox="1"/>
            <p:nvPr/>
          </p:nvSpPr>
          <p:spPr>
            <a:xfrm>
              <a:off x="3143240"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中国</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241" name="直接连接符 240"/>
            <p:cNvCxnSpPr/>
            <p:nvPr/>
          </p:nvCxnSpPr>
          <p:spPr>
            <a:xfrm rot="5400000" flipH="1" flipV="1">
              <a:off x="2863098" y="2496258"/>
              <a:ext cx="1588" cy="105268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a:xfrm>
              <a:off x="2269154"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p:nvPr/>
          </p:nvSpPr>
          <p:spPr>
            <a:xfrm>
              <a:off x="3377842"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9" name="组合 248"/>
          <p:cNvGrpSpPr/>
          <p:nvPr/>
        </p:nvGrpSpPr>
        <p:grpSpPr>
          <a:xfrm>
            <a:off x="2127206" y="3340856"/>
            <a:ext cx="1482652" cy="1350181"/>
            <a:chOff x="2127382" y="1840540"/>
            <a:chExt cx="1482652" cy="1350181"/>
          </a:xfrm>
        </p:grpSpPr>
        <p:grpSp>
          <p:nvGrpSpPr>
            <p:cNvPr id="250" name="组合 114"/>
            <p:cNvGrpSpPr/>
            <p:nvPr/>
          </p:nvGrpSpPr>
          <p:grpSpPr>
            <a:xfrm>
              <a:off x="2128478" y="1840540"/>
              <a:ext cx="1476000" cy="1350181"/>
              <a:chOff x="3738566" y="1835933"/>
              <a:chExt cx="1476000" cy="1350181"/>
            </a:xfrm>
          </p:grpSpPr>
          <p:sp>
            <p:nvSpPr>
              <p:cNvPr id="257" name="矩形 256"/>
              <p:cNvSpPr/>
              <p:nvPr/>
            </p:nvSpPr>
            <p:spPr>
              <a:xfrm>
                <a:off x="3738566" y="1857370"/>
                <a:ext cx="1476000" cy="1328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8" name="组合 113"/>
              <p:cNvGrpSpPr/>
              <p:nvPr/>
            </p:nvGrpSpPr>
            <p:grpSpPr>
              <a:xfrm>
                <a:off x="3738566" y="1835933"/>
                <a:ext cx="1476000" cy="416724"/>
                <a:chOff x="3500430" y="1476365"/>
                <a:chExt cx="1476000" cy="416724"/>
              </a:xfrm>
            </p:grpSpPr>
            <p:sp>
              <p:nvSpPr>
                <p:cNvPr id="259" name="矩形 258"/>
                <p:cNvSpPr/>
                <p:nvPr/>
              </p:nvSpPr>
              <p:spPr>
                <a:xfrm>
                  <a:off x="3500430" y="1476365"/>
                  <a:ext cx="1476000" cy="309600"/>
                </a:xfrm>
                <a:prstGeom prst="rect">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2007</a:t>
                  </a:r>
                  <a:endParaRPr lang="zh-CN" altLang="en-US" sz="1400" dirty="0"/>
                </a:p>
              </p:txBody>
            </p:sp>
            <p:sp>
              <p:nvSpPr>
                <p:cNvPr id="260" name="等腰三角形 259"/>
                <p:cNvSpPr/>
                <p:nvPr/>
              </p:nvSpPr>
              <p:spPr>
                <a:xfrm rot="10800000">
                  <a:off x="4581526" y="1785932"/>
                  <a:ext cx="214314" cy="107157"/>
                </a:xfrm>
                <a:prstGeom prst="triangle">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52" name="TextBox 251"/>
            <p:cNvSpPr txBox="1"/>
            <p:nvPr/>
          </p:nvSpPr>
          <p:spPr>
            <a:xfrm>
              <a:off x="2127382" y="2713134"/>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中国</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253" name="TextBox 252"/>
            <p:cNvSpPr txBox="1"/>
            <p:nvPr/>
          </p:nvSpPr>
          <p:spPr>
            <a:xfrm>
              <a:off x="3143240"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美国</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254" name="直接连接符 253"/>
            <p:cNvCxnSpPr/>
            <p:nvPr/>
          </p:nvCxnSpPr>
          <p:spPr>
            <a:xfrm rot="5400000" flipH="1" flipV="1">
              <a:off x="2863098" y="2496258"/>
              <a:ext cx="1588" cy="105268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5" name="椭圆 254"/>
            <p:cNvSpPr/>
            <p:nvPr/>
          </p:nvSpPr>
          <p:spPr>
            <a:xfrm>
              <a:off x="2269154"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p:cNvSpPr/>
            <p:nvPr/>
          </p:nvSpPr>
          <p:spPr>
            <a:xfrm>
              <a:off x="3377842"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1" name="组合 260"/>
          <p:cNvGrpSpPr/>
          <p:nvPr/>
        </p:nvGrpSpPr>
        <p:grpSpPr>
          <a:xfrm>
            <a:off x="3743474" y="3340856"/>
            <a:ext cx="1482652" cy="1350181"/>
            <a:chOff x="5286380" y="1840540"/>
            <a:chExt cx="1482652" cy="1350181"/>
          </a:xfrm>
        </p:grpSpPr>
        <p:grpSp>
          <p:nvGrpSpPr>
            <p:cNvPr id="262" name="组合 132"/>
            <p:cNvGrpSpPr/>
            <p:nvPr/>
          </p:nvGrpSpPr>
          <p:grpSpPr>
            <a:xfrm>
              <a:off x="5286380" y="1840540"/>
              <a:ext cx="1482652" cy="1350181"/>
              <a:chOff x="2127382" y="1840540"/>
              <a:chExt cx="1482652" cy="1350181"/>
            </a:xfrm>
          </p:grpSpPr>
          <p:grpSp>
            <p:nvGrpSpPr>
              <p:cNvPr id="266" name="组合 114"/>
              <p:cNvGrpSpPr/>
              <p:nvPr/>
            </p:nvGrpSpPr>
            <p:grpSpPr>
              <a:xfrm>
                <a:off x="2128478" y="1840540"/>
                <a:ext cx="1476000" cy="1350181"/>
                <a:chOff x="3738566" y="1835933"/>
                <a:chExt cx="1476000" cy="1350181"/>
              </a:xfrm>
            </p:grpSpPr>
            <p:sp>
              <p:nvSpPr>
                <p:cNvPr id="272" name="矩形 271"/>
                <p:cNvSpPr/>
                <p:nvPr/>
              </p:nvSpPr>
              <p:spPr>
                <a:xfrm>
                  <a:off x="3738566" y="1857370"/>
                  <a:ext cx="1476000" cy="1328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3" name="组合 113"/>
                <p:cNvGrpSpPr/>
                <p:nvPr/>
              </p:nvGrpSpPr>
              <p:grpSpPr>
                <a:xfrm>
                  <a:off x="3738566" y="1835933"/>
                  <a:ext cx="1476000" cy="416724"/>
                  <a:chOff x="3500430" y="1476365"/>
                  <a:chExt cx="1476000" cy="416724"/>
                </a:xfrm>
              </p:grpSpPr>
              <p:sp>
                <p:nvSpPr>
                  <p:cNvPr id="274" name="矩形 273"/>
                  <p:cNvSpPr/>
                  <p:nvPr/>
                </p:nvSpPr>
                <p:spPr>
                  <a:xfrm>
                    <a:off x="3500430" y="1476365"/>
                    <a:ext cx="1476000" cy="309600"/>
                  </a:xfrm>
                  <a:prstGeom prst="rect">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2007</a:t>
                    </a:r>
                    <a:endParaRPr lang="zh-CN" altLang="en-US" sz="1400" dirty="0"/>
                  </a:p>
                </p:txBody>
              </p:sp>
              <p:sp>
                <p:nvSpPr>
                  <p:cNvPr id="275" name="等腰三角形 274"/>
                  <p:cNvSpPr/>
                  <p:nvPr/>
                </p:nvSpPr>
                <p:spPr>
                  <a:xfrm rot="10800000">
                    <a:off x="4581526" y="1785932"/>
                    <a:ext cx="214314" cy="107157"/>
                  </a:xfrm>
                  <a:prstGeom prst="triangle">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7" name="TextBox 266"/>
              <p:cNvSpPr txBox="1"/>
              <p:nvPr/>
            </p:nvSpPr>
            <p:spPr>
              <a:xfrm>
                <a:off x="2127382" y="2713134"/>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美国</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268" name="TextBox 267"/>
              <p:cNvSpPr txBox="1"/>
              <p:nvPr/>
            </p:nvSpPr>
            <p:spPr>
              <a:xfrm>
                <a:off x="3143240"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中国</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269" name="直接连接符 268"/>
              <p:cNvCxnSpPr/>
              <p:nvPr/>
            </p:nvCxnSpPr>
            <p:spPr>
              <a:xfrm rot="5400000" flipH="1" flipV="1">
                <a:off x="2863098" y="2496258"/>
                <a:ext cx="1588" cy="105268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0" name="椭圆 269"/>
              <p:cNvSpPr/>
              <p:nvPr/>
            </p:nvSpPr>
            <p:spPr>
              <a:xfrm>
                <a:off x="2269154"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p:nvPr/>
            </p:nvSpPr>
            <p:spPr>
              <a:xfrm>
                <a:off x="3377842"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3" name="椭圆 262"/>
            <p:cNvSpPr/>
            <p:nvPr/>
          </p:nvSpPr>
          <p:spPr>
            <a:xfrm>
              <a:off x="5970558" y="2983548"/>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TextBox 263"/>
            <p:cNvSpPr txBox="1"/>
            <p:nvPr/>
          </p:nvSpPr>
          <p:spPr>
            <a:xfrm>
              <a:off x="5790988"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印度</a:t>
              </a:r>
              <a:endParaRPr lang="zh-CN" altLang="en-US" sz="1100" dirty="0">
                <a:solidFill>
                  <a:schemeClr val="tx1">
                    <a:lumMod val="75000"/>
                    <a:lumOff val="25000"/>
                  </a:schemeClr>
                </a:solidFill>
                <a:latin typeface="微软雅黑" pitchFamily="34" charset="-122"/>
                <a:ea typeface="微软雅黑" pitchFamily="34" charset="-122"/>
              </a:endParaRPr>
            </a:p>
          </p:txBody>
        </p:sp>
      </p:grpSp>
      <p:grpSp>
        <p:nvGrpSpPr>
          <p:cNvPr id="277" name="组合 219"/>
          <p:cNvGrpSpPr/>
          <p:nvPr/>
        </p:nvGrpSpPr>
        <p:grpSpPr>
          <a:xfrm>
            <a:off x="5357642" y="3340856"/>
            <a:ext cx="1482652" cy="1350181"/>
            <a:chOff x="5286380" y="1840540"/>
            <a:chExt cx="1482652" cy="1350181"/>
          </a:xfrm>
        </p:grpSpPr>
        <p:grpSp>
          <p:nvGrpSpPr>
            <p:cNvPr id="279" name="组合 132"/>
            <p:cNvGrpSpPr/>
            <p:nvPr/>
          </p:nvGrpSpPr>
          <p:grpSpPr>
            <a:xfrm>
              <a:off x="5286380" y="1840540"/>
              <a:ext cx="1482652" cy="1350181"/>
              <a:chOff x="2127382" y="1840540"/>
              <a:chExt cx="1482652" cy="1350181"/>
            </a:xfrm>
          </p:grpSpPr>
          <p:grpSp>
            <p:nvGrpSpPr>
              <p:cNvPr id="282" name="组合 114"/>
              <p:cNvGrpSpPr/>
              <p:nvPr/>
            </p:nvGrpSpPr>
            <p:grpSpPr>
              <a:xfrm>
                <a:off x="2128478" y="1840540"/>
                <a:ext cx="1476000" cy="1350181"/>
                <a:chOff x="3738566" y="1835933"/>
                <a:chExt cx="1476000" cy="1350181"/>
              </a:xfrm>
            </p:grpSpPr>
            <p:sp>
              <p:nvSpPr>
                <p:cNvPr id="288" name="矩形 287"/>
                <p:cNvSpPr/>
                <p:nvPr/>
              </p:nvSpPr>
              <p:spPr>
                <a:xfrm>
                  <a:off x="3738566" y="1857370"/>
                  <a:ext cx="1476000" cy="1328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9" name="组合 113"/>
                <p:cNvGrpSpPr/>
                <p:nvPr/>
              </p:nvGrpSpPr>
              <p:grpSpPr>
                <a:xfrm>
                  <a:off x="3738566" y="1835933"/>
                  <a:ext cx="1476000" cy="416724"/>
                  <a:chOff x="3500430" y="1476365"/>
                  <a:chExt cx="1476000" cy="416724"/>
                </a:xfrm>
              </p:grpSpPr>
              <p:sp>
                <p:nvSpPr>
                  <p:cNvPr id="290" name="矩形 289"/>
                  <p:cNvSpPr/>
                  <p:nvPr/>
                </p:nvSpPr>
                <p:spPr>
                  <a:xfrm>
                    <a:off x="3500430" y="1476365"/>
                    <a:ext cx="1476000" cy="309600"/>
                  </a:xfrm>
                  <a:prstGeom prst="rect">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2009</a:t>
                    </a:r>
                    <a:endParaRPr lang="zh-CN" altLang="en-US" sz="1400" dirty="0"/>
                  </a:p>
                </p:txBody>
              </p:sp>
              <p:sp>
                <p:nvSpPr>
                  <p:cNvPr id="291" name="等腰三角形 290"/>
                  <p:cNvSpPr/>
                  <p:nvPr/>
                </p:nvSpPr>
                <p:spPr>
                  <a:xfrm rot="10800000">
                    <a:off x="4581526" y="1785932"/>
                    <a:ext cx="214314" cy="107157"/>
                  </a:xfrm>
                  <a:prstGeom prst="triangle">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83" name="TextBox 282"/>
              <p:cNvSpPr txBox="1"/>
              <p:nvPr/>
            </p:nvSpPr>
            <p:spPr>
              <a:xfrm>
                <a:off x="2127382" y="2713134"/>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中国</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284" name="TextBox 283"/>
              <p:cNvSpPr txBox="1"/>
              <p:nvPr/>
            </p:nvSpPr>
            <p:spPr>
              <a:xfrm>
                <a:off x="3143240"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英国</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285" name="直接连接符 284"/>
              <p:cNvCxnSpPr/>
              <p:nvPr/>
            </p:nvCxnSpPr>
            <p:spPr>
              <a:xfrm rot="5400000" flipH="1" flipV="1">
                <a:off x="2863098" y="2496258"/>
                <a:ext cx="1588" cy="105268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6" name="椭圆 285"/>
              <p:cNvSpPr/>
              <p:nvPr/>
            </p:nvSpPr>
            <p:spPr>
              <a:xfrm>
                <a:off x="2269154"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p:nvSpPr>
            <p:spPr>
              <a:xfrm>
                <a:off x="3377842"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0" name="椭圆 279"/>
            <p:cNvSpPr/>
            <p:nvPr/>
          </p:nvSpPr>
          <p:spPr>
            <a:xfrm>
              <a:off x="5970558" y="2983548"/>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TextBox 280"/>
            <p:cNvSpPr txBox="1"/>
            <p:nvPr/>
          </p:nvSpPr>
          <p:spPr>
            <a:xfrm>
              <a:off x="5775446"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美国</a:t>
              </a:r>
              <a:endParaRPr lang="zh-CN" altLang="en-US" sz="1100" dirty="0">
                <a:solidFill>
                  <a:schemeClr val="tx1">
                    <a:lumMod val="75000"/>
                    <a:lumOff val="25000"/>
                  </a:schemeClr>
                </a:solidFill>
                <a:latin typeface="微软雅黑" pitchFamily="34" charset="-122"/>
                <a:ea typeface="微软雅黑" pitchFamily="34" charset="-122"/>
              </a:endParaRPr>
            </a:p>
          </p:txBody>
        </p:sp>
      </p:grpSp>
      <p:grpSp>
        <p:nvGrpSpPr>
          <p:cNvPr id="293" name="组合 235"/>
          <p:cNvGrpSpPr/>
          <p:nvPr/>
        </p:nvGrpSpPr>
        <p:grpSpPr>
          <a:xfrm>
            <a:off x="6968912" y="3341784"/>
            <a:ext cx="1482652" cy="1350181"/>
            <a:chOff x="2127382" y="1840540"/>
            <a:chExt cx="1482652" cy="1350181"/>
          </a:xfrm>
        </p:grpSpPr>
        <p:grpSp>
          <p:nvGrpSpPr>
            <p:cNvPr id="295" name="组合 114"/>
            <p:cNvGrpSpPr/>
            <p:nvPr/>
          </p:nvGrpSpPr>
          <p:grpSpPr>
            <a:xfrm>
              <a:off x="2128478" y="1840540"/>
              <a:ext cx="1476000" cy="1350181"/>
              <a:chOff x="3738566" y="1835933"/>
              <a:chExt cx="1476000" cy="1350181"/>
            </a:xfrm>
          </p:grpSpPr>
          <p:sp>
            <p:nvSpPr>
              <p:cNvPr id="301" name="矩形 300"/>
              <p:cNvSpPr/>
              <p:nvPr/>
            </p:nvSpPr>
            <p:spPr>
              <a:xfrm>
                <a:off x="3738566" y="1857370"/>
                <a:ext cx="1476000" cy="1328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2" name="组合 113"/>
              <p:cNvGrpSpPr/>
              <p:nvPr/>
            </p:nvGrpSpPr>
            <p:grpSpPr>
              <a:xfrm>
                <a:off x="3738566" y="1835933"/>
                <a:ext cx="1476000" cy="416724"/>
                <a:chOff x="3500430" y="1476365"/>
                <a:chExt cx="1476000" cy="416724"/>
              </a:xfrm>
            </p:grpSpPr>
            <p:sp>
              <p:nvSpPr>
                <p:cNvPr id="303" name="矩形 302"/>
                <p:cNvSpPr/>
                <p:nvPr/>
              </p:nvSpPr>
              <p:spPr>
                <a:xfrm>
                  <a:off x="3500430" y="1476365"/>
                  <a:ext cx="1476000" cy="309600"/>
                </a:xfrm>
                <a:prstGeom prst="rect">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2011</a:t>
                  </a:r>
                  <a:endParaRPr lang="zh-CN" altLang="en-US" sz="1400" dirty="0"/>
                </a:p>
              </p:txBody>
            </p:sp>
            <p:sp>
              <p:nvSpPr>
                <p:cNvPr id="304" name="等腰三角形 303"/>
                <p:cNvSpPr/>
                <p:nvPr/>
              </p:nvSpPr>
              <p:spPr>
                <a:xfrm rot="10800000">
                  <a:off x="4581526" y="1785932"/>
                  <a:ext cx="214314" cy="107157"/>
                </a:xfrm>
                <a:prstGeom prst="triangle">
                  <a:avLst/>
                </a:prstGeom>
                <a:solidFill>
                  <a:srgbClr val="78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96" name="TextBox 295"/>
            <p:cNvSpPr txBox="1"/>
            <p:nvPr/>
          </p:nvSpPr>
          <p:spPr>
            <a:xfrm>
              <a:off x="2127382" y="2713134"/>
              <a:ext cx="748923"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澳大利亚</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297" name="TextBox 296"/>
            <p:cNvSpPr txBox="1"/>
            <p:nvPr/>
          </p:nvSpPr>
          <p:spPr>
            <a:xfrm>
              <a:off x="3143240" y="2714626"/>
              <a:ext cx="466794" cy="261610"/>
            </a:xfrm>
            <a:prstGeom prst="rect">
              <a:avLst/>
            </a:prstGeom>
            <a:noFill/>
          </p:spPr>
          <p:txBody>
            <a:bodyPr wrap="none" rtlCol="0">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中国</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298" name="直接连接符 297"/>
            <p:cNvCxnSpPr/>
            <p:nvPr/>
          </p:nvCxnSpPr>
          <p:spPr>
            <a:xfrm rot="5400000" flipH="1" flipV="1">
              <a:off x="2863098" y="2496258"/>
              <a:ext cx="1588" cy="105268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9" name="椭圆 298"/>
            <p:cNvSpPr/>
            <p:nvPr/>
          </p:nvSpPr>
          <p:spPr>
            <a:xfrm>
              <a:off x="2269154"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p:nvSpPr>
          <p:spPr>
            <a:xfrm>
              <a:off x="3377842" y="2982056"/>
              <a:ext cx="79200" cy="792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6" name="图片 95" descr="expedia.png"/>
          <p:cNvPicPr>
            <a:picLocks noChangeAspect="1"/>
          </p:cNvPicPr>
          <p:nvPr/>
        </p:nvPicPr>
        <p:blipFill>
          <a:blip r:embed="rId5" cstate="print"/>
          <a:srcRect/>
          <a:stretch>
            <a:fillRect/>
          </a:stretch>
        </p:blipFill>
        <p:spPr bwMode="auto">
          <a:xfrm>
            <a:off x="5461060" y="3824345"/>
            <a:ext cx="642942" cy="183141"/>
          </a:xfrm>
          <a:prstGeom prst="rect">
            <a:avLst/>
          </a:prstGeom>
          <a:noFill/>
          <a:ln w="9525">
            <a:noFill/>
            <a:miter lim="800000"/>
            <a:headEnd/>
            <a:tailEnd/>
          </a:ln>
        </p:spPr>
      </p:pic>
      <p:pic>
        <p:nvPicPr>
          <p:cNvPr id="110" name="Picture 4" descr="http://upload.wikimedia.org/wikipedia/commons/thumb/2/2e/Citrix.svg/200px-Citrix.svg.png"/>
          <p:cNvPicPr>
            <a:picLocks noChangeAspect="1" noChangeArrowheads="1"/>
          </p:cNvPicPr>
          <p:nvPr/>
        </p:nvPicPr>
        <p:blipFill>
          <a:blip r:embed="rId6" cstate="print"/>
          <a:srcRect/>
          <a:stretch>
            <a:fillRect/>
          </a:stretch>
        </p:blipFill>
        <p:spPr bwMode="auto">
          <a:xfrm>
            <a:off x="2214546" y="3786061"/>
            <a:ext cx="535786" cy="214314"/>
          </a:xfrm>
          <a:prstGeom prst="rect">
            <a:avLst/>
          </a:prstGeom>
          <a:noFill/>
        </p:spPr>
      </p:pic>
      <p:pic>
        <p:nvPicPr>
          <p:cNvPr id="107"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41476" y="3809120"/>
            <a:ext cx="720000" cy="200407"/>
          </a:xfrm>
          <a:prstGeom prst="rect">
            <a:avLst/>
          </a:prstGeom>
          <a:noFill/>
          <a:ln w="6350" algn="ctr">
            <a:noFill/>
            <a:miter lim="800000"/>
            <a:headEnd/>
            <a:tailEnd/>
          </a:ln>
        </p:spPr>
      </p:pic>
      <p:pic>
        <p:nvPicPr>
          <p:cNvPr id="5123" name="Picture 3" descr="C:\Users\Administrator\Desktop\1111副本.png"/>
          <p:cNvPicPr>
            <a:picLocks noChangeAspect="1" noChangeArrowheads="1"/>
          </p:cNvPicPr>
          <p:nvPr/>
        </p:nvPicPr>
        <p:blipFill>
          <a:blip r:embed="rId8"/>
          <a:srcRect/>
          <a:stretch>
            <a:fillRect/>
          </a:stretch>
        </p:blipFill>
        <p:spPr bwMode="auto">
          <a:xfrm>
            <a:off x="7063704" y="2236672"/>
            <a:ext cx="792000" cy="192032"/>
          </a:xfrm>
          <a:prstGeom prst="rect">
            <a:avLst/>
          </a:prstGeom>
          <a:noFill/>
        </p:spPr>
      </p:pic>
      <p:pic>
        <p:nvPicPr>
          <p:cNvPr id="1026" name="Picture 2"/>
          <p:cNvPicPr>
            <a:picLocks noChangeAspect="1" noChangeArrowheads="1"/>
          </p:cNvPicPr>
          <p:nvPr/>
        </p:nvPicPr>
        <p:blipFill>
          <a:blip r:embed="rId9" cstate="print"/>
          <a:srcRect/>
          <a:stretch>
            <a:fillRect/>
          </a:stretch>
        </p:blipFill>
        <p:spPr bwMode="auto">
          <a:xfrm>
            <a:off x="7143768" y="3786196"/>
            <a:ext cx="785818" cy="2406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DEFAULTTOP" val="p161!6249"/>
  <p:tag name="DEFAULTLEFT" val="p36"/>
  <p:tag name="DEFAULTWIDTH" val="p342"/>
  <p:tag name="DEFAULTHEIGHT" val="p156!5000"/>
  <p:tag name="ISLOCKED" val="True"/>
  <p:tag name="TBGORIGWIDTH" val="654"/>
  <p:tag name="TBGORIGHEIGHT" val="101.0899"/>
  <p:tag name="TBGORIGTOP" val="96.41512"/>
  <p:tag name="TBGORIGLEFT" val="30"/>
</p:tagLst>
</file>

<file path=ppt/tags/tag10.xml><?xml version="1.0" encoding="utf-8"?>
<p:tagLst xmlns:a="http://schemas.openxmlformats.org/drawingml/2006/main" xmlns:r="http://schemas.openxmlformats.org/officeDocument/2006/relationships" xmlns:p="http://schemas.openxmlformats.org/presentationml/2006/main">
  <p:tag name="TBGORIGWIDTH" val="205.0423"/>
  <p:tag name="TBGORIGHEIGHT" val="110.0604"/>
  <p:tag name="TBGORIGTOP" val="111.1128"/>
  <p:tag name="TBGORIGLEFT" val="412"/>
</p:tagLst>
</file>

<file path=ppt/tags/tag11.xml><?xml version="1.0" encoding="utf-8"?>
<p:tagLst xmlns:a="http://schemas.openxmlformats.org/drawingml/2006/main" xmlns:r="http://schemas.openxmlformats.org/officeDocument/2006/relationships" xmlns:p="http://schemas.openxmlformats.org/presentationml/2006/main">
  <p:tag name="TBGORIGWIDTH" val="205.0423"/>
  <p:tag name="TBGORIGHEIGHT" val="110.0604"/>
  <p:tag name="TBGORIGTOP" val="111.1128"/>
  <p:tag name="TBGORIGLEFT" val="412"/>
</p:tagLst>
</file>

<file path=ppt/tags/tag12.xml><?xml version="1.0" encoding="utf-8"?>
<p:tagLst xmlns:a="http://schemas.openxmlformats.org/drawingml/2006/main" xmlns:r="http://schemas.openxmlformats.org/officeDocument/2006/relationships" xmlns:p="http://schemas.openxmlformats.org/presentationml/2006/main">
  <p:tag name="TBGORIGWIDTH" val="205.0423"/>
  <p:tag name="TBGORIGHEIGHT" val="110.0604"/>
  <p:tag name="TBGORIGTOP" val="111.1128"/>
  <p:tag name="TBGORIGLEFT" val="412"/>
</p:tagLst>
</file>

<file path=ppt/tags/tag13.xml><?xml version="1.0" encoding="utf-8"?>
<p:tagLst xmlns:a="http://schemas.openxmlformats.org/drawingml/2006/main" xmlns:r="http://schemas.openxmlformats.org/officeDocument/2006/relationships" xmlns:p="http://schemas.openxmlformats.org/presentationml/2006/main">
  <p:tag name="TBGORIGWIDTH" val="205.0423"/>
  <p:tag name="TBGORIGHEIGHT" val="110.0604"/>
  <p:tag name="TBGORIGTOP" val="111.1128"/>
  <p:tag name="TBGORIGLEFT" val="412"/>
</p:tagLst>
</file>

<file path=ppt/tags/tag14.xml><?xml version="1.0" encoding="utf-8"?>
<p:tagLst xmlns:a="http://schemas.openxmlformats.org/drawingml/2006/main" xmlns:r="http://schemas.openxmlformats.org/officeDocument/2006/relationships" xmlns:p="http://schemas.openxmlformats.org/presentationml/2006/main">
  <p:tag name="TBGORIGWIDTH" val="205.0423"/>
  <p:tag name="TBGORIGHEIGHT" val="110.0604"/>
  <p:tag name="TBGORIGTOP" val="111.1128"/>
  <p:tag name="TBGORIGLEFT" val="412"/>
</p:tagLst>
</file>

<file path=ppt/tags/tag15.xml><?xml version="1.0" encoding="utf-8"?>
<p:tagLst xmlns:a="http://schemas.openxmlformats.org/drawingml/2006/main" xmlns:r="http://schemas.openxmlformats.org/officeDocument/2006/relationships" xmlns:p="http://schemas.openxmlformats.org/presentationml/2006/main">
  <p:tag name="TBGORIGWIDTH" val="205.0423"/>
  <p:tag name="TBGORIGHEIGHT" val="110.0604"/>
  <p:tag name="TBGORIGTOP" val="111.1128"/>
  <p:tag name="TBGORIGLEFT" val="412"/>
</p:tagLst>
</file>

<file path=ppt/tags/tag2.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DEFAULTTOP" val="p161!6249"/>
  <p:tag name="DEFAULTLEFT" val="p36"/>
  <p:tag name="DEFAULTWIDTH" val="p342"/>
  <p:tag name="DEFAULTHEIGHT" val="p156!5000"/>
  <p:tag name="ISLOCKED" val="True"/>
  <p:tag name="TBGORIGWIDTH" val="654"/>
  <p:tag name="TBGORIGHEIGHT" val="101.0899"/>
  <p:tag name="TBGORIGTOP" val="96.41512"/>
  <p:tag name="TBGORIGLEFT" val="30"/>
</p:tagLst>
</file>

<file path=ppt/tags/tag3.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DEFAULTTOP" val="p161!6249"/>
  <p:tag name="DEFAULTLEFT" val="p36"/>
  <p:tag name="DEFAULTWIDTH" val="p342"/>
  <p:tag name="DEFAULTHEIGHT" val="p156!5000"/>
  <p:tag name="ISLOCKED" val="True"/>
  <p:tag name="TBGORIGWIDTH" val="654"/>
  <p:tag name="TBGORIGHEIGHT" val="101.0899"/>
  <p:tag name="TBGORIGTOP" val="96.41512"/>
  <p:tag name="TBGORIGLEFT" val="30"/>
</p:tagLst>
</file>

<file path=ppt/tags/tag4.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DEFAULTTOP" val="p161!6249"/>
  <p:tag name="DEFAULTLEFT" val="p36"/>
  <p:tag name="DEFAULTWIDTH" val="p342"/>
  <p:tag name="DEFAULTHEIGHT" val="p156!5000"/>
  <p:tag name="ISLOCKED" val="True"/>
  <p:tag name="TBGORIGWIDTH" val="654"/>
  <p:tag name="TBGORIGHEIGHT" val="101.0899"/>
  <p:tag name="TBGORIGTOP" val="96.41512"/>
  <p:tag name="TBGORIGLEFT" val="30"/>
</p:tagLst>
</file>

<file path=ppt/tags/tag5.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DEFAULTTOP" val="p161!6249"/>
  <p:tag name="DEFAULTLEFT" val="p36"/>
  <p:tag name="DEFAULTWIDTH" val="p342"/>
  <p:tag name="DEFAULTHEIGHT" val="p156!5000"/>
  <p:tag name="ISLOCKED" val="True"/>
  <p:tag name="TBGORIGWIDTH" val="654"/>
  <p:tag name="TBGORIGHEIGHT" val="101.0899"/>
  <p:tag name="TBGORIGTOP" val="96.41512"/>
  <p:tag name="TBGORIGLEFT" val="30"/>
</p:tagLst>
</file>

<file path=ppt/tags/tag6.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DEFAULTTOP" val="p161!6249"/>
  <p:tag name="DEFAULTLEFT" val="p36"/>
  <p:tag name="DEFAULTWIDTH" val="p342"/>
  <p:tag name="DEFAULTHEIGHT" val="p156!5000"/>
  <p:tag name="ISLOCKED" val="True"/>
  <p:tag name="TBGORIGWIDTH" val="654"/>
  <p:tag name="TBGORIGHEIGHT" val="101.0899"/>
  <p:tag name="TBGORIGTOP" val="96.41512"/>
  <p:tag name="TBGORIGLEFT" val="30"/>
</p:tagLst>
</file>

<file path=ppt/tags/tag7.xml><?xml version="1.0" encoding="utf-8"?>
<p:tagLst xmlns:a="http://schemas.openxmlformats.org/drawingml/2006/main" xmlns:r="http://schemas.openxmlformats.org/officeDocument/2006/relationships" xmlns:p="http://schemas.openxmlformats.org/presentationml/2006/main">
  <p:tag name="TBGORIGWIDTH" val="400.5"/>
  <p:tag name="TBGORIGHEIGHT" val="157.5271"/>
  <p:tag name="TBGORIGTOP" val="161.5612"/>
  <p:tag name="TBGORIGLEFT" val="282"/>
</p:tagLst>
</file>

<file path=ppt/tags/tag8.xml><?xml version="1.0" encoding="utf-8"?>
<p:tagLst xmlns:a="http://schemas.openxmlformats.org/drawingml/2006/main" xmlns:r="http://schemas.openxmlformats.org/officeDocument/2006/relationships" xmlns:p="http://schemas.openxmlformats.org/presentationml/2006/main">
  <p:tag name="TBGORIGWIDTH" val="124.678"/>
  <p:tag name="TBGORIGHEIGHT" val="48"/>
  <p:tag name="TBGORIGTOP" val="216.5612"/>
  <p:tag name="TBGORIGLEFT" val="421.3221"/>
</p:tagLst>
</file>

<file path=ppt/tags/tag9.xml><?xml version="1.0" encoding="utf-8"?>
<p:tagLst xmlns:a="http://schemas.openxmlformats.org/drawingml/2006/main" xmlns:r="http://schemas.openxmlformats.org/officeDocument/2006/relationships" xmlns:p="http://schemas.openxmlformats.org/presentationml/2006/main">
  <p:tag name="TBGORIGWIDTH" val="148.32"/>
  <p:tag name="TBGORIGHEIGHT" val="10.90543"/>
  <p:tag name="TBGORIGTOP" val="283.5665"/>
  <p:tag name="TBGORIGLEFT" val="34.5239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8434</TotalTime>
  <Words>11320</Words>
  <Application>Microsoft Office PowerPoint</Application>
  <PresentationFormat>全屏显示(16:9)</PresentationFormat>
  <Paragraphs>1447</Paragraphs>
  <Slides>56</Slides>
  <Notes>33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56</vt:i4>
      </vt:variant>
    </vt:vector>
  </HeadingPairs>
  <TitlesOfParts>
    <vt:vector size="64" baseType="lpstr">
      <vt:lpstr>Calibri</vt:lpstr>
      <vt:lpstr>Lucida Grande</vt:lpstr>
      <vt:lpstr>宋体</vt:lpstr>
      <vt:lpstr>微软雅黑</vt:lpstr>
      <vt:lpstr>Arial</vt:lpstr>
      <vt:lpstr>Times New Roman</vt:lpstr>
      <vt:lpstr>Wingdings</vt:lpstr>
      <vt:lpstr>Office 主题</vt:lpstr>
      <vt:lpstr>2015文思海辉介绍</vt:lpstr>
      <vt:lpstr>全球伙伴，共创新纪元</vt:lpstr>
      <vt:lpstr>黑石带来的丰富的专业知识和资源，使文思海辉进一步从其中国同行中脱颖而出，成为真正的全球化、世界级的IT服务供应商</vt:lpstr>
      <vt:lpstr>领先的中国IT服务供应商</vt:lpstr>
      <vt:lpstr>高度多元化的收入来源、及全球供应商中独特的亚太地区定位</vt:lpstr>
      <vt:lpstr>发展历程</vt:lpstr>
      <vt:lpstr>全球分布及灵活的交付能力</vt:lpstr>
      <vt:lpstr>中国分布及灵活的交付能力</vt:lpstr>
      <vt:lpstr>“适岸”交付模式保证了高客户保有率</vt:lpstr>
      <vt:lpstr>服务于聚焦行业的全球知名企业</vt:lpstr>
      <vt:lpstr>文思海辉战略：有地区差异的全球化战略 有选择性的进入美国市场以便为中国业务带来最佳实践</vt:lpstr>
      <vt:lpstr>端到端服务组合</vt:lpstr>
      <vt:lpstr>咨询概述</vt:lpstr>
      <vt:lpstr>智慧企业与行业解决方案</vt:lpstr>
      <vt:lpstr>“适岸”外包模式</vt:lpstr>
      <vt:lpstr>学术及外界认可</vt:lpstr>
      <vt:lpstr>权威机构认可— IAOP</vt:lpstr>
      <vt:lpstr>PowerPoint 演示文稿</vt:lpstr>
      <vt:lpstr>权威分析机构认可——Forrester</vt:lpstr>
      <vt:lpstr>权威分析机构认可——Zinnov </vt:lpstr>
      <vt:lpstr>卓越的安全与质量</vt:lpstr>
      <vt:lpstr>涵盖多元化客户群，确保良好收益</vt:lpstr>
      <vt:lpstr>PowerPoint 演示文稿</vt:lpstr>
      <vt:lpstr>高增长行业中良好的基本面</vt:lpstr>
      <vt:lpstr>合作多年的跨国银行客户ITO服务的首选中国服务供应商</vt:lpstr>
      <vt:lpstr>合作多年的全球综合性行业客户提供ITO和BPO服务领先的全球交付中心​​</vt:lpstr>
      <vt:lpstr>电子银行应用测试</vt:lpstr>
      <vt:lpstr>典型股份制商业银行CRM系统</vt:lpstr>
      <vt:lpstr>国际结算单证中心解决方案</vt:lpstr>
      <vt:lpstr>为国内商业提供银行操作风险管理解决方案</vt:lpstr>
      <vt:lpstr>为国内知名银行提供数据仓库解决方案</vt:lpstr>
      <vt:lpstr>银行财富管理与私人银行系统</vt:lpstr>
      <vt:lpstr>为领先的打印机厂商提供测试自动化服务</vt:lpstr>
      <vt:lpstr>为全球某知名软件企业提供软件端对端本地化服务（工程、翻译和测试）</vt:lpstr>
      <vt:lpstr>为排名前五名的银行提供流程优化</vt:lpstr>
      <vt:lpstr>财富100强零售商的外部资源管理和PMO支持</vt:lpstr>
      <vt:lpstr>保险行业应用软件服务</vt:lpstr>
      <vt:lpstr>在线旅游系统</vt:lpstr>
      <vt:lpstr>为亚洲的一家航空公司提供航班中断系统</vt:lpstr>
      <vt:lpstr>为领先的汽车制造商提供SGM SAP实施</vt:lpstr>
      <vt:lpstr>为排名前三位的保险公司提供云计算解决方案</vt:lpstr>
      <vt:lpstr>为领先的运动服装和器材制造商提供DW/BI解决方案</vt:lpstr>
      <vt:lpstr>为全球银行提供核心银行系统测试解决方案</vt:lpstr>
      <vt:lpstr>为澳大利亚领先的电信公司提供云计算与基础设施解决方案</vt:lpstr>
      <vt:lpstr>为服务器和桌面虚拟化解决方案领导者提供研发服务</vt:lpstr>
      <vt:lpstr>为虚拟化软件领导者提供离岸开发中心</vt:lpstr>
      <vt:lpstr>为家谱组织提供数码化解决方案</vt:lpstr>
      <vt:lpstr>为政府机构提供呼叫中心解决方案</vt:lpstr>
      <vt:lpstr>媒体报道</vt:lpstr>
      <vt:lpstr>媒体报道</vt:lpstr>
      <vt:lpstr>媒体报道</vt:lpstr>
      <vt:lpstr>媒体报道</vt:lpstr>
      <vt:lpstr>媒体报道</vt:lpstr>
      <vt:lpstr>媒体报道</vt:lpstr>
      <vt:lpstr>媒体报道</vt:lpstr>
      <vt:lpstr>谢 谢！</vt:lpstr>
    </vt:vector>
  </TitlesOfParts>
  <Company>Vanceinfo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Pactera</cp:lastModifiedBy>
  <cp:revision>513</cp:revision>
  <dcterms:created xsi:type="dcterms:W3CDTF">2014-03-04T02:35:50Z</dcterms:created>
  <dcterms:modified xsi:type="dcterms:W3CDTF">2015-05-21T08:59:39Z</dcterms:modified>
</cp:coreProperties>
</file>